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3" r:id="rId5"/>
  </p:sldMasterIdLst>
  <p:notesMasterIdLst>
    <p:notesMasterId r:id="rId23"/>
  </p:notesMasterIdLst>
  <p:sldIdLst>
    <p:sldId id="8724" r:id="rId6"/>
    <p:sldId id="8733" r:id="rId7"/>
    <p:sldId id="8717" r:id="rId8"/>
    <p:sldId id="8880" r:id="rId9"/>
    <p:sldId id="8881" r:id="rId10"/>
    <p:sldId id="8885" r:id="rId11"/>
    <p:sldId id="8882" r:id="rId12"/>
    <p:sldId id="8883" r:id="rId13"/>
    <p:sldId id="8891" r:id="rId14"/>
    <p:sldId id="8887" r:id="rId15"/>
    <p:sldId id="8888" r:id="rId16"/>
    <p:sldId id="8890" r:id="rId17"/>
    <p:sldId id="8889" r:id="rId18"/>
    <p:sldId id="8886" r:id="rId19"/>
    <p:sldId id="8884" r:id="rId20"/>
    <p:sldId id="8879" r:id="rId21"/>
    <p:sldId id="8849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46EB4E-15C9-644B-A549-8BF72FB95A3D}" v="1" dt="2024-09-03T07:46:27.7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5854" autoAdjust="0"/>
    <p:restoredTop sz="95550"/>
  </p:normalViewPr>
  <p:slideViewPr>
    <p:cSldViewPr snapToGrid="0">
      <p:cViewPr varScale="1">
        <p:scale>
          <a:sx n="101" d="100"/>
          <a:sy n="101" d="100"/>
        </p:scale>
        <p:origin x="1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2250E-32A9-DF4E-BA08-5F25B2BCB0C6}" type="datetimeFigureOut">
              <a:rPr lang="it-IT" smtClean="0"/>
              <a:t>06/09/24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A34B3-E3CC-7543-AD1E-4D19037255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79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9474F-11B2-7492-5132-DDEA8B573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55A4D9-C4E8-C68A-6CBC-AFD2CE35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1CDAE-5F64-2B6E-D67F-103B5B867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97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03E07-DB87-FC0A-9BF3-49B71FB4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662E4-A4EC-4B6C-75ED-5FE75E4AE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6B6C2-2155-268F-281C-1AD7463997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3F359-77A9-6A2D-F29A-59E1E0098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3A057-3996-BDDA-32DF-63C688ECE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5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F99ABC-0170-42DD-E26D-200496E2E4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1C1E8-735A-C35B-7ADC-5B71C1446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17A0D-F9D6-5FF2-696A-739AC9ED8A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B2D07-2EA9-8998-543E-F1E421C7C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C225A-EAE1-0AB3-CB03-45B549EB6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6261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C5C8065-8CE6-804E-9969-88A23804E2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87686" y="53249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bg1"/>
                </a:solidFill>
                <a:latin typeface="Helvetica Light" panose="020B0403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titolo 1">
            <a:extLst>
              <a:ext uri="{FF2B5EF4-FFF2-40B4-BE49-F238E27FC236}">
                <a16:creationId xmlns:a16="http://schemas.microsoft.com/office/drawing/2014/main" id="{C3E89C2E-711E-E14F-ACF9-15A2F922C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960" y="2458085"/>
            <a:ext cx="905256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dirty="0"/>
              <a:t>Fare clic per modificare lo stile </a:t>
            </a:r>
            <a:br>
              <a:rPr lang="it-IT" dirty="0"/>
            </a:br>
            <a:r>
              <a:rPr lang="it-IT" dirty="0"/>
              <a:t>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766128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2CA695-7905-5A98-E468-B7B92257C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708057E-2E39-8211-9064-7E005E4FA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84654D-4DF7-DC4D-9AF1-D828BC5D9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72F06C-2265-439A-DEBC-98132E723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65F7B3-B5D9-427D-3171-6D27025E9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1965-6693-5E42-B5A0-A50D0C2F35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711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DEAB73-7E1B-EF99-8A0E-3F1432FB6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1E6E53-44FF-A566-71EC-735209BD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FB93A4-90F0-4EF9-BD96-AB99D1E63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6E40CE-8166-03F1-AFEB-31603D7D5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3F154D-E0A4-B9BA-9AFF-A47BE361E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1965-6693-5E42-B5A0-A50D0C2F35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68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51D8A1-3B3C-0905-BBB2-DEA51D260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2DAFD1-B5FB-CC70-C5F6-075F30CF6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4F204A-3104-3E79-7C05-5DE70A080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74B917-EF7C-313C-92BE-37D6F5CD6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287207-9DFF-EC28-5874-9F71724D1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1965-6693-5E42-B5A0-A50D0C2F35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879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14D61-65C7-37E8-4639-F96D345AD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8560AE-1D92-AE6F-453A-4280321E22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77A63EA-012A-F191-F43E-8C053B7F8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2B68EA-5536-D074-64E6-3DEB06E9A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3E65C3E-B084-2DF7-27D2-AB9FEC31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11E6DB-CB6C-1A2F-E0C4-93AC067CA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1965-6693-5E42-B5A0-A50D0C2F35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535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856C3C-34FB-F724-429A-19E4E9213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2D52F0-741D-D5CF-6153-B19F75F3E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35CB0A8-115C-E6D8-5A94-6A45A7FCF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D3AB549-AE90-0091-E2C6-CE7C49C96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BFA16BD-1066-2E63-49CF-7858B1F77B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5F98E56-723A-A435-A8E4-DC3DD6A2D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77C57EC-A989-BE07-9459-9A95C8237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471AB11-45CA-8628-17B2-1844564DA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1965-6693-5E42-B5A0-A50D0C2F35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097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547ECE-32B8-94B0-52B0-4FE5C500B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294640A-ACC9-76FA-6584-1357AD7BB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931EF2-B111-D6E5-3E1B-635916330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A0E13FE-B6FA-49A2-65D4-6DE8D6613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1965-6693-5E42-B5A0-A50D0C2F35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561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C890673-F424-1E3E-94E4-E37DFAFB1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52A74B3-9F4F-F3F7-300F-6806E68C3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E8E95A7-31FF-C306-37ED-03BBFD8A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1965-6693-5E42-B5A0-A50D0C2F35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14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F1028-809D-DD35-D087-AE72EDEBA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2992" y="365125"/>
            <a:ext cx="8710808" cy="518453"/>
          </a:xfrm>
        </p:spPr>
        <p:txBody>
          <a:bodyPr>
            <a:noAutofit/>
          </a:bodyPr>
          <a:lstStyle>
            <a:lvl1pPr>
              <a:defRPr sz="36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D40B2-38A7-AD0C-1AF6-3FEE974BE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447"/>
            <a:ext cx="10515600" cy="43957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45DCB-1E3E-9703-AE68-569BF1BD2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8258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180C87-53AB-E868-8B2E-5BA4E175C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8A65CB-5C2F-4450-8C6F-16A2F12BB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DBA3006-98A2-E69D-55EC-AF45F8324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EF1C7A-23E2-EE6C-B798-C02131EAE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F1CEFB-9606-B1A5-9494-852BF030C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2146BA-CEDD-638C-B921-D7C50E264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1965-6693-5E42-B5A0-A50D0C2F35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306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AC8DC0-31F8-8546-EFF4-25A2A0A40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318A77E-2458-84D0-2DAD-312DCCB94B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354677-AF5E-C321-1EDE-45EE75ABA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5024BB-758E-7668-3A2A-C980D3B2A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7942993-1F34-187C-F019-827DA2469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0D1C40A-444D-A9C4-C9BE-703841BE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1965-6693-5E42-B5A0-A50D0C2F35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2716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7EB74E-43F7-F22D-D0DA-99C1192B5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628E45A-BB27-F242-26A5-CE52C6C8F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445FE-1044-43A2-E0C1-8D5692E67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97EC77-81E5-BCE4-443E-2B9BE800D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FA2BE4-AD4D-30A7-BCAE-3324789C4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1965-6693-5E42-B5A0-A50D0C2F35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4027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3CA2BBB-016E-2CB5-99BE-6170992CEE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953D6A5-3FEA-26CD-D28C-A52F05088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083C85-74D2-36B3-4507-370FEDED8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989978-C78C-5B31-E206-560621315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44FD57-6D30-FBCA-2CD4-C8CBDE4B0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1965-6693-5E42-B5A0-A50D0C2F35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54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76AF7-14FD-B439-BD3C-3000527799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667FC-C924-C332-FFB5-17A6A9D6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88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5864A-8E92-4F3D-B076-9D1F81199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635" y="267458"/>
            <a:ext cx="8710808" cy="598702"/>
          </a:xfrm>
        </p:spPr>
        <p:txBody>
          <a:bodyPr>
            <a:noAutofit/>
          </a:bodyPr>
          <a:lstStyle>
            <a:lvl1pPr>
              <a:defRPr sz="3600"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DCFF3-841F-7620-22E0-5C33998061F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161535"/>
            <a:ext cx="5181600" cy="4473146"/>
          </a:xfrm>
        </p:spPr>
        <p:txBody>
          <a:bodyPr lIns="90000">
            <a:no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C4EB6-7CF2-7565-0D77-7FD1B4547F0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161535"/>
            <a:ext cx="5181600" cy="4473146"/>
          </a:xfrm>
        </p:spPr>
        <p:txBody>
          <a:bodyPr lIns="90000">
            <a:no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0F2C5E-2122-1474-A204-221C81F3A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319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214BC-7A74-573E-BDF8-E5DE3A2D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75247-BB57-19B5-B26D-F2D702020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B82F8F-C1BF-A9F9-2B48-30F9B90BB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9B46A5-67BE-3637-EFDC-37D3213E6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7318B1-4C54-10FA-D5A5-3D1A66D406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7DC099-E666-DBBE-62BA-1238B6755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C6D6E8-ACC1-1584-9566-231853BD3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22DD47-4BFE-946E-F992-B105BD57F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19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55B6F-2C57-25D7-C73F-7C91E3E4E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B92604-840E-55A6-446A-EB3ABC36C7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065092-317C-C9E1-CB8D-4214DA63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E0FEF-D416-5390-FCD6-FB0642851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97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EA60A7-C34E-E59D-AC11-895DA972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FB6C14-B11D-64F5-927F-A2D30027F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9736B-235E-A2A9-1DC3-84237142E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524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C5419-269B-82E5-30F7-DDA50372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C7054-8A1B-66CE-F818-6D02CB842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D0B890-4EA5-1D54-9B7A-C62247FFA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0C33E-F89A-6323-56BC-1DC205490C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DEEE6E-2F63-5E73-496B-A3277D785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4942A3-D4BA-9DEC-0862-04140941C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56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BED7-D39D-95D0-2DC3-3F3E1E84A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A11E6A-66B5-964C-6C6D-E80327129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37E002-BF90-5D0C-7843-2F01280D6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F1C2F-81CD-7AE1-9A74-23B8281AEB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39D03-7214-5A72-67A1-C51DFDB96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3C9D0-B434-5F0A-F1F2-FC860FD5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769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6E7930-FE84-F39C-CB54-1EB897CDA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2992" y="365125"/>
            <a:ext cx="87108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19FB9-C231-F59F-30F9-7D46DC92F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23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D1DB9-AF53-2A03-4B02-362220960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6485" y="527911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6A469-36A0-472D-AF10-FE5A841B8CFD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Picture 32">
            <a:extLst>
              <a:ext uri="{FF2B5EF4-FFF2-40B4-BE49-F238E27FC236}">
                <a16:creationId xmlns:a16="http://schemas.microsoft.com/office/drawing/2014/main" id="{584E1817-183E-81D1-8D68-88CD932BFD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72300" r="4998"/>
          <a:stretch/>
        </p:blipFill>
        <p:spPr>
          <a:xfrm>
            <a:off x="10298761" y="5562000"/>
            <a:ext cx="1893239" cy="1296000"/>
          </a:xfrm>
          <a:prstGeom prst="rect">
            <a:avLst/>
          </a:prstGeom>
        </p:spPr>
      </p:pic>
      <p:pic>
        <p:nvPicPr>
          <p:cNvPr id="9" name="Picture 34">
            <a:extLst>
              <a:ext uri="{FF2B5EF4-FFF2-40B4-BE49-F238E27FC236}">
                <a16:creationId xmlns:a16="http://schemas.microsoft.com/office/drawing/2014/main" id="{5DEB39E8-9022-78BB-831F-0D3890D24A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50000" r="26251"/>
          <a:stretch/>
        </p:blipFill>
        <p:spPr>
          <a:xfrm>
            <a:off x="6930632" y="5562000"/>
            <a:ext cx="1980514" cy="1296000"/>
          </a:xfrm>
          <a:prstGeom prst="rect">
            <a:avLst/>
          </a:prstGeom>
        </p:spPr>
      </p:pic>
      <p:pic>
        <p:nvPicPr>
          <p:cNvPr id="10" name="Picture 36">
            <a:extLst>
              <a:ext uri="{FF2B5EF4-FFF2-40B4-BE49-F238E27FC236}">
                <a16:creationId xmlns:a16="http://schemas.microsoft.com/office/drawing/2014/main" id="{D6077CE5-B4DE-0C7D-2B15-14B003B86E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25446" r="49195"/>
          <a:stretch/>
        </p:blipFill>
        <p:spPr>
          <a:xfrm>
            <a:off x="3531460" y="5562000"/>
            <a:ext cx="2114790" cy="1296000"/>
          </a:xfrm>
          <a:prstGeom prst="rect">
            <a:avLst/>
          </a:prstGeom>
        </p:spPr>
      </p:pic>
      <p:pic>
        <p:nvPicPr>
          <p:cNvPr id="11" name="Picture 38">
            <a:extLst>
              <a:ext uri="{FF2B5EF4-FFF2-40B4-BE49-F238E27FC236}">
                <a16:creationId xmlns:a16="http://schemas.microsoft.com/office/drawing/2014/main" id="{1EEF5B41-ECC0-F022-61CE-CB13B414B3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3968" r="72380"/>
          <a:stretch/>
        </p:blipFill>
        <p:spPr>
          <a:xfrm>
            <a:off x="275613" y="5562647"/>
            <a:ext cx="1971466" cy="1295353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93343FC3-014E-AE94-9A72-74B7C529BD4D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90" y="35859"/>
            <a:ext cx="2014543" cy="107576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11662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FDF4D3D-0CA1-CD99-6AE3-4EFB39B46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B40726-9DF1-0FF7-E56A-ED7AB2DDF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A433ED-5011-4A77-02D9-1553C12A0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AC3FFF-0E82-A368-A342-BBB98EE1B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16649C-4369-AF47-EE48-FC3E4EE01B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891965-6693-5E42-B5A0-A50D0C2F35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534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ercalatuascuola.istruzione.it/cercalatuascuola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D27435-CD21-3BDF-CBB6-5E81C6A9C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1227931"/>
            <a:ext cx="6959600" cy="4131469"/>
          </a:xfrm>
        </p:spPr>
        <p:txBody>
          <a:bodyPr anchor="t">
            <a:noAutofit/>
          </a:bodyPr>
          <a:lstStyle/>
          <a:p>
            <a:r>
              <a:rPr lang="it-IT" sz="2800" b="1">
                <a:latin typeface="+mn-lt"/>
              </a:rPr>
              <a:t>Presentazione 19/09/24</a:t>
            </a:r>
            <a:br>
              <a:rPr lang="it-IT" sz="2800" dirty="0">
                <a:latin typeface="+mn-lt"/>
              </a:rPr>
            </a:br>
            <a:br>
              <a:rPr lang="it-IT" sz="2800" dirty="0">
                <a:latin typeface="+mn-lt"/>
              </a:rPr>
            </a:br>
            <a:r>
              <a:rPr lang="it-IT" sz="2800" dirty="0">
                <a:latin typeface="+mn-lt"/>
              </a:rPr>
              <a:t>COP 1: Incremento e diffusione della pratica sportiva come strumento per l’innovazione delle Comunità territoriali e degli spazi, ipotizzando modelli sostenibili intelligenti, di sviluppo urbano, in grado di creare reti e partnership</a:t>
            </a:r>
            <a:br>
              <a:rPr lang="it-IT" sz="2800" dirty="0">
                <a:latin typeface="+mn-lt"/>
              </a:rPr>
            </a:br>
            <a:br>
              <a:rPr lang="it-IT" sz="2800" dirty="0">
                <a:latin typeface="+mn-lt"/>
              </a:rPr>
            </a:br>
            <a:r>
              <a:rPr lang="it-IT" sz="2800" dirty="0">
                <a:latin typeface="+mn-lt"/>
              </a:rPr>
              <a:t>Coordinatrice: Rossella Macchione</a:t>
            </a:r>
            <a:br>
              <a:rPr lang="it-IT" sz="2800" dirty="0">
                <a:latin typeface="+mn-lt"/>
              </a:rPr>
            </a:br>
            <a:r>
              <a:rPr lang="it-IT" sz="2800" dirty="0">
                <a:latin typeface="+mn-lt"/>
              </a:rPr>
              <a:t>Facilitatrice: Monica Boni</a:t>
            </a:r>
          </a:p>
        </p:txBody>
      </p:sp>
      <p:pic>
        <p:nvPicPr>
          <p:cNvPr id="5" name="Immagine 4" descr="Immagine che contiene cerchio, schermata, Simmetria, arte&#10;&#10;Descrizione generata automaticamente">
            <a:extLst>
              <a:ext uri="{FF2B5EF4-FFF2-40B4-BE49-F238E27FC236}">
                <a16:creationId xmlns:a16="http://schemas.microsoft.com/office/drawing/2014/main" id="{85A81A7A-FE8E-0B4E-24BA-5F3AC455C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801" y="1826815"/>
            <a:ext cx="29337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214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F645145B-B39F-3FBE-AD0D-7C989F254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634" y="179775"/>
            <a:ext cx="8965017" cy="598702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-IT" sz="3200" b="1" dirty="0">
                <a:solidFill>
                  <a:schemeClr val="tx1"/>
                </a:solidFill>
              </a:rPr>
              <a:t>Cosa: </a:t>
            </a:r>
            <a:r>
              <a:rPr lang="it-IT" sz="3200" dirty="0">
                <a:solidFill>
                  <a:schemeClr val="tx1"/>
                </a:solidFill>
              </a:rPr>
              <a:t>contenuto del Kit «Insieme per lo Sport» </a:t>
            </a:r>
            <a:r>
              <a:rPr lang="it-IT" sz="2000" dirty="0">
                <a:solidFill>
                  <a:schemeClr val="tx1"/>
                </a:solidFill>
              </a:rPr>
              <a:t>4/7</a:t>
            </a:r>
            <a:endParaRPr lang="it-IT" sz="32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C11DF0-F9E7-2B27-DBB5-B73C374F6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61534"/>
            <a:ext cx="5181600" cy="46339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600" dirty="0">
                <a:effectLst/>
                <a:latin typeface="Calibri" panose="020F0502020204030204" pitchFamily="34" charset="0"/>
              </a:rPr>
              <a:t>Il secondo documento del Kit è il </a:t>
            </a:r>
            <a:r>
              <a:rPr lang="it-IT" sz="1600" b="1" dirty="0">
                <a:latin typeface="Calibri" panose="020F0502020204030204" pitchFamily="34" charset="0"/>
              </a:rPr>
              <a:t>FORMAT PER IL MATCHING SPAZI DISPONIBILI – BISOGNI DEGLI  STAKEHOLDER LOCALI, </a:t>
            </a:r>
            <a:r>
              <a:rPr lang="it-IT" sz="1600" dirty="0">
                <a:effectLst/>
                <a:latin typeface="Calibri" panose="020F0502020204030204" pitchFamily="34" charset="0"/>
              </a:rPr>
              <a:t>che fornisce uno schema di riferimento per mappare gli spazi presenti sul territorio, comprendere i bisogni dei diversi stakeholder e trovare l'abbinamento tra quello che il territorio offre e le iniziative auspicate.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700" dirty="0">
                <a:solidFill>
                  <a:srgbClr val="0D0D0D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L’idea è quella di </a:t>
            </a:r>
            <a:r>
              <a:rPr lang="it-IT" sz="1700" b="1" dirty="0">
                <a:solidFill>
                  <a:srgbClr val="0D0D0D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predisporre un documento dinamico e aperto</a:t>
            </a:r>
            <a:r>
              <a:rPr lang="it-IT" sz="1700" dirty="0">
                <a:solidFill>
                  <a:srgbClr val="0D0D0D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, perché ci sono molte differenze tra sport, contesti e territori. Inoltre è importante collegarsi alle diverse federazioni e/o enti che possono creare delle risposte adeguate. </a:t>
            </a:r>
            <a:endParaRPr lang="it-IT" sz="1700" dirty="0">
              <a:solidFill>
                <a:srgbClr val="0D0D0D"/>
              </a:solidFill>
              <a:effectLst/>
              <a:highlight>
                <a:srgbClr val="FFFFFF"/>
              </a:highlight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7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Per quanto riguarda la </a:t>
            </a:r>
            <a:r>
              <a:rPr lang="it-IT" sz="1700" u="sng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mappatura degli spazi</a:t>
            </a:r>
            <a:r>
              <a:rPr lang="it-IT" sz="17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, da tempo sono in corso iniziative del Dipartimento dello Sport, di Sport e Salute e del CONI, con un primo inquadramento delle caratteristiche che gli spazi devono avere, anche per quanto riguarda l'allestimento.</a:t>
            </a:r>
            <a:r>
              <a:rPr lang="it-IT" sz="1700" dirty="0">
                <a:solidFill>
                  <a:srgbClr val="0D0D0D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 </a:t>
            </a:r>
            <a:r>
              <a:rPr lang="it-IT" sz="17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Questa fase dell’attività dovrà integrarsi con quanto già in essere.</a:t>
            </a:r>
            <a:endParaRPr lang="it-IT" sz="1700" dirty="0">
              <a:solidFill>
                <a:srgbClr val="0D0D0D"/>
              </a:solidFill>
              <a:effectLst/>
              <a:cs typeface="Calibri" panose="020F0502020204030204" pitchFamily="34" charset="0"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1AF25AB-EA5D-3AAA-8784-8A3870C9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10</a:t>
            </a:fld>
            <a:endParaRPr lang="it-IT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7C9A4013-8777-AC09-EF63-FB612486B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61535"/>
            <a:ext cx="5181600" cy="466942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it-IT" sz="1700" dirty="0">
                <a:solidFill>
                  <a:srgbClr val="0D0D0D"/>
                </a:solidFill>
                <a:highlight>
                  <a:srgbClr val="FFFFFF"/>
                </a:highlight>
              </a:rPr>
              <a:t>Anche nelle scuole ci sono ulteriori elementi che possono essere messi a disposizione (es. personale, sicurezza, pulizie) ed è già stata fatta una mappatura, in particolare con il progetto </a:t>
            </a:r>
            <a:r>
              <a:rPr lang="it-IT" sz="1700" dirty="0">
                <a:solidFill>
                  <a:srgbClr val="0D0D0D"/>
                </a:solidFill>
                <a:highlight>
                  <a:srgbClr val="FFFFFF"/>
                </a:highlight>
                <a:hlinkClick r:id="rId2"/>
              </a:rPr>
              <a:t>Scuola in Chiaro</a:t>
            </a:r>
            <a:r>
              <a:rPr lang="it-IT" sz="1700" dirty="0">
                <a:solidFill>
                  <a:srgbClr val="0D0D0D"/>
                </a:solidFill>
                <a:highlight>
                  <a:srgbClr val="FFFFFF"/>
                </a:highlight>
              </a:rPr>
              <a:t>. Tutto questo va messo nella convenzione, in modo da chiarire le responsabilità nel momento in cui i locali vengono dati in utilizzo.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it-IT" sz="1700" dirty="0">
                <a:solidFill>
                  <a:srgbClr val="0D0D0D"/>
                </a:solidFill>
                <a:highlight>
                  <a:srgbClr val="FFFFFF"/>
                </a:highlight>
              </a:rPr>
              <a:t>Altro punto aperto, da chiarire anche a valle dell’analisi dei bisogni degli stakeholder locali, è quale tipo di spazi servono: punti di riferimento e uffici sono più facili da reperire, impianti e palestre meno. Quello che è importante è </a:t>
            </a:r>
            <a:r>
              <a:rPr lang="it-IT" sz="1700" b="1" dirty="0">
                <a:solidFill>
                  <a:srgbClr val="0D0D0D"/>
                </a:solidFill>
                <a:highlight>
                  <a:srgbClr val="FFFFFF"/>
                </a:highlight>
              </a:rPr>
              <a:t>costruire un inventario degli spazi disponibili sul territorio.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it-IT" sz="1700" dirty="0">
                <a:solidFill>
                  <a:srgbClr val="0D0D0D"/>
                </a:solidFill>
                <a:highlight>
                  <a:srgbClr val="FFFFFF"/>
                </a:highlight>
              </a:rPr>
              <a:t>Nella roadmap ottimale le attività sono fatte in questa sequenza: mappatura degli spazi, analisi dei bisogni degli stakeholder e matching spazi disponibili-bisogni.</a:t>
            </a:r>
          </a:p>
        </p:txBody>
      </p:sp>
    </p:spTree>
    <p:extLst>
      <p:ext uri="{BB962C8B-B14F-4D97-AF65-F5344CB8AC3E}">
        <p14:creationId xmlns:p14="http://schemas.microsoft.com/office/powerpoint/2010/main" val="3765332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F645145B-B39F-3FBE-AD0D-7C989F254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-IT" sz="3200" b="1" dirty="0">
                <a:solidFill>
                  <a:schemeClr val="tx1"/>
                </a:solidFill>
              </a:rPr>
              <a:t>Cosa: </a:t>
            </a:r>
            <a:r>
              <a:rPr lang="it-IT" sz="3200" dirty="0">
                <a:solidFill>
                  <a:schemeClr val="tx1"/>
                </a:solidFill>
              </a:rPr>
              <a:t>contenuto del Kit «Insieme per lo Sport» </a:t>
            </a:r>
            <a:r>
              <a:rPr lang="it-IT" sz="2000" dirty="0"/>
              <a:t>5</a:t>
            </a:r>
            <a:r>
              <a:rPr lang="it-IT" sz="2000" dirty="0">
                <a:solidFill>
                  <a:schemeClr val="tx1"/>
                </a:solidFill>
              </a:rPr>
              <a:t>/7</a:t>
            </a:r>
            <a:endParaRPr lang="it-IT" sz="32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C11DF0-F9E7-2B27-DBB5-B73C374F69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solidFill>
                  <a:srgbClr val="0D0D0D"/>
                </a:solidFill>
                <a:highlight>
                  <a:srgbClr val="FFFFFF"/>
                </a:highlight>
              </a:rPr>
              <a:t>Il terzo documento del Kit sono le </a:t>
            </a:r>
            <a:r>
              <a:rPr lang="it-IT" sz="1800" b="1" i="0" dirty="0">
                <a:effectLst/>
              </a:rPr>
              <a:t>LINEE GUIDA PER STENDERE UN ACCORDO ASSOCIATIVO DI "CO-PROGRAMMAZIONE"</a:t>
            </a:r>
            <a:r>
              <a:rPr lang="it-IT" sz="1800" b="0" i="0" dirty="0">
                <a:effectLst/>
              </a:rPr>
              <a:t> tra diversi soggetti</a:t>
            </a:r>
            <a:r>
              <a:rPr lang="it-IT" sz="1800" dirty="0"/>
              <a:t> </a:t>
            </a:r>
            <a:r>
              <a:rPr lang="it-IT" sz="1800" b="0" i="0" dirty="0">
                <a:effectLst/>
              </a:rPr>
              <a:t>con indicazioni operative per favorirne la collaborazione.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/>
              <a:t>La difficoltà di formalizzare l’assegnazione di spazi e/o l’erogazione di servizi rappresenta spesso un ostacolo all’attuazione di politiche sul territorio.</a:t>
            </a:r>
            <a:endParaRPr lang="it-IT" sz="1800" b="0" i="0" dirty="0">
              <a:effectLst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solidFill>
                  <a:srgbClr val="0D0D0D"/>
                </a:solidFill>
                <a:highlight>
                  <a:srgbClr val="FFFFFF"/>
                </a:highlight>
              </a:rPr>
              <a:t>La co-programmazione potrebbe partire dal tipo di spazio e adattarsi alle caratteristiche tecniche strutturali (es. requisiti minimi, infrastruttura, sicurezza, livello di prontezza all'uso). Alcuni spazi sono già pronti all'uso, altri hanno bisogno di ristrutturazione e di investimenti privati.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A valle della mappatura e dell’analisi dei bisogni la roadmap operativa può cambiare.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0EA6BB-3E7C-33E4-6B02-AD48294C0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161535"/>
            <a:ext cx="5463209" cy="4473146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In base agli spazi si può prevedere quali attori far sedere intorno al tavolo, con un focus ben preciso. Oltre alla co-programmazione ci possono essere tavoli tecnici</a:t>
            </a:r>
            <a:r>
              <a:rPr lang="it-IT" sz="1800" dirty="0">
                <a:solidFill>
                  <a:srgbClr val="0D0D0D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 attuabili </a:t>
            </a:r>
            <a:r>
              <a:rPr lang="it-IT" sz="18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per rivalorizzare spazi in disuso coinvolgendo diversi assessorati (es. non solo sport, ma anche spazi urbani). Quindi il tema può diventare «ibrido» all'interno dello stesso comune e impattare la governance del progetto in base a quanto </a:t>
            </a:r>
            <a:r>
              <a:rPr lang="it-IT" sz="1800" dirty="0">
                <a:solidFill>
                  <a:srgbClr val="0D0D0D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già stato attuato o in fase di attuazione. </a:t>
            </a:r>
            <a:r>
              <a:rPr lang="it-IT" sz="18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In base al tipo di situazione e di valorizzazione prevista i macro-scenari sono i seguenti:</a:t>
            </a:r>
          </a:p>
          <a:p>
            <a:pPr marL="217488" indent="-2174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it-IT" sz="1800" u="sng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Spazio pronto</a:t>
            </a:r>
            <a:r>
              <a:rPr lang="it-IT" sz="18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: basta un accordo di co-programmazione «base».</a:t>
            </a:r>
          </a:p>
          <a:p>
            <a:pPr marL="217488" indent="-2174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it-IT" sz="1800" u="sng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Spazio da ristrutturare</a:t>
            </a:r>
            <a:r>
              <a:rPr lang="it-IT" sz="18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: serve integrare nell’accordo di co-programmazione un tavolo tecnico con stakeholder più ampi (es. fondazioni, investitori, banche, ecc.).</a:t>
            </a:r>
          </a:p>
          <a:p>
            <a:endParaRPr lang="it-IT" sz="1800"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1AF25AB-EA5D-3AAA-8784-8A3870C9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0851" y="5279111"/>
            <a:ext cx="488833" cy="365125"/>
          </a:xfrm>
        </p:spPr>
        <p:txBody>
          <a:bodyPr/>
          <a:lstStyle/>
          <a:p>
            <a:fld id="{E006A469-36A0-472D-AF10-FE5A841B8CFD}" type="slidenum">
              <a:rPr lang="it-IT" smtClean="0"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1848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F645145B-B39F-3FBE-AD0D-7C989F254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635" y="179775"/>
            <a:ext cx="8673470" cy="598702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-IT" sz="3200" b="1" dirty="0">
                <a:solidFill>
                  <a:schemeClr val="tx1"/>
                </a:solidFill>
              </a:rPr>
              <a:t>Cosa: </a:t>
            </a:r>
            <a:r>
              <a:rPr lang="it-IT" sz="3200" dirty="0">
                <a:solidFill>
                  <a:schemeClr val="tx1"/>
                </a:solidFill>
              </a:rPr>
              <a:t>contenuto del Kit «Insieme per lo Sport» </a:t>
            </a:r>
            <a:r>
              <a:rPr lang="it-IT" sz="2000" dirty="0">
                <a:solidFill>
                  <a:schemeClr val="tx1"/>
                </a:solidFill>
              </a:rPr>
              <a:t>6/7</a:t>
            </a:r>
            <a:endParaRPr lang="it-IT" sz="20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C11DF0-F9E7-2B27-DBB5-B73C374F6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61534"/>
            <a:ext cx="5181600" cy="46339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1800" dirty="0"/>
              <a:t>Il quarto documento del Kit riguarda le </a:t>
            </a:r>
            <a:r>
              <a:rPr lang="it-IT" sz="1800" b="1" dirty="0"/>
              <a:t>A</a:t>
            </a:r>
            <a:r>
              <a:rPr lang="it-IT" sz="1800" b="1" i="0" dirty="0">
                <a:effectLst/>
              </a:rPr>
              <a:t>TTIVITÀ DI FORMAZIONE </a:t>
            </a:r>
            <a:r>
              <a:rPr lang="it-IT" sz="1800" b="0" i="0" dirty="0">
                <a:effectLst/>
              </a:rPr>
              <a:t>per sostenere il progetto nel tempo coinvolgendo anche lo staff dell'ente pubblico in raccordo con Università o ETS che già erogano formazione su questi temi.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1800" b="1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Obiettivi</a:t>
            </a:r>
            <a:r>
              <a:rPr lang="it-IT" sz="18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: la formazione rappresenta un percorso di consapevolezza per tutti gli stakeholder, anche per quanto riguarda la co-programmazione.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1800" b="1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Target</a:t>
            </a:r>
            <a:r>
              <a:rPr lang="it-IT" sz="18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: tutti gli stakeholder dell’ecosistema dai dipendenti</a:t>
            </a:r>
            <a:r>
              <a:rPr lang="it-IT" sz="1800" dirty="0">
                <a:solidFill>
                  <a:srgbClr val="0D0D0D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 della PA e delle entità coinvolte, ai volontari e tecnici sportivi.</a:t>
            </a:r>
            <a:endParaRPr lang="it-IT" sz="1800" dirty="0">
              <a:solidFill>
                <a:srgbClr val="0D0D0D"/>
              </a:solidFill>
              <a:effectLst/>
              <a:highlight>
                <a:srgbClr val="FFFFFF"/>
              </a:highlight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1800" b="1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Contenuti formativi</a:t>
            </a:r>
            <a:r>
              <a:rPr lang="it-IT" sz="18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: teoria del cambiamento, co-programmazione, valutazione impatto, project management, rendicontazione, funding, tecniche di engagement.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1AF25AB-EA5D-3AAA-8784-8A3870C9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12</a:t>
            </a:fld>
            <a:endParaRPr lang="it-IT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7C9A4013-8777-AC09-EF63-FB612486B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61535"/>
            <a:ext cx="5383696" cy="4473146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400"/>
              </a:spcAft>
              <a:buNone/>
            </a:pPr>
            <a:r>
              <a:rPr lang="it-IT" sz="1800" b="1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Strumenti</a:t>
            </a:r>
            <a:r>
              <a:rPr lang="it-IT" sz="18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: pillole formative, sessioni frontali con un mix di sessioni sincrone e asincrone. La logica è quella di </a:t>
            </a:r>
            <a:r>
              <a:rPr lang="it-IT" sz="1800" dirty="0">
                <a:solidFill>
                  <a:srgbClr val="0D0D0D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costruire una biblioteca di contenuti e metterla a disposizione dell’ecosistema. Per misurare l’efficacia della formazione saranno raccolti e analizzati </a:t>
            </a:r>
            <a:r>
              <a:rPr lang="it-IT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</a:rPr>
              <a:t>i feedback per migliorare le future sessioni formative.</a:t>
            </a:r>
            <a:endParaRPr lang="it-IT" sz="1800" dirty="0">
              <a:solidFill>
                <a:srgbClr val="0D0D0D"/>
              </a:solidFill>
              <a:effectLst/>
              <a:highlight>
                <a:srgbClr val="FFFFFF"/>
              </a:highlight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1800" dirty="0">
                <a:solidFill>
                  <a:srgbClr val="0D0D0D"/>
                </a:solidFill>
                <a:highlight>
                  <a:srgbClr val="FFFFFF"/>
                </a:highlight>
              </a:rPr>
              <a:t>Possibili macro-aree di formazione (dettagli in Back-up):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it-IT" sz="1800" dirty="0">
                <a:solidFill>
                  <a:srgbClr val="0D0D0D"/>
                </a:solidFill>
                <a:highlight>
                  <a:srgbClr val="FFFFFF"/>
                </a:highlight>
              </a:rPr>
              <a:t>Teoria del cambiamento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it-IT" sz="1800" dirty="0">
                <a:solidFill>
                  <a:srgbClr val="0D0D0D"/>
                </a:solidFill>
                <a:highlight>
                  <a:srgbClr val="FFFFFF"/>
                </a:highlight>
              </a:rPr>
              <a:t>Co-programmazione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it-IT" sz="1800" dirty="0">
                <a:solidFill>
                  <a:srgbClr val="0D0D0D"/>
                </a:solidFill>
                <a:highlight>
                  <a:srgbClr val="FFFFFF"/>
                </a:highlight>
              </a:rPr>
              <a:t>Valutazione dell’impatto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it-IT" sz="1800" dirty="0">
                <a:solidFill>
                  <a:srgbClr val="0D0D0D"/>
                </a:solidFill>
                <a:highlight>
                  <a:srgbClr val="FFFFFF"/>
                </a:highlight>
              </a:rPr>
              <a:t>Project management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it-IT" sz="1800" dirty="0">
                <a:solidFill>
                  <a:srgbClr val="0D0D0D"/>
                </a:solidFill>
                <a:highlight>
                  <a:srgbClr val="FFFFFF"/>
                </a:highlight>
              </a:rPr>
              <a:t>Rendicontazione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it-IT" sz="1800" dirty="0">
                <a:solidFill>
                  <a:srgbClr val="0D0D0D"/>
                </a:solidFill>
                <a:highlight>
                  <a:srgbClr val="FFFFFF"/>
                </a:highlight>
              </a:rPr>
              <a:t>Funding</a:t>
            </a:r>
          </a:p>
        </p:txBody>
      </p:sp>
    </p:spTree>
    <p:extLst>
      <p:ext uri="{BB962C8B-B14F-4D97-AF65-F5344CB8AC3E}">
        <p14:creationId xmlns:p14="http://schemas.microsoft.com/office/powerpoint/2010/main" val="721606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F645145B-B39F-3FBE-AD0D-7C989F254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635" y="179775"/>
            <a:ext cx="8673470" cy="598702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-IT" sz="3200" b="1" dirty="0">
                <a:solidFill>
                  <a:schemeClr val="tx1"/>
                </a:solidFill>
              </a:rPr>
              <a:t>Cosa: </a:t>
            </a:r>
            <a:r>
              <a:rPr lang="it-IT" sz="3200" dirty="0">
                <a:solidFill>
                  <a:schemeClr val="tx1"/>
                </a:solidFill>
              </a:rPr>
              <a:t>contenuto del Kit «Insieme per lo Sport» </a:t>
            </a:r>
            <a:r>
              <a:rPr lang="it-IT" sz="2000" dirty="0">
                <a:solidFill>
                  <a:schemeClr val="tx1"/>
                </a:solidFill>
              </a:rPr>
              <a:t>7/7</a:t>
            </a:r>
            <a:endParaRPr lang="it-IT" sz="32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C11DF0-F9E7-2B27-DBB5-B73C374F6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61534"/>
            <a:ext cx="5181600" cy="46339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1700" i="0" dirty="0">
                <a:effectLst/>
              </a:rPr>
              <a:t>Il quinto e ultimo documento del Kit sono le </a:t>
            </a:r>
            <a:r>
              <a:rPr lang="it-IT" sz="1700" b="1" i="0" dirty="0">
                <a:effectLst/>
              </a:rPr>
              <a:t>LINEE GUIDA PER IL MONITORAGGIO DEGLI IMPATTI DELL'UTILIZZO DEGLI SPAZI. </a:t>
            </a:r>
            <a:r>
              <a:rPr lang="it-IT" sz="17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Lo strumento di valutazione può avere diversi livelli di complessità </a:t>
            </a:r>
            <a:r>
              <a:rPr lang="it-IT" sz="1700" dirty="0">
                <a:solidFill>
                  <a:srgbClr val="0D0D0D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con una</a:t>
            </a:r>
            <a:r>
              <a:rPr lang="it-IT" sz="17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 struttura più o meno approfondita; meglio utilizzando degli strumenti di gestione. Si possono formare la PA e gli enti del territorio. In alcuni casi può diventare un prerequisito all'interno di un bando che prevede l’analisi dell’impatto sociale.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it-IT" sz="1700" b="1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Meglio </a:t>
            </a:r>
            <a:r>
              <a:rPr lang="it-IT" sz="1700" b="1" dirty="0">
                <a:solidFill>
                  <a:srgbClr val="0D0D0D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stabilire p</a:t>
            </a:r>
            <a:r>
              <a:rPr lang="it-IT" sz="1700" b="1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ochi indicatori semplici </a:t>
            </a:r>
            <a:r>
              <a:rPr lang="it-IT" sz="17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anche solo di risultato, ad esempio: # attori coinvolti/coinvolgibili, # beneficiari intercettati (con risparmio spesa), # adulti in difficoltà economica che non avrebbero potuto aderire, sempre in base ai criteri di inclusione (es. adulti, eco-sistema partnership, emarginazione). Gli indicatori possono essere divisi in macro-aree di impatto e il comune può scegliere </a:t>
            </a:r>
            <a:r>
              <a:rPr lang="it-IT" sz="1700" dirty="0">
                <a:solidFill>
                  <a:srgbClr val="0D0D0D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per quali richiedere il </a:t>
            </a:r>
            <a:r>
              <a:rPr lang="it-IT" sz="17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monitoraggio. 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1AF25AB-EA5D-3AAA-8784-8A3870C9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13</a:t>
            </a:fld>
            <a:endParaRPr lang="it-IT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7C9A4013-8777-AC09-EF63-FB612486B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61535"/>
            <a:ext cx="5383696" cy="4473146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400"/>
              </a:spcAft>
              <a:buNone/>
            </a:pPr>
            <a:r>
              <a:rPr lang="it-IT" sz="1700" b="1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Alcune possibili macro-aree di impatto associate allo sport </a:t>
            </a:r>
            <a:r>
              <a:rPr lang="it-IT" sz="1700" dirty="0">
                <a:solidFill>
                  <a:srgbClr val="0D0D0D"/>
                </a:solidFill>
                <a:highlight>
                  <a:srgbClr val="FFFFFF"/>
                </a:highlight>
                <a:cs typeface="Calibri" panose="020F0502020204030204" pitchFamily="34" charset="0"/>
              </a:rPr>
              <a:t>tra le quali</a:t>
            </a:r>
            <a:r>
              <a:rPr lang="it-IT" sz="1700" dirty="0">
                <a:solidFill>
                  <a:srgbClr val="0D0D0D"/>
                </a:solidFill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 il comune può scegliere in base alla situazione: inclusione sociale, riduzione criminalità minorile, salute e benessere (riduzione spese pubbliche), ecc. Può essere una sorta di bilancio sociale da esporre nei rapporti con il comune per evidenziare i risultati rispetto alle attività realizzate (sportive o di integrazione, considerando non solo le fasce deboli, ma anche tanti ragazzi a rischio non solo per drop-out sportivo). </a:t>
            </a:r>
          </a:p>
          <a:p>
            <a:pPr marL="0" indent="0">
              <a:lnSpc>
                <a:spcPct val="100000"/>
              </a:lnSpc>
              <a:spcAft>
                <a:spcPts val="400"/>
              </a:spcAft>
              <a:buNone/>
            </a:pPr>
            <a:r>
              <a:rPr lang="it-IT" sz="1700" dirty="0">
                <a:effectLst/>
              </a:rPr>
              <a:t>Questo tema è inoltre fondamentale per </a:t>
            </a:r>
            <a:r>
              <a:rPr lang="it-IT" sz="1700" b="1" dirty="0">
                <a:effectLst/>
              </a:rPr>
              <a:t>calibrare il progetto nel tempo</a:t>
            </a:r>
            <a:r>
              <a:rPr lang="it-IT" sz="1700" dirty="0">
                <a:effectLst/>
              </a:rPr>
              <a:t>, non è detto che la situazione di oggi sarà uguale tra 2 anni. Oltre a dare conto di quello che si fa, monitorare il risultato dell'utilizzo dello spazio consente di aggiustare il tiro nella gestione dal punto di vista strategico e operativo.</a:t>
            </a:r>
          </a:p>
          <a:p>
            <a:pPr marL="0" indent="0">
              <a:lnSpc>
                <a:spcPct val="100000"/>
              </a:lnSpc>
              <a:spcAft>
                <a:spcPts val="400"/>
              </a:spcAft>
              <a:buNone/>
            </a:pPr>
            <a:endParaRPr lang="it-IT" sz="1700" dirty="0">
              <a:solidFill>
                <a:srgbClr val="0D0D0D"/>
              </a:solidFill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82111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C35BE1-338D-61FE-92A5-9E43B2C72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Come</a:t>
            </a:r>
            <a:r>
              <a:rPr lang="it-IT" sz="3200" dirty="0"/>
              <a:t>: strategia di stakeholder engagement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0EBD1C-B02E-0A0D-82E9-342CEEA73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61535"/>
            <a:ext cx="5072270" cy="4473146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/>
              <a:t>Lo stile di comunicazione utilizzato nel Kit dovrà essere </a:t>
            </a:r>
            <a:r>
              <a:rPr lang="it-IT" sz="1800" b="1" dirty="0"/>
              <a:t>agile, diretto e con un taglio pratico</a:t>
            </a:r>
            <a:r>
              <a:rPr lang="it-IT" sz="1800" dirty="0"/>
              <a:t>, per essere compreso da stakeholder molto eterogenei.</a:t>
            </a:r>
          </a:p>
          <a:p>
            <a:pPr marL="0" indent="0">
              <a:buNone/>
            </a:pPr>
            <a:r>
              <a:rPr lang="it-IT" sz="1800" dirty="0"/>
              <a:t>Può essere utile creare un </a:t>
            </a:r>
            <a:r>
              <a:rPr lang="it-IT" sz="1800" b="1" dirty="0"/>
              <a:t>sito internet o un opuscolo, per facilitarne la divulgazione</a:t>
            </a:r>
            <a:r>
              <a:rPr lang="it-IT" sz="1800" dirty="0"/>
              <a:t>. </a:t>
            </a:r>
          </a:p>
          <a:p>
            <a:pPr marL="0" indent="0">
              <a:buNone/>
            </a:pPr>
            <a:r>
              <a:rPr lang="it-IT" sz="1800" dirty="0"/>
              <a:t>Per rendere più facile la rendicontazione potrebbe essere integrata nel sito un’</a:t>
            </a:r>
            <a:r>
              <a:rPr lang="it-IT" sz="1800" b="1" dirty="0"/>
              <a:t>area sotto login </a:t>
            </a:r>
            <a:r>
              <a:rPr lang="it-IT" sz="1800" dirty="0"/>
              <a:t>nella quale i diversi stakeholder inseriscono i dati di monitoraggio e l’amministrazione comunale ha visibilità dei risultati in modo immediato. Questo aiuterebbe anche i soggetti più piccoli che non hanno risorse per strutturarsi con l’acquisto di software gestionali costosi.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BBA71F9-731F-325B-9668-4212E47AEE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1800" i="0" dirty="0">
                <a:effectLst/>
                <a:latin typeface="Calibri" panose="020F0502020204030204" pitchFamily="34" charset="0"/>
              </a:rPr>
              <a:t>Per quant</a:t>
            </a:r>
            <a:r>
              <a:rPr lang="it-IT" sz="1800" dirty="0">
                <a:latin typeface="Calibri" panose="020F0502020204030204" pitchFamily="34" charset="0"/>
              </a:rPr>
              <a:t>o riguarda la promozione del Kit, dovrà</a:t>
            </a:r>
            <a:r>
              <a:rPr lang="it-IT" sz="1800" i="0" dirty="0">
                <a:effectLst/>
                <a:latin typeface="Calibri" panose="020F0502020204030204" pitchFamily="34" charset="0"/>
              </a:rPr>
              <a:t> </a:t>
            </a:r>
            <a:r>
              <a:rPr lang="it-IT" sz="1800" b="0" i="0" dirty="0">
                <a:effectLst/>
                <a:latin typeface="Calibri" panose="020F0502020204030204" pitchFamily="34" charset="0"/>
              </a:rPr>
              <a:t>esserci un </a:t>
            </a:r>
            <a:r>
              <a:rPr lang="it-IT" sz="1800" b="1" i="0" dirty="0" err="1">
                <a:effectLst/>
                <a:latin typeface="Calibri" panose="020F0502020204030204" pitchFamily="34" charset="0"/>
              </a:rPr>
              <a:t>leit</a:t>
            </a:r>
            <a:r>
              <a:rPr lang="it-IT" sz="1800" b="1" i="0" dirty="0">
                <a:effectLst/>
                <a:latin typeface="Calibri" panose="020F0502020204030204" pitchFamily="34" charset="0"/>
              </a:rPr>
              <a:t> </a:t>
            </a:r>
            <a:r>
              <a:rPr lang="it-IT" sz="1800" b="1" i="0" dirty="0" err="1">
                <a:effectLst/>
                <a:latin typeface="Calibri" panose="020F0502020204030204" pitchFamily="34" charset="0"/>
              </a:rPr>
              <a:t>motiv</a:t>
            </a:r>
            <a:r>
              <a:rPr lang="it-IT" sz="1800" b="0" i="0" dirty="0">
                <a:effectLst/>
                <a:latin typeface="Calibri" panose="020F0502020204030204" pitchFamily="34" charset="0"/>
              </a:rPr>
              <a:t>, che raccorda i diversi contributi in modo forte allo specifico territorio (</a:t>
            </a:r>
            <a:r>
              <a:rPr lang="it-IT" sz="1800" b="0" i="0" dirty="0" err="1">
                <a:effectLst/>
                <a:latin typeface="Calibri" panose="020F0502020204030204" pitchFamily="34" charset="0"/>
              </a:rPr>
              <a:t>genius</a:t>
            </a:r>
            <a:r>
              <a:rPr lang="it-IT" sz="1800" b="0" i="0" dirty="0">
                <a:effectLst/>
                <a:latin typeface="Calibri" panose="020F0502020204030204" pitchFamily="34" charset="0"/>
              </a:rPr>
              <a:t> loci).</a:t>
            </a:r>
          </a:p>
          <a:p>
            <a:pPr marL="0" indent="0">
              <a:buNone/>
            </a:pPr>
            <a:r>
              <a:rPr lang="it-IT" sz="1800" dirty="0">
                <a:latin typeface="Calibri" panose="020F0502020204030204" pitchFamily="34" charset="0"/>
              </a:rPr>
              <a:t>Si è ipotizzata l’</a:t>
            </a:r>
            <a:r>
              <a:rPr lang="it-IT" sz="1800" b="1" dirty="0">
                <a:latin typeface="Calibri" panose="020F0502020204030204" pitchFamily="34" charset="0"/>
              </a:rPr>
              <a:t>organizzazione di </a:t>
            </a:r>
            <a:r>
              <a:rPr lang="it-IT" sz="1800" b="1" i="0" dirty="0">
                <a:effectLst/>
                <a:latin typeface="Calibri" panose="020F0502020204030204" pitchFamily="34" charset="0"/>
              </a:rPr>
              <a:t>tavole rotonde</a:t>
            </a:r>
            <a:r>
              <a:rPr lang="it-IT" sz="1800" b="0" i="0" dirty="0">
                <a:effectLst/>
                <a:latin typeface="Calibri" panose="020F0502020204030204" pitchFamily="34" charset="0"/>
              </a:rPr>
              <a:t> </a:t>
            </a:r>
            <a:r>
              <a:rPr lang="it-IT" sz="1800" b="1" i="0" dirty="0">
                <a:effectLst/>
                <a:latin typeface="Calibri" panose="020F0502020204030204" pitchFamily="34" charset="0"/>
              </a:rPr>
              <a:t>con gli stakeholder locali</a:t>
            </a:r>
            <a:r>
              <a:rPr lang="it-IT" sz="1800" b="0" i="0" dirty="0">
                <a:effectLst/>
                <a:latin typeface="Calibri" panose="020F0502020204030204" pitchFamily="34" charset="0"/>
              </a:rPr>
              <a:t>, che possono avere interesse per questo tipo di progettualità: federazioni, assessori locali, canali social delle federazioni, ANCI.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362FFBA-12C2-75FE-02F4-0D940B773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7646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C35BE1-338D-61FE-92A5-9E43B2C72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Dove</a:t>
            </a:r>
            <a:r>
              <a:rPr lang="it-IT" sz="3200" dirty="0"/>
              <a:t>: contesti di riferimento / 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0EBD1C-B02E-0A0D-82E9-342CEEA73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i="0" dirty="0">
                <a:effectLst/>
                <a:latin typeface="Calibri" panose="020F0502020204030204" pitchFamily="34" charset="0"/>
              </a:rPr>
              <a:t>Per quant</a:t>
            </a:r>
            <a:r>
              <a:rPr lang="it-IT" sz="2000" dirty="0">
                <a:latin typeface="Calibri" panose="020F0502020204030204" pitchFamily="34" charset="0"/>
              </a:rPr>
              <a:t>o riguarda il contesto di riferimento / territorio, ci si è focalizzati sul </a:t>
            </a:r>
            <a:r>
              <a:rPr lang="it-IT" sz="2000" b="1" dirty="0">
                <a:latin typeface="Calibri" panose="020F0502020204030204" pitchFamily="34" charset="0"/>
              </a:rPr>
              <a:t>livello comunale. </a:t>
            </a:r>
          </a:p>
          <a:p>
            <a:r>
              <a:rPr lang="it-IT" sz="2000" dirty="0">
                <a:latin typeface="Calibri" panose="020F0502020204030204" pitchFamily="34" charset="0"/>
              </a:rPr>
              <a:t>Nelle progettualità presentate da alcuni partecipanti, per esempio a Genova, Napoli e Roma, l’amministrazione comunale (o regionale) è stata un attore fondamentale per la realizzazione di progetti di partenariato tra diversi attori.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362FFBA-12C2-75FE-02F4-0D940B773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863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9916C03E-DED0-ABAD-2FE3-B531DD35D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635" y="345835"/>
            <a:ext cx="8710808" cy="598702"/>
          </a:xfrm>
        </p:spPr>
        <p:txBody>
          <a:bodyPr/>
          <a:lstStyle/>
          <a:p>
            <a:r>
              <a:rPr lang="it-IT" dirty="0" err="1"/>
              <a:t>Cop</a:t>
            </a:r>
            <a:r>
              <a:rPr lang="it-IT" dirty="0"/>
              <a:t> 1: Kit «Insieme per lo Sport»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5D780253-EACC-DCFF-0798-F8D7FD20CA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lIns="90000">
            <a:noAutofit/>
          </a:bodyPr>
          <a:lstStyle/>
          <a:p>
            <a:pPr marL="0" indent="0" rtl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400" b="1" i="0" dirty="0">
                <a:effectLst/>
                <a:latin typeface="Calibri" panose="020F0502020204030204" pitchFamily="34" charset="0"/>
              </a:rPr>
              <a:t>TARGET DIRETTO: </a:t>
            </a:r>
            <a:r>
              <a:rPr lang="it-IT" sz="1400" b="0" i="0" dirty="0">
                <a:effectLst/>
                <a:latin typeface="Calibri" panose="020F0502020204030204" pitchFamily="34" charset="0"/>
              </a:rPr>
              <a:t>amministrazioni locali (comunali o regionali)</a:t>
            </a:r>
          </a:p>
          <a:p>
            <a:pPr marL="0" indent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400" b="1" i="0" dirty="0">
                <a:effectLst/>
                <a:latin typeface="Calibri" panose="020F0502020204030204" pitchFamily="34" charset="0"/>
              </a:rPr>
              <a:t>TARGET INDIRETTO: </a:t>
            </a:r>
            <a:r>
              <a:rPr lang="it-IT" sz="1400" b="0" i="0" dirty="0">
                <a:effectLst/>
                <a:latin typeface="Calibri" panose="020F0502020204030204" pitchFamily="34" charset="0"/>
              </a:rPr>
              <a:t>Centri servizi volontariato, Enti di promozione sportiva, soggetti aggreganti,</a:t>
            </a:r>
            <a:r>
              <a:rPr lang="it-IT" sz="1400" dirty="0">
                <a:latin typeface="Calibri" panose="020F0502020204030204" pitchFamily="34" charset="0"/>
              </a:rPr>
              <a:t> </a:t>
            </a:r>
            <a:r>
              <a:rPr lang="it-IT" sz="1400" b="0" i="0" dirty="0">
                <a:effectLst/>
                <a:latin typeface="Calibri" panose="020F0502020204030204" pitchFamily="34" charset="0"/>
              </a:rPr>
              <a:t>Federazioni, Fondazioni bancarie, Sponsor privati, che possono avere risorse (punto di vista ecologico, sostenibilità) e sostenere anche sensibilizzando i loro dipendenti o clienti (volontariato di competenza, per esempio pensionati competenti), Enti formativi. Associazione giovanili e non solo.</a:t>
            </a:r>
          </a:p>
          <a:p>
            <a:pPr marL="0" indent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400" b="1" i="0" dirty="0">
                <a:effectLst/>
                <a:latin typeface="Calibri" panose="020F0502020204030204" pitchFamily="34" charset="0"/>
              </a:rPr>
              <a:t>COSA: </a:t>
            </a:r>
            <a:r>
              <a:rPr lang="it-IT" sz="1400" i="0" dirty="0">
                <a:effectLst/>
                <a:latin typeface="Calibri" panose="020F0502020204030204" pitchFamily="34" charset="0"/>
              </a:rPr>
              <a:t>aiutare l’amministrazione comunale a individuare e </a:t>
            </a:r>
            <a:r>
              <a:rPr lang="it-IT" sz="1400" dirty="0">
                <a:latin typeface="Calibri" panose="020F0502020204030204" pitchFamily="34" charset="0"/>
              </a:rPr>
              <a:t>m</a:t>
            </a:r>
            <a:r>
              <a:rPr lang="it-IT" sz="1400" b="0" i="0" dirty="0">
                <a:effectLst/>
                <a:latin typeface="Calibri" panose="020F0502020204030204" pitchFamily="34" charset="0"/>
              </a:rPr>
              <a:t>ettere a disposizione</a:t>
            </a:r>
            <a:r>
              <a:rPr lang="it-IT" sz="1400" b="1" i="0" dirty="0">
                <a:effectLst/>
                <a:latin typeface="Calibri" panose="020F0502020204030204" pitchFamily="34" charset="0"/>
              </a:rPr>
              <a:t> spazi, liberi e gratuiti</a:t>
            </a:r>
            <a:r>
              <a:rPr lang="it-IT" sz="1400" b="0" i="0" dirty="0">
                <a:effectLst/>
                <a:latin typeface="Calibri" panose="020F0502020204030204" pitchFamily="34" charset="0"/>
              </a:rPr>
              <a:t> per una serie di soggetti presenti sul territorio che si occupano di promozione dell’attività sportiva e del benessere. </a:t>
            </a:r>
          </a:p>
          <a:p>
            <a:pPr marL="0" indent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400" b="1" i="0" dirty="0">
                <a:effectLst/>
                <a:latin typeface="Calibri" panose="020F0502020204030204" pitchFamily="34" charset="0"/>
              </a:rPr>
              <a:t>PERCHÉ:  </a:t>
            </a:r>
            <a:r>
              <a:rPr lang="it-IT" sz="1400" i="0" u="sng" dirty="0">
                <a:effectLst/>
                <a:latin typeface="Calibri" panose="020F0502020204030204" pitchFamily="34" charset="0"/>
              </a:rPr>
              <a:t>Per il target diretto</a:t>
            </a:r>
            <a:r>
              <a:rPr lang="it-IT" sz="1400" i="0" dirty="0">
                <a:effectLst/>
                <a:latin typeface="Calibri" panose="020F0502020204030204" pitchFamily="34" charset="0"/>
              </a:rPr>
              <a:t> </a:t>
            </a:r>
            <a:r>
              <a:rPr lang="it-IT" sz="1400" b="1" i="0" dirty="0">
                <a:effectLst/>
                <a:latin typeface="Calibri" panose="020F0502020204030204" pitchFamily="34" charset="0"/>
              </a:rPr>
              <a:t>il Kit «Insieme per lo Sport» </a:t>
            </a:r>
            <a:r>
              <a:rPr lang="it-IT" sz="1400" i="0" dirty="0">
                <a:effectLst/>
                <a:latin typeface="Calibri" panose="020F0502020204030204" pitchFamily="34" charset="0"/>
              </a:rPr>
              <a:t>può essere un elemento abilitante e accelerante alcune iniziative alle quali l’amministrazione sta già lavorando, ovvero diventare l’occasione per lanciare nuove iniziative. Pe</a:t>
            </a:r>
            <a:r>
              <a:rPr lang="it-IT" sz="1400" i="0" u="sng" dirty="0">
                <a:effectLst/>
                <a:latin typeface="Calibri" panose="020F0502020204030204" pitchFamily="34" charset="0"/>
              </a:rPr>
              <a:t>r il target indiretto </a:t>
            </a:r>
            <a:r>
              <a:rPr lang="it-IT" sz="1400" i="0" dirty="0">
                <a:effectLst/>
                <a:latin typeface="Calibri" panose="020F0502020204030204" pitchFamily="34" charset="0"/>
              </a:rPr>
              <a:t>può diventare un elemento catalizzatore di aggregazione e collaborazione, superando eventuali rivalità.</a:t>
            </a:r>
          </a:p>
          <a:p>
            <a:pPr marL="0" indent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400" b="1" dirty="0">
                <a:latin typeface="Calibri" panose="020F0502020204030204" pitchFamily="34" charset="0"/>
              </a:rPr>
              <a:t>DOVE: </a:t>
            </a:r>
            <a:r>
              <a:rPr lang="it-IT" sz="1400" dirty="0">
                <a:latin typeface="Calibri" panose="020F0502020204030204" pitchFamily="34" charset="0"/>
              </a:rPr>
              <a:t>livello comunale (o regionale).</a:t>
            </a:r>
            <a:endParaRPr lang="it-IT" sz="1400" i="0" dirty="0">
              <a:effectLst/>
              <a:latin typeface="Calibri" panose="020F0502020204030204" pitchFamily="34" charset="0"/>
            </a:endParaRPr>
          </a:p>
          <a:p>
            <a:pPr marL="0" indent="0" rtl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1400" b="1" i="0" dirty="0">
              <a:effectLst/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endParaRPr lang="it-IT" sz="1400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3FA8A32-ABC1-3443-6F0C-F36786DE7A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lIns="90000">
            <a:noAutofit/>
          </a:bodyPr>
          <a:lstStyle/>
          <a:p>
            <a:pPr marL="0" indent="0" rtl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400" b="1" i="0" dirty="0">
                <a:effectLst/>
                <a:latin typeface="Calibri" panose="020F0502020204030204" pitchFamily="34" charset="0"/>
              </a:rPr>
              <a:t>ATTIVITA’: </a:t>
            </a:r>
            <a:r>
              <a:rPr lang="it-IT" sz="1400" i="0" dirty="0">
                <a:effectLst/>
                <a:latin typeface="Calibri" panose="020F0502020204030204" pitchFamily="34" charset="0"/>
              </a:rPr>
              <a:t>il Kit conterrà materiali a supporto di quanto segue:</a:t>
            </a:r>
          </a:p>
          <a:p>
            <a:pPr marL="184150" indent="-184150" rtl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it-IT" sz="1400" dirty="0">
                <a:latin typeface="Calibri" panose="020F0502020204030204" pitchFamily="34" charset="0"/>
              </a:rPr>
              <a:t>Premessa introduttiva sull’importanza della </a:t>
            </a:r>
            <a:r>
              <a:rPr lang="it-IT" sz="1400" b="1" dirty="0">
                <a:latin typeface="Calibri" panose="020F0502020204030204" pitchFamily="34" charset="0"/>
              </a:rPr>
              <a:t>personalizzazione rispetto allo specifico territorio.</a:t>
            </a:r>
            <a:endParaRPr lang="it-IT" sz="1400" i="0" dirty="0">
              <a:effectLst/>
              <a:latin typeface="Calibri" panose="020F0502020204030204" pitchFamily="34" charset="0"/>
            </a:endParaRPr>
          </a:p>
          <a:p>
            <a:pPr marL="184150" indent="-18415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1400" b="1" dirty="0">
                <a:latin typeface="Calibri" panose="020F0502020204030204" pitchFamily="34" charset="0"/>
              </a:rPr>
              <a:t>Format per il matching tra la mappatura degli spazi adatti </a:t>
            </a:r>
            <a:r>
              <a:rPr lang="it-IT" sz="1400" dirty="0">
                <a:latin typeface="Calibri" panose="020F0502020204030204" pitchFamily="34" charset="0"/>
              </a:rPr>
              <a:t>per le attività associative e</a:t>
            </a:r>
            <a:r>
              <a:rPr lang="it-IT" sz="1400" b="1" dirty="0">
                <a:latin typeface="Calibri" panose="020F0502020204030204" pitchFamily="34" charset="0"/>
              </a:rPr>
              <a:t> la rilevazione dei bisogni degli stakeholder locali.</a:t>
            </a:r>
          </a:p>
          <a:p>
            <a:pPr marL="184150" indent="-18415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1400" b="1" i="0" dirty="0">
                <a:effectLst/>
                <a:latin typeface="Calibri" panose="020F0502020204030204" pitchFamily="34" charset="0"/>
              </a:rPr>
              <a:t>Linee guida per stendere un accordo associativo di "co-programmazione"</a:t>
            </a:r>
            <a:r>
              <a:rPr lang="it-IT" sz="1400" b="0" i="0" dirty="0">
                <a:effectLst/>
                <a:latin typeface="Calibri" panose="020F0502020204030204" pitchFamily="34" charset="0"/>
              </a:rPr>
              <a:t> tra diversi soggetti</a:t>
            </a:r>
            <a:r>
              <a:rPr lang="it-IT" sz="1400" dirty="0">
                <a:latin typeface="Calibri" panose="020F0502020204030204" pitchFamily="34" charset="0"/>
              </a:rPr>
              <a:t> </a:t>
            </a:r>
            <a:r>
              <a:rPr lang="it-IT" sz="1400" b="0" i="0" dirty="0">
                <a:effectLst/>
                <a:latin typeface="Calibri" panose="020F0502020204030204" pitchFamily="34" charset="0"/>
              </a:rPr>
              <a:t>con indicazioni operative su come promuovere e favorire la collaborazione tra diversi soggetti.</a:t>
            </a:r>
          </a:p>
          <a:p>
            <a:pPr marL="184150" indent="-184150" rtl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1400" dirty="0">
                <a:latin typeface="Calibri" panose="020F0502020204030204" pitchFamily="34" charset="0"/>
              </a:rPr>
              <a:t>A</a:t>
            </a:r>
            <a:r>
              <a:rPr lang="it-IT" sz="1400" b="0" i="0" dirty="0">
                <a:effectLst/>
                <a:latin typeface="Calibri" panose="020F0502020204030204" pitchFamily="34" charset="0"/>
              </a:rPr>
              <a:t>ttività di formazione su </a:t>
            </a:r>
            <a:r>
              <a:rPr lang="it-IT" sz="1400" b="1" i="0" dirty="0">
                <a:effectLst/>
                <a:latin typeface="Calibri" panose="020F0502020204030204" pitchFamily="34" charset="0"/>
              </a:rPr>
              <a:t>project management, rendicontazione e fund </a:t>
            </a:r>
            <a:r>
              <a:rPr lang="it-IT" sz="1400" b="1" i="0" dirty="0" err="1">
                <a:effectLst/>
                <a:latin typeface="Calibri" panose="020F0502020204030204" pitchFamily="34" charset="0"/>
              </a:rPr>
              <a:t>raising</a:t>
            </a:r>
            <a:r>
              <a:rPr lang="it-IT" sz="1400" b="0" i="0" dirty="0">
                <a:effectLst/>
                <a:latin typeface="Calibri" panose="020F0502020204030204" pitchFamily="34" charset="0"/>
              </a:rPr>
              <a:t> per sostenere il progetto nel tempo coinvolgendo anche lo staff dell'ente pubblico.</a:t>
            </a:r>
          </a:p>
          <a:p>
            <a:pPr marL="184150" indent="-184150" rtl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1400" b="1" i="0" dirty="0">
                <a:effectLst/>
                <a:latin typeface="Calibri" panose="020F0502020204030204" pitchFamily="34" charset="0"/>
              </a:rPr>
              <a:t>Linee guida per il monitoraggio degli impatti dell'utilizzo degli spazi </a:t>
            </a:r>
            <a:r>
              <a:rPr lang="it-IT" sz="1400" b="0" i="0" dirty="0">
                <a:effectLst/>
                <a:latin typeface="Calibri" panose="020F0502020204030204" pitchFamily="34" charset="0"/>
              </a:rPr>
              <a:t>(con pochi indicatori collegati ad alcune macro-aree).</a:t>
            </a:r>
          </a:p>
          <a:p>
            <a:pPr marL="0" indent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400" b="1" i="0" dirty="0">
                <a:effectLst/>
                <a:latin typeface="Calibri" panose="020F0502020204030204" pitchFamily="34" charset="0"/>
              </a:rPr>
              <a:t>COME</a:t>
            </a:r>
            <a:r>
              <a:rPr lang="it-IT" sz="1400" i="0" dirty="0">
                <a:effectLst/>
                <a:latin typeface="Calibri" panose="020F0502020204030204" pitchFamily="34" charset="0"/>
              </a:rPr>
              <a:t>: </a:t>
            </a:r>
            <a:r>
              <a:rPr lang="it-IT" sz="1400" dirty="0">
                <a:latin typeface="Calibri" panose="020F0502020204030204" pitchFamily="34" charset="0"/>
              </a:rPr>
              <a:t>U</a:t>
            </a:r>
            <a:r>
              <a:rPr lang="it-IT" sz="1400" b="0" i="0" dirty="0">
                <a:effectLst/>
                <a:latin typeface="Calibri" panose="020F0502020204030204" pitchFamily="34" charset="0"/>
              </a:rPr>
              <a:t>n’attività di </a:t>
            </a:r>
            <a:r>
              <a:rPr lang="it-IT" sz="1400" b="1" i="0" dirty="0">
                <a:effectLst/>
                <a:latin typeface="Calibri" panose="020F0502020204030204" pitchFamily="34" charset="0"/>
              </a:rPr>
              <a:t>promozione con tavole rotonde</a:t>
            </a:r>
            <a:r>
              <a:rPr lang="it-IT" sz="1400" b="0" i="0" dirty="0">
                <a:effectLst/>
                <a:latin typeface="Calibri" panose="020F0502020204030204" pitchFamily="34" charset="0"/>
              </a:rPr>
              <a:t> con il supporto di ANCI e degli stakeholder locali, che possono avere interesse: federazioni  coinvolte, assessori locali, canali social delle federazioni (sabato e domenica di gare).</a:t>
            </a: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it-IT" sz="1400" dirty="0">
              <a:latin typeface="Calibri" panose="020F0502020204030204" pitchFamily="34" charset="0"/>
            </a:endParaRPr>
          </a:p>
          <a:p>
            <a:pPr marL="0" indent="0" rtl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1400" b="0" i="0" dirty="0">
              <a:effectLst/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638193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D27435-CD21-3BDF-CBB6-5E81C6A9C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it-IT" dirty="0"/>
              <a:t>Contatto</a:t>
            </a:r>
            <a:br>
              <a:rPr lang="it-IT" dirty="0"/>
            </a:br>
            <a:r>
              <a:rPr lang="it-IT" dirty="0"/>
              <a:t>Progetto Sports Community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610B629-98CD-C524-B1F5-3421F75D5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26419"/>
          </a:xfrm>
        </p:spPr>
        <p:txBody>
          <a:bodyPr anchor="ctr"/>
          <a:lstStyle/>
          <a:p>
            <a:r>
              <a:rPr lang="it-IT" dirty="0" err="1"/>
              <a:t>sportscommunity@opesitalia.it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9247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01A606-7704-B405-98A2-062E8C2F1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2992" y="139701"/>
            <a:ext cx="8710808" cy="711199"/>
          </a:xfrm>
        </p:spPr>
        <p:txBody>
          <a:bodyPr>
            <a:normAutofit/>
          </a:bodyPr>
          <a:lstStyle/>
          <a:p>
            <a:r>
              <a:rPr lang="it-IT" dirty="0"/>
              <a:t>Partecipanti alla </a:t>
            </a:r>
            <a:r>
              <a:rPr lang="it-IT" dirty="0" err="1"/>
              <a:t>Cop</a:t>
            </a:r>
            <a:r>
              <a:rPr lang="it-IT" dirty="0"/>
              <a:t> 1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AA17430-AF76-1A35-86E0-DCEEB60142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93612"/>
              </p:ext>
            </p:extLst>
          </p:nvPr>
        </p:nvGraphicFramePr>
        <p:xfrm>
          <a:off x="685800" y="1409147"/>
          <a:ext cx="10951333" cy="29618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95119">
                  <a:extLst>
                    <a:ext uri="{9D8B030D-6E8A-4147-A177-3AD203B41FA5}">
                      <a16:colId xmlns:a16="http://schemas.microsoft.com/office/drawing/2014/main" val="4293869462"/>
                    </a:ext>
                  </a:extLst>
                </a:gridCol>
                <a:gridCol w="1290153">
                  <a:extLst>
                    <a:ext uri="{9D8B030D-6E8A-4147-A177-3AD203B41FA5}">
                      <a16:colId xmlns:a16="http://schemas.microsoft.com/office/drawing/2014/main" val="1563030034"/>
                    </a:ext>
                  </a:extLst>
                </a:gridCol>
                <a:gridCol w="1021689">
                  <a:extLst>
                    <a:ext uri="{9D8B030D-6E8A-4147-A177-3AD203B41FA5}">
                      <a16:colId xmlns:a16="http://schemas.microsoft.com/office/drawing/2014/main" val="3901331908"/>
                    </a:ext>
                  </a:extLst>
                </a:gridCol>
                <a:gridCol w="2857770">
                  <a:extLst>
                    <a:ext uri="{9D8B030D-6E8A-4147-A177-3AD203B41FA5}">
                      <a16:colId xmlns:a16="http://schemas.microsoft.com/office/drawing/2014/main" val="2131089976"/>
                    </a:ext>
                  </a:extLst>
                </a:gridCol>
                <a:gridCol w="4386602">
                  <a:extLst>
                    <a:ext uri="{9D8B030D-6E8A-4147-A177-3AD203B41FA5}">
                      <a16:colId xmlns:a16="http://schemas.microsoft.com/office/drawing/2014/main" val="1596036436"/>
                    </a:ext>
                  </a:extLst>
                </a:gridCol>
              </a:tblGrid>
              <a:tr h="29618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Nome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Cognome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Provincia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Ente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Ruolo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884012"/>
                  </a:ext>
                </a:extLst>
              </a:tr>
              <a:tr h="29618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Lucia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Abbinante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Kreact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Vice presidente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extLst>
                  <a:ext uri="{0D108BD9-81ED-4DB2-BD59-A6C34878D82A}">
                    <a16:rowId xmlns:a16="http://schemas.microsoft.com/office/drawing/2014/main" val="2157794462"/>
                  </a:ext>
                </a:extLst>
              </a:tr>
              <a:tr h="29618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Gianni Andrea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Belgrano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Genova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Circolo Vele </a:t>
                      </a:r>
                      <a:r>
                        <a:rPr lang="it-IT" sz="1800" b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Vernazzolesi</a:t>
                      </a:r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ASD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Presidente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extLst>
                  <a:ext uri="{0D108BD9-81ED-4DB2-BD59-A6C34878D82A}">
                    <a16:rowId xmlns:a16="http://schemas.microsoft.com/office/drawing/2014/main" val="3097656259"/>
                  </a:ext>
                </a:extLst>
              </a:tr>
              <a:tr h="29618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Nicola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Brotto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Verona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UNICEF Fondazione ETS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Coordinatore programma sport per lo sviluppo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ctr"/>
                </a:tc>
                <a:extLst>
                  <a:ext uri="{0D108BD9-81ED-4DB2-BD59-A6C34878D82A}">
                    <a16:rowId xmlns:a16="http://schemas.microsoft.com/office/drawing/2014/main" val="737916885"/>
                  </a:ext>
                </a:extLst>
              </a:tr>
              <a:tr h="29618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Walter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Celletti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Libero professionista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Progettista - esperto innovazione sociale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ctr"/>
                </a:tc>
                <a:extLst>
                  <a:ext uri="{0D108BD9-81ED-4DB2-BD59-A6C34878D82A}">
                    <a16:rowId xmlns:a16="http://schemas.microsoft.com/office/drawing/2014/main" val="274956273"/>
                  </a:ext>
                </a:extLst>
              </a:tr>
              <a:tr h="29618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Vincenzo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Curatola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</a:t>
                      </a: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FORUMSAD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Presidente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extLst>
                  <a:ext uri="{0D108BD9-81ED-4DB2-BD59-A6C34878D82A}">
                    <a16:rowId xmlns:a16="http://schemas.microsoft.com/office/drawing/2014/main" val="547081197"/>
                  </a:ext>
                </a:extLst>
              </a:tr>
              <a:tr h="29618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Giovanni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Ferrero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Torino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CPD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Director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extLst>
                  <a:ext uri="{0D108BD9-81ED-4DB2-BD59-A6C34878D82A}">
                    <a16:rowId xmlns:a16="http://schemas.microsoft.com/office/drawing/2014/main" val="548300215"/>
                  </a:ext>
                </a:extLst>
              </a:tr>
              <a:tr h="29618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Rossella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Macchione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Catanzaro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Struttura sisma 2016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Capo Segreteria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extLst>
                  <a:ext uri="{0D108BD9-81ED-4DB2-BD59-A6C34878D82A}">
                    <a16:rowId xmlns:a16="http://schemas.microsoft.com/office/drawing/2014/main" val="3449978654"/>
                  </a:ext>
                </a:extLst>
              </a:tr>
              <a:tr h="29618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Sergio</a:t>
                      </a: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Pecchini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Torino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Avvocato</a:t>
                      </a: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extLst>
                  <a:ext uri="{0D108BD9-81ED-4DB2-BD59-A6C34878D82A}">
                    <a16:rowId xmlns:a16="http://schemas.microsoft.com/office/drawing/2014/main" val="3810354661"/>
                  </a:ext>
                </a:extLst>
              </a:tr>
              <a:tr h="29618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Elisabetta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Scognamiglio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Italiacamp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Chief</a:t>
                      </a:r>
                      <a:r>
                        <a:rPr lang="it-IT" sz="1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Impact </a:t>
                      </a:r>
                      <a:r>
                        <a:rPr lang="it-IT" sz="1800" b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Officer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489" marR="8489" marT="8489" marB="0" anchor="b"/>
                </a:tc>
                <a:extLst>
                  <a:ext uri="{0D108BD9-81ED-4DB2-BD59-A6C34878D82A}">
                    <a16:rowId xmlns:a16="http://schemas.microsoft.com/office/drawing/2014/main" val="1576542773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9A156252-7DA4-E0C0-4809-CEF9AFAE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2213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>
            <a:extLst>
              <a:ext uri="{FF2B5EF4-FFF2-40B4-BE49-F238E27FC236}">
                <a16:creationId xmlns:a16="http://schemas.microsoft.com/office/drawing/2014/main" id="{ACADA1AA-06D2-3E40-84EB-B8F5EC998A3D}"/>
              </a:ext>
            </a:extLst>
          </p:cNvPr>
          <p:cNvSpPr/>
          <p:nvPr/>
        </p:nvSpPr>
        <p:spPr>
          <a:xfrm>
            <a:off x="1820955" y="1093456"/>
            <a:ext cx="995209" cy="757883"/>
          </a:xfrm>
          <a:prstGeom prst="rect">
            <a:avLst/>
          </a:prstGeom>
          <a:solidFill>
            <a:srgbClr val="00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88"/>
          </a:p>
        </p:txBody>
      </p:sp>
      <p:pic>
        <p:nvPicPr>
          <p:cNvPr id="41" name="Elemento grafico 40" descr="Lente di ingrandimento">
            <a:extLst>
              <a:ext uri="{FF2B5EF4-FFF2-40B4-BE49-F238E27FC236}">
                <a16:creationId xmlns:a16="http://schemas.microsoft.com/office/drawing/2014/main" id="{8A3A8608-1BA8-2E47-BA46-C06993BA89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36036" y="1188191"/>
            <a:ext cx="565047" cy="568412"/>
          </a:xfrm>
          <a:prstGeom prst="rect">
            <a:avLst/>
          </a:prstGeom>
        </p:spPr>
      </p:pic>
      <p:sp>
        <p:nvSpPr>
          <p:cNvPr id="43" name="Rettangolo 42">
            <a:extLst>
              <a:ext uri="{FF2B5EF4-FFF2-40B4-BE49-F238E27FC236}">
                <a16:creationId xmlns:a16="http://schemas.microsoft.com/office/drawing/2014/main" id="{6C29EC27-CE73-824A-9042-8279BE80CDB6}"/>
              </a:ext>
            </a:extLst>
          </p:cNvPr>
          <p:cNvSpPr/>
          <p:nvPr/>
        </p:nvSpPr>
        <p:spPr>
          <a:xfrm>
            <a:off x="3813181" y="1093456"/>
            <a:ext cx="989490" cy="757883"/>
          </a:xfrm>
          <a:prstGeom prst="rect">
            <a:avLst/>
          </a:prstGeom>
          <a:solidFill>
            <a:srgbClr val="00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88"/>
          </a:p>
        </p:txBody>
      </p:sp>
      <p:pic>
        <p:nvPicPr>
          <p:cNvPr id="44" name="Elemento grafico 43" descr="Lampadina e ingranaggio">
            <a:extLst>
              <a:ext uri="{FF2B5EF4-FFF2-40B4-BE49-F238E27FC236}">
                <a16:creationId xmlns:a16="http://schemas.microsoft.com/office/drawing/2014/main" id="{E27CE650-647A-D844-821D-3F1F87E8F6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27026" y="1188191"/>
            <a:ext cx="561800" cy="568412"/>
          </a:xfrm>
          <a:prstGeom prst="rect">
            <a:avLst/>
          </a:prstGeom>
        </p:spPr>
      </p:pic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294B3DA0-439F-9242-8554-D693D27DF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495179"/>
              </p:ext>
            </p:extLst>
          </p:nvPr>
        </p:nvGraphicFramePr>
        <p:xfrm>
          <a:off x="180080" y="2024970"/>
          <a:ext cx="11301876" cy="3191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1826">
                  <a:extLst>
                    <a:ext uri="{9D8B030D-6E8A-4147-A177-3AD203B41FA5}">
                      <a16:colId xmlns:a16="http://schemas.microsoft.com/office/drawing/2014/main" val="2128306377"/>
                    </a:ext>
                  </a:extLst>
                </a:gridCol>
                <a:gridCol w="2028010">
                  <a:extLst>
                    <a:ext uri="{9D8B030D-6E8A-4147-A177-3AD203B41FA5}">
                      <a16:colId xmlns:a16="http://schemas.microsoft.com/office/drawing/2014/main" val="1595544614"/>
                    </a:ext>
                  </a:extLst>
                </a:gridCol>
                <a:gridCol w="2028010">
                  <a:extLst>
                    <a:ext uri="{9D8B030D-6E8A-4147-A177-3AD203B41FA5}">
                      <a16:colId xmlns:a16="http://schemas.microsoft.com/office/drawing/2014/main" val="2991506376"/>
                    </a:ext>
                  </a:extLst>
                </a:gridCol>
                <a:gridCol w="2028010">
                  <a:extLst>
                    <a:ext uri="{9D8B030D-6E8A-4147-A177-3AD203B41FA5}">
                      <a16:colId xmlns:a16="http://schemas.microsoft.com/office/drawing/2014/main" val="843123200"/>
                    </a:ext>
                  </a:extLst>
                </a:gridCol>
                <a:gridCol w="2028010">
                  <a:extLst>
                    <a:ext uri="{9D8B030D-6E8A-4147-A177-3AD203B41FA5}">
                      <a16:colId xmlns:a16="http://schemas.microsoft.com/office/drawing/2014/main" val="312735523"/>
                    </a:ext>
                  </a:extLst>
                </a:gridCol>
                <a:gridCol w="2028010">
                  <a:extLst>
                    <a:ext uri="{9D8B030D-6E8A-4147-A177-3AD203B41FA5}">
                      <a16:colId xmlns:a16="http://schemas.microsoft.com/office/drawing/2014/main" val="4288416144"/>
                    </a:ext>
                  </a:extLst>
                </a:gridCol>
              </a:tblGrid>
              <a:tr h="48426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>
                          <a:solidFill>
                            <a:srgbClr val="2B76A9"/>
                          </a:solidFill>
                        </a:rPr>
                        <a:t>Tema</a:t>
                      </a:r>
                    </a:p>
                  </a:txBody>
                  <a:tcPr marL="85725" marR="85725" marT="42863" marB="42863" anchor="ctr">
                    <a:lnL w="12700" cmpd="sng">
                      <a:noFill/>
                    </a:lnL>
                    <a:lnR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2B76A9"/>
                          </a:solidFill>
                        </a:rPr>
                        <a:t>Definire</a:t>
                      </a:r>
                    </a:p>
                  </a:txBody>
                  <a:tcPr marL="85725" marR="85725" marT="42863" marB="42863" anchor="ctr">
                    <a:lnL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2B76A9"/>
                          </a:solidFill>
                        </a:rPr>
                        <a:t>Generare Idee</a:t>
                      </a:r>
                    </a:p>
                  </a:txBody>
                  <a:tcPr marL="85725" marR="85725" marT="42863" marB="42863" anchor="ctr">
                    <a:lnT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2B76A9"/>
                          </a:solidFill>
                        </a:rPr>
                        <a:t>Concretizzare le idee</a:t>
                      </a:r>
                    </a:p>
                  </a:txBody>
                  <a:tcPr marL="85725" marR="85725" marT="42863" marB="42863" anchor="ctr">
                    <a:lnT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2B76A9"/>
                          </a:solidFill>
                        </a:rPr>
                        <a:t>Storytelling</a:t>
                      </a:r>
                    </a:p>
                  </a:txBody>
                  <a:tcPr marL="85725" marR="85725" marT="42863" marB="42863" anchor="ctr">
                    <a:lnT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2B76A9"/>
                          </a:solidFill>
                        </a:rPr>
                        <a:t>Piano d’azione</a:t>
                      </a:r>
                    </a:p>
                  </a:txBody>
                  <a:tcPr marL="85725" marR="85725" marT="42863" marB="42863" anchor="ctr">
                    <a:lnR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50144931"/>
                  </a:ext>
                </a:extLst>
              </a:tr>
              <a:tr h="37992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>
                          <a:solidFill>
                            <a:srgbClr val="2B76A9"/>
                          </a:solidFill>
                        </a:rPr>
                        <a:t>Data</a:t>
                      </a:r>
                    </a:p>
                  </a:txBody>
                  <a:tcPr marL="85725" marR="85725" marT="42863" marB="42863" anchor="ctr">
                    <a:lnL w="12700" cmpd="sng">
                      <a:noFill/>
                    </a:lnL>
                    <a:lnR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/>
                        <a:t>26/02/2024</a:t>
                      </a:r>
                    </a:p>
                  </a:txBody>
                  <a:tcPr marL="85725" marR="85725" marT="42863" marB="42863" anchor="ctr">
                    <a:lnL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25/03/2024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/>
                        <a:t>15/04/2024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27/05/2024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28/06/2024</a:t>
                      </a:r>
                    </a:p>
                  </a:txBody>
                  <a:tcPr marL="85725" marR="85725" marT="42863" marB="42863" anchor="ctr">
                    <a:lnR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25338072"/>
                  </a:ext>
                </a:extLst>
              </a:tr>
              <a:tr h="448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>
                          <a:solidFill>
                            <a:srgbClr val="2B76A9"/>
                          </a:solidFill>
                        </a:rPr>
                        <a:t>Focus</a:t>
                      </a:r>
                    </a:p>
                  </a:txBody>
                  <a:tcPr marL="85725" marR="85725" marT="42863" marB="42863" anchor="ctr">
                    <a:lnL w="12700" cmpd="sng">
                      <a:noFill/>
                    </a:lnL>
                    <a:lnR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err="1">
                          <a:solidFill>
                            <a:srgbClr val="2B76A9"/>
                          </a:solidFill>
                        </a:rPr>
                        <a:t>Problem</a:t>
                      </a:r>
                      <a:r>
                        <a:rPr lang="it-IT" sz="1600" b="1" dirty="0">
                          <a:solidFill>
                            <a:srgbClr val="2B76A9"/>
                          </a:solidFill>
                        </a:rPr>
                        <a:t> setting</a:t>
                      </a:r>
                    </a:p>
                  </a:txBody>
                  <a:tcPr marL="85725" marR="85725" marT="42863" marB="42863" anchor="ctr">
                    <a:lnL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2B76A9"/>
                          </a:solidFill>
                        </a:rPr>
                        <a:t>Brainstorming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2B76A9"/>
                          </a:solidFill>
                        </a:rPr>
                        <a:t>Proposta di valore 1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2B76A9"/>
                          </a:solidFill>
                        </a:rPr>
                        <a:t>Proposta di valore 2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rgbClr val="2B76A9"/>
                          </a:solidFill>
                        </a:rPr>
                        <a:t>Conclusioni</a:t>
                      </a:r>
                    </a:p>
                  </a:txBody>
                  <a:tcPr marL="85725" marR="85725" marT="42863" marB="42863" anchor="ctr">
                    <a:lnR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34884244"/>
                  </a:ext>
                </a:extLst>
              </a:tr>
              <a:tr h="1085850">
                <a:tc>
                  <a:txBody>
                    <a:bodyPr/>
                    <a:lstStyle/>
                    <a:p>
                      <a:pPr algn="r"/>
                      <a:r>
                        <a:rPr lang="it-IT" sz="1400" b="1" dirty="0">
                          <a:solidFill>
                            <a:srgbClr val="2B76A9"/>
                          </a:solidFill>
                        </a:rPr>
                        <a:t>Contenuti</a:t>
                      </a:r>
                    </a:p>
                  </a:txBody>
                  <a:tcPr marL="85725" marR="85725" marT="42863" marB="42863" anchor="ctr">
                    <a:lnL w="12700" cmpd="sng">
                      <a:noFill/>
                    </a:lnL>
                    <a:lnR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/>
                        <a:t>Presentazione dei partecipanti, risultati survey, ranking e valutazione dei risultati</a:t>
                      </a:r>
                    </a:p>
                  </a:txBody>
                  <a:tcPr marL="85725" marR="85725" marT="42863" marB="42863" anchor="ctr">
                    <a:lnL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Generazione di idee e </a:t>
                      </a:r>
                      <a:r>
                        <a:rPr lang="it-IT" sz="1600" dirty="0" err="1"/>
                        <a:t>clusterizzazione</a:t>
                      </a:r>
                      <a:r>
                        <a:rPr lang="it-IT" sz="1600" dirty="0"/>
                        <a:t> in base a importanza e fattibilità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/>
                        <a:t>Definire la macro proposta di intervento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/>
                        <a:t>Completare la proposta di intervento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Finalizzare l’approccio per mettere a punto un piano d’azione operativo</a:t>
                      </a:r>
                    </a:p>
                  </a:txBody>
                  <a:tcPr marL="85725" marR="85725" marT="42863" marB="42863" anchor="ctr">
                    <a:lnR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3915712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algn="r"/>
                      <a:r>
                        <a:rPr lang="it-IT" sz="1400" b="1" dirty="0" err="1">
                          <a:solidFill>
                            <a:srgbClr val="2B76A9"/>
                          </a:solidFill>
                        </a:rPr>
                        <a:t>Deliverables</a:t>
                      </a:r>
                      <a:endParaRPr lang="it-IT" sz="1400" b="1" dirty="0">
                        <a:solidFill>
                          <a:srgbClr val="2B76A9"/>
                        </a:solidFill>
                      </a:endParaRPr>
                    </a:p>
                  </a:txBody>
                  <a:tcPr marL="85725" marR="85725" marT="42863" marB="42863" anchor="ctr">
                    <a:lnL w="12700" cmpd="sng">
                      <a:noFill/>
                    </a:lnL>
                    <a:lnR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/>
                        <a:t>Identificazione dei problemi chiave</a:t>
                      </a:r>
                    </a:p>
                  </a:txBody>
                  <a:tcPr marL="85725" marR="85725" marT="42863" marB="42863" anchor="ctr">
                    <a:lnL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Canvas </a:t>
                      </a:r>
                      <a:r>
                        <a:rPr lang="it-IT" sz="1600" dirty="0" err="1"/>
                        <a:t>Ideas</a:t>
                      </a:r>
                      <a:r>
                        <a:rPr lang="it-IT" sz="1600" dirty="0"/>
                        <a:t> </a:t>
                      </a:r>
                      <a:r>
                        <a:rPr lang="it-IT" sz="1600" dirty="0" err="1"/>
                        <a:t>Prioritization</a:t>
                      </a:r>
                      <a:endParaRPr lang="it-IT" sz="1600" dirty="0"/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/>
                        <a:t>Social Business Model Canvas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/>
                        <a:t>Social Business Model Canvas</a:t>
                      </a:r>
                    </a:p>
                  </a:txBody>
                  <a:tcPr marL="85725" marR="85725" marT="42863" marB="4286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Piano d’azione</a:t>
                      </a:r>
                    </a:p>
                  </a:txBody>
                  <a:tcPr marL="85725" marR="85725" marT="42863" marB="42863" anchor="ctr">
                    <a:lnR w="12700" cap="flat" cmpd="sng" algn="ctr">
                      <a:solidFill>
                        <a:srgbClr val="2B76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36878487"/>
                  </a:ext>
                </a:extLst>
              </a:tr>
            </a:tbl>
          </a:graphicData>
        </a:graphic>
      </p:graphicFrame>
      <p:sp>
        <p:nvSpPr>
          <p:cNvPr id="6" name="Titolo 5">
            <a:extLst>
              <a:ext uri="{FF2B5EF4-FFF2-40B4-BE49-F238E27FC236}">
                <a16:creationId xmlns:a16="http://schemas.microsoft.com/office/drawing/2014/main" id="{4BE93E7E-580F-2E4A-8BA0-C2FF73270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30" y="270121"/>
            <a:ext cx="11273106" cy="54927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Le tappe del percorso</a:t>
            </a: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173E4330-69E3-5944-A65E-BDACC7DAC004}"/>
              </a:ext>
            </a:extLst>
          </p:cNvPr>
          <p:cNvSpPr/>
          <p:nvPr/>
        </p:nvSpPr>
        <p:spPr>
          <a:xfrm>
            <a:off x="5910526" y="1093456"/>
            <a:ext cx="924667" cy="757883"/>
          </a:xfrm>
          <a:prstGeom prst="rect">
            <a:avLst/>
          </a:prstGeom>
          <a:solidFill>
            <a:srgbClr val="00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88"/>
          </a:p>
        </p:txBody>
      </p:sp>
      <p:pic>
        <p:nvPicPr>
          <p:cNvPr id="8" name="Elemento grafico 7" descr="Strada con due vie con un sentiero con riempimento a tinta unita">
            <a:extLst>
              <a:ext uri="{FF2B5EF4-FFF2-40B4-BE49-F238E27FC236}">
                <a16:creationId xmlns:a16="http://schemas.microsoft.com/office/drawing/2014/main" id="{0F1190C0-72FC-F242-8AF6-8647B6E3FE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74624" y="1174162"/>
            <a:ext cx="596470" cy="596470"/>
          </a:xfrm>
          <a:prstGeom prst="rect">
            <a:avLst/>
          </a:prstGeom>
        </p:spPr>
      </p:pic>
      <p:sp>
        <p:nvSpPr>
          <p:cNvPr id="49" name="Rettangolo 48">
            <a:extLst>
              <a:ext uri="{FF2B5EF4-FFF2-40B4-BE49-F238E27FC236}">
                <a16:creationId xmlns:a16="http://schemas.microsoft.com/office/drawing/2014/main" id="{5497C62C-0D2A-D24C-A885-68A44CAC3804}"/>
              </a:ext>
            </a:extLst>
          </p:cNvPr>
          <p:cNvSpPr/>
          <p:nvPr/>
        </p:nvSpPr>
        <p:spPr>
          <a:xfrm>
            <a:off x="7894558" y="1093456"/>
            <a:ext cx="924814" cy="757883"/>
          </a:xfrm>
          <a:prstGeom prst="rect">
            <a:avLst/>
          </a:prstGeom>
          <a:solidFill>
            <a:srgbClr val="00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88"/>
          </a:p>
        </p:txBody>
      </p:sp>
      <p:pic>
        <p:nvPicPr>
          <p:cNvPr id="10" name="Elemento grafico 9" descr="Racconto con riempimento a tinta unita">
            <a:extLst>
              <a:ext uri="{FF2B5EF4-FFF2-40B4-BE49-F238E27FC236}">
                <a16:creationId xmlns:a16="http://schemas.microsoft.com/office/drawing/2014/main" id="{5DDCD9B8-B707-0A43-A401-B8E87EF05C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27920" y="1143352"/>
            <a:ext cx="658091" cy="658091"/>
          </a:xfrm>
          <a:prstGeom prst="rect">
            <a:avLst/>
          </a:prstGeom>
        </p:spPr>
      </p:pic>
      <p:sp>
        <p:nvSpPr>
          <p:cNvPr id="25" name="Segnaposto numero diapositiva 4">
            <a:extLst>
              <a:ext uri="{FF2B5EF4-FFF2-40B4-BE49-F238E27FC236}">
                <a16:creationId xmlns:a16="http://schemas.microsoft.com/office/drawing/2014/main" id="{C14C97DF-C8F2-8741-B251-C1D90F6DFD93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78B50C-1A4D-EE4D-ADE9-69658C84A335}" type="slidenum">
              <a:rPr lang="it-IT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3</a:t>
            </a:fld>
            <a:endParaRPr lang="it-IT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A6027A2-E8EB-4011-37D1-53C84C8574AF}"/>
              </a:ext>
            </a:extLst>
          </p:cNvPr>
          <p:cNvSpPr/>
          <p:nvPr/>
        </p:nvSpPr>
        <p:spPr>
          <a:xfrm>
            <a:off x="9948494" y="1093456"/>
            <a:ext cx="924814" cy="757883"/>
          </a:xfrm>
          <a:prstGeom prst="rect">
            <a:avLst/>
          </a:prstGeom>
          <a:solidFill>
            <a:srgbClr val="00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88"/>
          </a:p>
        </p:txBody>
      </p:sp>
      <p:pic>
        <p:nvPicPr>
          <p:cNvPr id="9" name="Elemento grafico 8" descr="Libro di giochi con riempimento a tinta unita">
            <a:extLst>
              <a:ext uri="{FF2B5EF4-FFF2-40B4-BE49-F238E27FC236}">
                <a16:creationId xmlns:a16="http://schemas.microsoft.com/office/drawing/2014/main" id="{053153FE-9FC3-67D5-D4EE-1A361D2137A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023764" y="1098325"/>
            <a:ext cx="748145" cy="748145"/>
          </a:xfrm>
          <a:prstGeom prst="rect">
            <a:avLst/>
          </a:prstGeom>
        </p:spPr>
      </p:pic>
      <p:sp>
        <p:nvSpPr>
          <p:cNvPr id="2" name="Segnaposto numero diapositiva 2">
            <a:extLst>
              <a:ext uri="{FF2B5EF4-FFF2-40B4-BE49-F238E27FC236}">
                <a16:creationId xmlns:a16="http://schemas.microsoft.com/office/drawing/2014/main" id="{A705A7AE-F0BF-31AB-4753-750FB81DA038}"/>
              </a:ext>
            </a:extLst>
          </p:cNvPr>
          <p:cNvSpPr txBox="1">
            <a:spLocks/>
          </p:cNvSpPr>
          <p:nvPr/>
        </p:nvSpPr>
        <p:spPr>
          <a:xfrm>
            <a:off x="9036485" y="5279111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006A469-36A0-472D-AF10-FE5A841B8CFD}" type="slidenum">
              <a:rPr lang="it-IT" sz="1200" smtClean="0">
                <a:solidFill>
                  <a:schemeClr val="bg2">
                    <a:lumMod val="50000"/>
                  </a:schemeClr>
                </a:solidFill>
              </a:rPr>
              <a:pPr algn="r"/>
              <a:t>3</a:t>
            </a:fld>
            <a:endParaRPr lang="it-IT" sz="1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168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603CE7-1AD6-150E-02F3-14655B335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>
                <a:solidFill>
                  <a:schemeClr val="tx1"/>
                </a:solidFill>
              </a:rPr>
              <a:t>Premessa e contesto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E31C02-643D-49CA-6AF2-C694B8DF30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900" b="0" i="0" dirty="0">
                <a:solidFill>
                  <a:srgbClr val="000000"/>
                </a:solidFill>
                <a:effectLst/>
              </a:rPr>
              <a:t>La </a:t>
            </a:r>
            <a:r>
              <a:rPr lang="it-IT" sz="1900" b="0" i="0" dirty="0" err="1">
                <a:solidFill>
                  <a:srgbClr val="000000"/>
                </a:solidFill>
                <a:effectLst/>
              </a:rPr>
              <a:t>Cop</a:t>
            </a:r>
            <a:r>
              <a:rPr lang="it-IT" sz="1900" b="0" i="0" dirty="0">
                <a:solidFill>
                  <a:srgbClr val="000000"/>
                </a:solidFill>
                <a:effectLst/>
              </a:rPr>
              <a:t> 1 è partita dalla </a:t>
            </a:r>
            <a:r>
              <a:rPr lang="it-IT" sz="1900" dirty="0">
                <a:solidFill>
                  <a:srgbClr val="000000"/>
                </a:solidFill>
              </a:rPr>
              <a:t>consapevolezza che una delle sfide dell’ecosistema sportivo a livello locale è quella di</a:t>
            </a:r>
            <a:r>
              <a:rPr lang="it-IT" sz="1900" b="0" i="0" dirty="0">
                <a:solidFill>
                  <a:srgbClr val="000000"/>
                </a:solidFill>
                <a:effectLst/>
              </a:rPr>
              <a:t> </a:t>
            </a:r>
            <a:r>
              <a:rPr lang="it-IT" sz="1900" b="1" i="0" dirty="0">
                <a:solidFill>
                  <a:srgbClr val="000000"/>
                </a:solidFill>
                <a:effectLst/>
              </a:rPr>
              <a:t>costruire una politica integrata e partecipata per la promozione dello sport</a:t>
            </a:r>
            <a:r>
              <a:rPr lang="it-IT" sz="1900" dirty="0">
                <a:solidFill>
                  <a:srgbClr val="000000"/>
                </a:solidFill>
              </a:rPr>
              <a:t> </a:t>
            </a:r>
            <a:r>
              <a:rPr lang="it-IT" sz="1900" b="1" dirty="0">
                <a:solidFill>
                  <a:srgbClr val="000000"/>
                </a:solidFill>
              </a:rPr>
              <a:t>coinvolgendo</a:t>
            </a:r>
            <a:r>
              <a:rPr lang="it-IT" sz="1900" b="1" i="0" dirty="0">
                <a:solidFill>
                  <a:srgbClr val="000000"/>
                </a:solidFill>
                <a:effectLst/>
              </a:rPr>
              <a:t> tutti gli attori del territorio: </a:t>
            </a:r>
            <a:r>
              <a:rPr lang="it-IT" sz="1900" b="0" i="0" dirty="0">
                <a:solidFill>
                  <a:srgbClr val="000000"/>
                </a:solidFill>
                <a:effectLst/>
              </a:rPr>
              <a:t>dalle autorità locali alle associazioni sportive, dalle scuole alle aziende, dai cittadini ai media. </a:t>
            </a:r>
          </a:p>
          <a:p>
            <a:pPr marL="0" indent="0">
              <a:buNone/>
            </a:pPr>
            <a:r>
              <a:rPr lang="it-IT" sz="1900" b="0" i="0" dirty="0">
                <a:solidFill>
                  <a:srgbClr val="000000"/>
                </a:solidFill>
                <a:effectLst/>
              </a:rPr>
              <a:t>Ci si è quindi posti la domanda di come creare, strutturate e mantenere le reti di prossimità che possono sostenere la pratica e la cultura sportiva.</a:t>
            </a:r>
          </a:p>
          <a:p>
            <a:pPr marL="0" indent="0">
              <a:buNone/>
            </a:pPr>
            <a:r>
              <a:rPr lang="it-IT" sz="1900" b="0" i="0" dirty="0">
                <a:solidFill>
                  <a:srgbClr val="000000"/>
                </a:solidFill>
                <a:effectLst/>
              </a:rPr>
              <a:t>Dalla condivisione delle esperienze dei partecipanti alla </a:t>
            </a:r>
            <a:r>
              <a:rPr lang="it-IT" sz="1900" b="0" i="0" dirty="0" err="1">
                <a:solidFill>
                  <a:srgbClr val="000000"/>
                </a:solidFill>
                <a:effectLst/>
              </a:rPr>
              <a:t>Cop</a:t>
            </a:r>
            <a:r>
              <a:rPr lang="it-IT" sz="1900" b="0" i="0" dirty="0">
                <a:solidFill>
                  <a:srgbClr val="000000"/>
                </a:solidFill>
                <a:effectLst/>
              </a:rPr>
              <a:t> 1 sono emersi i seguenti temi che hanno guidato la proget</a:t>
            </a:r>
            <a:r>
              <a:rPr lang="it-IT" sz="1900" dirty="0">
                <a:solidFill>
                  <a:srgbClr val="000000"/>
                </a:solidFill>
              </a:rPr>
              <a:t>tazione di una proposta operativa:</a:t>
            </a:r>
            <a:endParaRPr lang="it-IT" sz="1900" b="0" i="0" dirty="0">
              <a:solidFill>
                <a:srgbClr val="000000"/>
              </a:solidFill>
              <a:effectLst/>
            </a:endParaRPr>
          </a:p>
          <a:p>
            <a:endParaRPr lang="it-IT" sz="1900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8E0CB6-6F51-676F-CB32-1DEA7ADC2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161535"/>
            <a:ext cx="5781262" cy="4473146"/>
          </a:xfrm>
        </p:spPr>
        <p:txBody>
          <a:bodyPr>
            <a:noAutofit/>
          </a:bodyPr>
          <a:lstStyle/>
          <a:p>
            <a:pPr marL="182563" marR="0" indent="-1825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it-IT" sz="1600" dirty="0"/>
              <a:t>Il </a:t>
            </a:r>
            <a:r>
              <a:rPr lang="it-IT" sz="1600" b="1" dirty="0"/>
              <a:t>ruolo chiave degli stakeholder istituzionali </a:t>
            </a:r>
            <a:r>
              <a:rPr lang="it-IT" sz="1600" dirty="0"/>
              <a:t>(autorità locali, fondazioni, ecc.) per stimolare il partenariato e la collaborazione tra i diversi attori dell’ecosistema sportivo.</a:t>
            </a:r>
          </a:p>
          <a:p>
            <a:pPr marL="182563" marR="0" indent="-1825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it-IT" sz="1600" dirty="0"/>
              <a:t>L’</a:t>
            </a:r>
            <a:r>
              <a:rPr lang="it-IT" sz="1600" b="1" dirty="0"/>
              <a:t>importanza dei luoghi e degli spazi </a:t>
            </a:r>
            <a:r>
              <a:rPr lang="it-IT" sz="1600" dirty="0"/>
              <a:t>come elemento per costruire e rafforzare la collaborazione inter-disciplinare, nonché in generale delle </a:t>
            </a:r>
            <a:r>
              <a:rPr lang="it-IT" sz="1600" b="1" dirty="0"/>
              <a:t>forme di sostegno operativo </a:t>
            </a:r>
            <a:r>
              <a:rPr lang="it-IT" sz="1600" dirty="0"/>
              <a:t>che gli attori del territorio possono fornire (es. logistica).</a:t>
            </a:r>
          </a:p>
          <a:p>
            <a:pPr marL="182563" marR="0" indent="-1825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it-IT" sz="1600" dirty="0"/>
              <a:t>Il </a:t>
            </a:r>
            <a:r>
              <a:rPr lang="it-IT" sz="1600" b="1" dirty="0"/>
              <a:t>bisogno di formazione e sviluppo delle competenze</a:t>
            </a:r>
            <a:r>
              <a:rPr lang="it-IT" sz="1600" dirty="0"/>
              <a:t>, in particolare su progettazione, project management e managerialità che molti attori dell’ecosistema sportivo necessitano (considerata anche l’eterogeneità degli stakeholder).</a:t>
            </a:r>
          </a:p>
          <a:p>
            <a:pPr marL="182563" marR="0" indent="-1825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it-IT" sz="1600" dirty="0"/>
              <a:t>L’importanza della personalizzazione e dell’</a:t>
            </a:r>
            <a:r>
              <a:rPr lang="it-IT" sz="1600" b="1" dirty="0"/>
              <a:t>adattamento alle specifiche del territorio e al «</a:t>
            </a:r>
            <a:r>
              <a:rPr lang="it-IT" sz="1600" b="1" dirty="0" err="1"/>
              <a:t>genius</a:t>
            </a:r>
            <a:r>
              <a:rPr lang="it-IT" sz="1600" b="1" dirty="0"/>
              <a:t> loci»</a:t>
            </a:r>
            <a:r>
              <a:rPr lang="it-IT" sz="1600" dirty="0"/>
              <a:t> per la realizzazione di alleanze di successo.</a:t>
            </a:r>
          </a:p>
          <a:p>
            <a:pPr marL="182563" marR="0" indent="-1825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it-IT" sz="1600" dirty="0"/>
              <a:t>Il </a:t>
            </a:r>
            <a:r>
              <a:rPr lang="it-IT" sz="1600" b="1" dirty="0"/>
              <a:t>ruolo del monitoraggio e dell’analisi dei risultati </a:t>
            </a:r>
            <a:r>
              <a:rPr lang="it-IT" sz="1600" dirty="0"/>
              <a:t>per «tenere la barra dritta» e indirizzare le attività nella direzione auspicata.</a:t>
            </a:r>
          </a:p>
          <a:p>
            <a:pPr marL="230188" marR="0" indent="-2301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it-IT" sz="1600" dirty="0">
              <a:effectLst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5080C5D-A443-24FF-124A-7BCC1F6EA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6485" y="5380383"/>
            <a:ext cx="2743200" cy="263853"/>
          </a:xfrm>
        </p:spPr>
        <p:txBody>
          <a:bodyPr/>
          <a:lstStyle/>
          <a:p>
            <a:fld id="{E006A469-36A0-472D-AF10-FE5A841B8CFD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847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603CE7-1AD6-150E-02F3-14655B335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>
                <a:solidFill>
                  <a:schemeClr val="tx1"/>
                </a:solidFill>
              </a:rPr>
              <a:t>Chi</a:t>
            </a:r>
            <a:r>
              <a:rPr lang="it-IT" sz="3200" dirty="0">
                <a:solidFill>
                  <a:schemeClr val="tx1"/>
                </a:solidFill>
              </a:rPr>
              <a:t>: pubblico di destinazione e diversi stakeholder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E31C02-643D-49CA-6AF2-C694B8DF30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1750" dirty="0"/>
              <a:t>Quale </a:t>
            </a:r>
            <a:r>
              <a:rPr lang="it-IT" sz="1750" u="sng" dirty="0"/>
              <a:t>target diretto</a:t>
            </a:r>
            <a:r>
              <a:rPr lang="it-IT" sz="1750" dirty="0"/>
              <a:t> dell’output della </a:t>
            </a:r>
            <a:r>
              <a:rPr lang="it-IT" sz="1750" dirty="0" err="1"/>
              <a:t>Cop</a:t>
            </a:r>
            <a:r>
              <a:rPr lang="it-IT" sz="1750" dirty="0"/>
              <a:t> 1 sono state identificate le autorità locali, in particolare nella persona (laddove presente) dell’</a:t>
            </a:r>
            <a:r>
              <a:rPr lang="it-IT" sz="1750" b="1" dirty="0"/>
              <a:t>Assessore allo Sport</a:t>
            </a:r>
            <a:r>
              <a:rPr lang="it-IT" sz="1750" dirty="0"/>
              <a:t>, figura chiave nel governo territoriale delle iniziative sportive.</a:t>
            </a:r>
          </a:p>
          <a:p>
            <a:pPr marL="0" indent="0">
              <a:buNone/>
            </a:pPr>
            <a:r>
              <a:rPr lang="it-IT" sz="1750" dirty="0"/>
              <a:t>Se ne sono considerati i bisogni in particolare dal punto di vista operativo, per poter indirizzare, agevolare e accelerare le iniziative sul territorio nella direzione auspicata dalla </a:t>
            </a:r>
            <a:r>
              <a:rPr lang="it-IT" sz="1750" dirty="0" err="1"/>
              <a:t>Cop</a:t>
            </a:r>
            <a:r>
              <a:rPr lang="it-IT" sz="1750" dirty="0"/>
              <a:t> 1. L’approccio e il </a:t>
            </a:r>
            <a:r>
              <a:rPr lang="it-IT" sz="1750" dirty="0" err="1"/>
              <a:t>mindset</a:t>
            </a:r>
            <a:r>
              <a:rPr lang="it-IT" sz="1750" dirty="0"/>
              <a:t> di questo tipo di interlocutori è molto concreto e operativo. Gli strumenti messi a punto dovranno quindi esserlo altrettanto. </a:t>
            </a:r>
          </a:p>
          <a:p>
            <a:pPr marL="0" indent="0">
              <a:buNone/>
            </a:pPr>
            <a:r>
              <a:rPr lang="it-IT" sz="1750" dirty="0"/>
              <a:t>Nell’analisi non si è dimenticato che può essere utile una segmentazione per dimensione dei comuni, considerato che i bisogni cambiano molto in base alle caratteristiche specifiche (es. dimensione, localizzazione, contesto locale).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8E0CB6-6F51-676F-CB32-1DEA7ADC2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61535"/>
            <a:ext cx="5181600" cy="44838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750" dirty="0"/>
              <a:t>I </a:t>
            </a:r>
            <a:r>
              <a:rPr lang="it-IT" sz="1750" u="sng" dirty="0"/>
              <a:t>target indiretti </a:t>
            </a:r>
            <a:r>
              <a:rPr lang="it-IT" sz="1750" dirty="0"/>
              <a:t>dell’output della </a:t>
            </a:r>
            <a:r>
              <a:rPr lang="it-IT" sz="1750" dirty="0" err="1"/>
              <a:t>Cop</a:t>
            </a:r>
            <a:r>
              <a:rPr lang="it-IT" sz="1750" dirty="0"/>
              <a:t> 1 sono invece i </a:t>
            </a:r>
            <a:r>
              <a:rPr lang="it-IT" sz="1750" b="1" dirty="0"/>
              <a:t>diversi attori dell’ecosistema sportivo a livello locale</a:t>
            </a:r>
            <a:r>
              <a:rPr lang="it-IT" sz="1750" dirty="0"/>
              <a:t>. Un sistema di operatori che agiscono sullo stesso territorio non sempre coordinandosi e interagendo in modalità collaborativa, anche per una certa tendenza a percepirsi come «concorrenti» nella ricerca e nell’accesso alle diverse fonti di finanziamento.</a:t>
            </a:r>
          </a:p>
          <a:p>
            <a:pPr marL="0" indent="0">
              <a:buNone/>
            </a:pPr>
            <a:r>
              <a:rPr lang="it-IT" sz="1750" dirty="0"/>
              <a:t>Tale ecosistema è composto – a titolo d’esempio non esaustivo - da centri servizi volontariato, enti di promozione sportiva, soggetti aggreganti, federazioni, enti formativi, associazioni giovanili.</a:t>
            </a:r>
          </a:p>
          <a:p>
            <a:pPr marL="0" indent="0">
              <a:buNone/>
            </a:pPr>
            <a:r>
              <a:rPr lang="it-IT" sz="1750" dirty="0"/>
              <a:t>Altri stakeholder rilevanti sono le Fondazioni (bancarie o di altro tipo) e gli sponsor privati, che hanno risorse e possono sostenere le progettualità anche sensibilizzando dipendenti o clienti (es. volontariato di competenza con lavoratori/pensionati competenti).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5080C5D-A443-24FF-124A-7BCC1F6EA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8232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C35BE1-338D-61FE-92A5-9E43B2C72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Perché: </a:t>
            </a:r>
            <a:r>
              <a:rPr lang="it-IT" sz="3200" dirty="0"/>
              <a:t>valore e significato per gli stakeholder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0EBD1C-B02E-0A0D-82E9-342CEEA7393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Per quanto riguarda lil </a:t>
            </a:r>
            <a:r>
              <a:rPr lang="it-IT" u="sng" dirty="0"/>
              <a:t>target diretto, </a:t>
            </a:r>
            <a:r>
              <a:rPr lang="it-IT" dirty="0"/>
              <a:t>quindi l’amministrazione locale (comunale e/o regionale) è sempre </a:t>
            </a:r>
            <a:r>
              <a:rPr lang="it-IT" b="1" dirty="0"/>
              <a:t>utile e pratico poter disporre di indicazioni e materiali abilitanti l’attivazione operativa di iniziative a favore del territorio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Si è pensato quindi di orientare i lavori della </a:t>
            </a:r>
            <a:r>
              <a:rPr lang="it-IT" dirty="0" err="1"/>
              <a:t>Cop</a:t>
            </a:r>
            <a:r>
              <a:rPr lang="it-IT" dirty="0"/>
              <a:t> 1 verso la messa a disposizione di risorse </a:t>
            </a:r>
            <a:r>
              <a:rPr lang="it-IT" b="1" dirty="0"/>
              <a:t>per accelerare iniziative locali alle quali l’amministrazione sta già lavorando </a:t>
            </a:r>
            <a:r>
              <a:rPr lang="it-IT" dirty="0"/>
              <a:t>ovvero diventare l’occasione</a:t>
            </a:r>
            <a:r>
              <a:rPr lang="it-IT" b="1" dirty="0"/>
              <a:t> per lanciare nuove iniziative. </a:t>
            </a:r>
          </a:p>
          <a:p>
            <a:pPr marL="0" indent="0">
              <a:buNone/>
            </a:pPr>
            <a:r>
              <a:rPr lang="it-IT" dirty="0"/>
              <a:t>Questo anche in linea con analoghe iniziative realizzate in passato per altre tematiche (per esempio il progetto Vela per lo smart working).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49404A-E7D9-BAB4-F941-F90AAC1196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Per quanto riguarda il </a:t>
            </a:r>
            <a:r>
              <a:rPr lang="it-IT" u="sng" dirty="0"/>
              <a:t>target indiretto</a:t>
            </a:r>
            <a:r>
              <a:rPr lang="it-IT" dirty="0"/>
              <a:t>, la presenza di un</a:t>
            </a:r>
            <a:r>
              <a:rPr lang="it-IT" b="0" i="0" dirty="0">
                <a:effectLst/>
              </a:rPr>
              <a:t> </a:t>
            </a:r>
            <a:r>
              <a:rPr lang="it-IT" b="1" i="0" dirty="0">
                <a:effectLst/>
              </a:rPr>
              <a:t>obiettivo comune</a:t>
            </a:r>
            <a:r>
              <a:rPr lang="it-IT" b="0" i="0" dirty="0">
                <a:effectLst/>
              </a:rPr>
              <a:t> </a:t>
            </a:r>
            <a:r>
              <a:rPr lang="it-IT" dirty="0"/>
              <a:t>dato</a:t>
            </a:r>
            <a:r>
              <a:rPr lang="it-IT" b="0" i="0" dirty="0">
                <a:effectLst/>
              </a:rPr>
              <a:t> dall’amministrazione comunale può rappresentare un catalizzatore dei diversi interessi rappresentati dai diversi stakeholder del territorio. </a:t>
            </a:r>
          </a:p>
          <a:p>
            <a:pPr marL="0" indent="0">
              <a:buNone/>
            </a:pPr>
            <a:r>
              <a:rPr lang="it-IT" b="0" i="0" dirty="0">
                <a:effectLst/>
              </a:rPr>
              <a:t>Un progetto mirato alla  </a:t>
            </a:r>
            <a:r>
              <a:rPr lang="it-IT" b="0" i="0" u="sng" dirty="0">
                <a:effectLst/>
              </a:rPr>
              <a:t>promozione di corretti stili di vita</a:t>
            </a:r>
            <a:r>
              <a:rPr lang="it-IT" b="0" i="0" dirty="0">
                <a:effectLst/>
              </a:rPr>
              <a:t>  può essere – per esempio - trasversale su diversi sport, coinvolgere tutte le fasce d’età e mettersi in relazione anche con situazioni di abusi (es. droga, fumo, alcol).</a:t>
            </a:r>
            <a:endParaRPr lang="it-IT" b="1" i="0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362FFBA-12C2-75FE-02F4-0D940B773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631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603CE7-1AD6-150E-02F3-14655B335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>
                <a:solidFill>
                  <a:schemeClr val="tx1"/>
                </a:solidFill>
              </a:rPr>
              <a:t>Cosa: </a:t>
            </a:r>
            <a:r>
              <a:rPr lang="it-IT" sz="3200" dirty="0">
                <a:solidFill>
                  <a:schemeClr val="tx1"/>
                </a:solidFill>
              </a:rPr>
              <a:t>contenuto del Kit «Insieme per lo Sport» </a:t>
            </a:r>
            <a:r>
              <a:rPr lang="it-IT" sz="2000" dirty="0">
                <a:solidFill>
                  <a:schemeClr val="tx1"/>
                </a:solidFill>
              </a:rPr>
              <a:t>1/7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E31C02-643D-49CA-6AF2-C694B8DF30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/>
              <a:t>La proposta della </a:t>
            </a:r>
            <a:r>
              <a:rPr lang="it-IT" sz="2000" dirty="0" err="1"/>
              <a:t>Cop</a:t>
            </a:r>
            <a:r>
              <a:rPr lang="it-IT" sz="2000" dirty="0"/>
              <a:t> 1 è quindi quella di realizzare il </a:t>
            </a:r>
            <a:r>
              <a:rPr lang="it-IT" sz="2000" b="1" u="sng" dirty="0"/>
              <a:t>Kit operativo «Insieme per lo Sport»</a:t>
            </a:r>
            <a:r>
              <a:rPr lang="it-IT" sz="2000" b="1" dirty="0"/>
              <a:t>, </a:t>
            </a:r>
            <a:r>
              <a:rPr lang="it-IT" sz="2000" dirty="0"/>
              <a:t>che contenga una serie di materiali utili per </a:t>
            </a:r>
            <a:r>
              <a:rPr lang="it-IT" sz="2000" b="1" i="0" dirty="0">
                <a:effectLst/>
              </a:rPr>
              <a:t>aiutare l’amministrazione comunale a individuare e </a:t>
            </a:r>
            <a:r>
              <a:rPr lang="it-IT" sz="2000" b="1" dirty="0"/>
              <a:t>m</a:t>
            </a:r>
            <a:r>
              <a:rPr lang="it-IT" sz="2000" b="1" i="0" dirty="0">
                <a:effectLst/>
              </a:rPr>
              <a:t>ettere a disposizione spazi e servizi, liberi e gratuiti,</a:t>
            </a:r>
            <a:r>
              <a:rPr lang="it-IT" sz="2000" b="0" i="0" dirty="0">
                <a:effectLst/>
              </a:rPr>
              <a:t> a una serie di soggetti presenti sul territorio che si occupano di promozione dell’attività sportiva e del benessere.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/>
              <a:t>A loro volta tali soggetti dovranno impegnarsi </a:t>
            </a:r>
            <a:r>
              <a:rPr lang="it-IT" sz="2000" b="0" i="0" dirty="0">
                <a:effectLst/>
              </a:rPr>
              <a:t>a sviluppare sul territorio iniziative condivise in logica collaborativa.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8E0CB6-6F51-676F-CB32-1DEA7ADC23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/>
              <a:t>Obiettivi e raccomandazioni:</a:t>
            </a:r>
          </a:p>
          <a:p>
            <a:pPr fontAlgn="ctr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it-IT" sz="2000" dirty="0"/>
              <a:t>promuovere l’interconnessione di diversi soggetti e creare luoghi e occasioni perché ciò avvenga (es. Consulta per lo Sport);</a:t>
            </a:r>
          </a:p>
          <a:p>
            <a:pPr fontAlgn="ctr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it-IT" sz="2000" dirty="0"/>
              <a:t>adottare un approccio inter-generazionale, non focalizzandosi solo su una fascia di età, ma offrendo occasioni per diversi tipi di utenza;</a:t>
            </a:r>
          </a:p>
          <a:p>
            <a:pPr rtl="0" fontAlgn="ctr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it-IT" sz="2000" dirty="0"/>
              <a:t>assumere un approccio inclusivo per andare incontro a qualsiasi tipo di bisogno (es. disabilità, bisogni specifici, ecc.);</a:t>
            </a:r>
          </a:p>
          <a:p>
            <a:pPr rtl="0" fontAlgn="ctr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it-IT" sz="2000" dirty="0"/>
              <a:t>porre attenzione alla sostenibilità – in primis economica – delle progettualità e a come farle vivere nel tempo.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5080C5D-A443-24FF-124A-7BCC1F6EA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540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F645145B-B39F-3FBE-AD0D-7C989F254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634" y="179775"/>
            <a:ext cx="8965017" cy="598702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-IT" sz="3200" b="1" dirty="0">
                <a:solidFill>
                  <a:schemeClr val="tx1"/>
                </a:solidFill>
              </a:rPr>
              <a:t>Cosa: </a:t>
            </a:r>
            <a:r>
              <a:rPr lang="it-IT" sz="3200" dirty="0">
                <a:solidFill>
                  <a:schemeClr val="tx1"/>
                </a:solidFill>
              </a:rPr>
              <a:t>contenuto del Kit «Insieme per lo Sport» </a:t>
            </a:r>
            <a:r>
              <a:rPr lang="it-IT" sz="2000" dirty="0"/>
              <a:t>2</a:t>
            </a:r>
            <a:r>
              <a:rPr lang="it-IT" sz="2000" dirty="0">
                <a:solidFill>
                  <a:schemeClr val="tx1"/>
                </a:solidFill>
              </a:rPr>
              <a:t>/7</a:t>
            </a:r>
            <a:endParaRPr lang="it-IT" sz="32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C11DF0-F9E7-2B27-DBB5-B73C374F6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61534"/>
            <a:ext cx="5181600" cy="46339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it-IT" sz="1700" dirty="0"/>
              <a:t>Il Kit «Insieme per lo Sport» contiene i seguenti materiali:</a:t>
            </a:r>
          </a:p>
          <a:p>
            <a:pPr marL="182563" indent="-182563" fontAlgn="ct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it-IT" sz="1700" b="1" dirty="0">
                <a:latin typeface="Calibri" panose="020F0502020204030204" pitchFamily="34" charset="0"/>
              </a:rPr>
              <a:t>GUIDA INTRODUTTIVA</a:t>
            </a:r>
            <a:r>
              <a:rPr lang="it-IT" sz="1700" dirty="0">
                <a:latin typeface="Calibri" panose="020F0502020204030204" pitchFamily="34" charset="0"/>
              </a:rPr>
              <a:t> con le indicazioni su come utilizzare efficacemente l’approccio proposto. </a:t>
            </a:r>
          </a:p>
          <a:p>
            <a:pPr marL="182563" indent="-182563" fontAlgn="ct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it-IT" sz="1700" b="1" dirty="0">
                <a:latin typeface="Calibri" panose="020F0502020204030204" pitchFamily="34" charset="0"/>
              </a:rPr>
              <a:t>FORMAT PER IL MATCHING SPAZI DISPONIBILI – BISOGNI DEGLI  STAKEHOLDER LOCALI.</a:t>
            </a:r>
          </a:p>
          <a:p>
            <a:pPr marL="182563" indent="-182563" fontAlgn="ct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it-IT" sz="1700" b="1" i="0" dirty="0">
                <a:effectLst/>
              </a:rPr>
              <a:t>LINEE GUIDA PER STENDERE UN ACCORDO ASSOCIATIVO DI "CO-PROGRAMMAZIONE"</a:t>
            </a:r>
            <a:r>
              <a:rPr lang="it-IT" sz="1700" b="0" i="0" dirty="0">
                <a:effectLst/>
              </a:rPr>
              <a:t> tra diversi soggetti</a:t>
            </a:r>
            <a:r>
              <a:rPr lang="it-IT" sz="1700" dirty="0"/>
              <a:t> </a:t>
            </a:r>
            <a:r>
              <a:rPr lang="it-IT" sz="1700" b="0" i="0" dirty="0">
                <a:effectLst/>
              </a:rPr>
              <a:t>con indicazioni operative per favorirne la collaborazione.</a:t>
            </a:r>
          </a:p>
          <a:p>
            <a:pPr marL="182563" indent="-182563" rtl="0" fontAlgn="ct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it-IT" sz="1700" b="1" dirty="0"/>
              <a:t>A</a:t>
            </a:r>
            <a:r>
              <a:rPr lang="it-IT" sz="1700" b="1" i="0" dirty="0">
                <a:effectLst/>
              </a:rPr>
              <a:t>TTIVITÀ DI FORMAZIONE </a:t>
            </a:r>
            <a:r>
              <a:rPr lang="it-IT" sz="1700" b="0" i="0" dirty="0">
                <a:effectLst/>
              </a:rPr>
              <a:t>per sostenere il progetto nel tempo coinvolgendo anche lo staff dell'ente pubblico in raccordo con Università o ETS che già erogano formazione su questi temi.</a:t>
            </a:r>
          </a:p>
          <a:p>
            <a:pPr marL="182563" indent="-182563" fontAlgn="ct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+mj-lt"/>
              <a:buAutoNum type="arabicPeriod"/>
            </a:pPr>
            <a:r>
              <a:rPr lang="it-IT" sz="1700" b="1" i="0" dirty="0">
                <a:effectLst/>
              </a:rPr>
              <a:t>LINEE GUIDA PER IL MONITORAGGIO DEGLI IMPATTI DELL'UTILIZZO DEGLI SPAZI </a:t>
            </a:r>
            <a:r>
              <a:rPr lang="it-IT" sz="1700" dirty="0"/>
              <a:t>per accompagnare il progetto nella direzione auspicata.</a:t>
            </a:r>
            <a:endParaRPr lang="it-IT" sz="1700" b="0" i="0" dirty="0">
              <a:effectLst/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1AF25AB-EA5D-3AAA-8784-8A3870C9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A469-36A0-472D-AF10-FE5A841B8CFD}" type="slidenum">
              <a:rPr lang="it-IT" smtClean="0"/>
              <a:t>8</a:t>
            </a:fld>
            <a:endParaRPr lang="it-IT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7C9A4013-8777-AC09-EF63-FB612486B6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Aft>
                <a:spcPts val="200"/>
              </a:spcAft>
              <a:buNone/>
            </a:pPr>
            <a:r>
              <a:rPr lang="it-IT" sz="1600" dirty="0"/>
              <a:t>Altre possibili componenti opzionali: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it-IT" sz="1600" dirty="0"/>
              <a:t>Linee guida per individuare un obiettivo comune tra i diversi attori dell’ecosistema in linea con il «</a:t>
            </a:r>
            <a:r>
              <a:rPr lang="it-IT" sz="1600" dirty="0" err="1"/>
              <a:t>genius</a:t>
            </a:r>
            <a:r>
              <a:rPr lang="it-IT" sz="1600" dirty="0"/>
              <a:t> loci», per uscire dai propri particolarismi (es. corretti stili di vita).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it-IT" sz="1600" dirty="0"/>
              <a:t>Mappatura delle attività che vengono fatte dai diversi attori dell’ecosistema.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it-IT" sz="1600" dirty="0"/>
              <a:t>Format di iniziative che avvicinano il mondo degli sportivi professionisti a quello degli amatori.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it-IT" sz="1600" dirty="0"/>
              <a:t>Raccomandazioni per la scelta di sponsor «etici» per evitare fenomeni di «</a:t>
            </a:r>
            <a:r>
              <a:rPr lang="it-IT" sz="1600" dirty="0" err="1"/>
              <a:t>washing</a:t>
            </a:r>
            <a:r>
              <a:rPr lang="it-IT" sz="1600" dirty="0"/>
              <a:t>».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it-IT" sz="1600" dirty="0"/>
              <a:t>Indicazioni per fare accordi di concessione con associazioni giovanili.</a:t>
            </a:r>
          </a:p>
        </p:txBody>
      </p:sp>
    </p:spTree>
    <p:extLst>
      <p:ext uri="{BB962C8B-B14F-4D97-AF65-F5344CB8AC3E}">
        <p14:creationId xmlns:p14="http://schemas.microsoft.com/office/powerpoint/2010/main" val="4724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603CE7-1AD6-150E-02F3-14655B335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635" y="267458"/>
            <a:ext cx="9031278" cy="598702"/>
          </a:xfrm>
        </p:spPr>
        <p:txBody>
          <a:bodyPr/>
          <a:lstStyle/>
          <a:p>
            <a:r>
              <a:rPr lang="it-IT" sz="3200" b="1" dirty="0">
                <a:solidFill>
                  <a:schemeClr val="tx1"/>
                </a:solidFill>
              </a:rPr>
              <a:t>Cosa: </a:t>
            </a:r>
            <a:r>
              <a:rPr lang="it-IT" sz="3200" dirty="0">
                <a:solidFill>
                  <a:schemeClr val="tx1"/>
                </a:solidFill>
              </a:rPr>
              <a:t>contenuto del Kit «Insieme per lo Sport» </a:t>
            </a:r>
            <a:r>
              <a:rPr lang="it-IT" sz="2000" dirty="0"/>
              <a:t>3</a:t>
            </a:r>
            <a:r>
              <a:rPr lang="it-IT" sz="2000" dirty="0">
                <a:solidFill>
                  <a:schemeClr val="tx1"/>
                </a:solidFill>
              </a:rPr>
              <a:t>/7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E31C02-643D-49CA-6AF2-C694B8DF30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latin typeface="Calibri" panose="020F0502020204030204" pitchFamily="34" charset="0"/>
              </a:rPr>
              <a:t>Il primo documento presente nel Kit è una </a:t>
            </a:r>
            <a:r>
              <a:rPr lang="it-IT" sz="1800" b="1" u="sng" dirty="0">
                <a:latin typeface="Calibri" panose="020F0502020204030204" pitchFamily="34" charset="0"/>
              </a:rPr>
              <a:t>GUIDA INTRODUTTIVA</a:t>
            </a:r>
            <a:r>
              <a:rPr lang="it-IT" sz="1800" dirty="0">
                <a:latin typeface="Calibri" panose="020F0502020204030204" pitchFamily="34" charset="0"/>
              </a:rPr>
              <a:t> con le indicazioni su come utilizzare efficacemente l’approccio proposto sottolineando l’importanza della </a:t>
            </a:r>
            <a:r>
              <a:rPr lang="it-IT" sz="1800" b="1" dirty="0">
                <a:latin typeface="Calibri" panose="020F0502020204030204" pitchFamily="34" charset="0"/>
              </a:rPr>
              <a:t>personalizzazione di ogni intervento rispetto allo specifico territorio</a:t>
            </a:r>
            <a:r>
              <a:rPr lang="it-IT" sz="1800" dirty="0">
                <a:latin typeface="Calibri" panose="020F0502020204030204" pitchFamily="34" charset="0"/>
              </a:rPr>
              <a:t>.</a:t>
            </a:r>
            <a:endParaRPr lang="it-IT" sz="1800" dirty="0">
              <a:effectLst/>
              <a:latin typeface="Calibri" panose="020F0502020204030204" pitchFamily="34" charset="0"/>
            </a:endParaRPr>
          </a:p>
          <a:p>
            <a:pPr marL="0" indent="0" rtl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effectLst/>
                <a:latin typeface="Calibri" panose="020F0502020204030204" pitchFamily="34" charset="0"/>
              </a:rPr>
              <a:t>Questo significa che </a:t>
            </a:r>
            <a:r>
              <a:rPr lang="it-IT" sz="1800" b="1" dirty="0">
                <a:effectLst/>
                <a:latin typeface="Calibri" panose="020F0502020204030204" pitchFamily="34" charset="0"/>
              </a:rPr>
              <a:t>il Kit va letto con la lente della personalizzazione</a:t>
            </a:r>
            <a:r>
              <a:rPr lang="it-IT" sz="1800" dirty="0">
                <a:effectLst/>
                <a:latin typeface="Calibri" panose="020F0502020204030204" pitchFamily="34" charset="0"/>
              </a:rPr>
              <a:t>, proprio perché è una cornice e non un format chiuso. P</a:t>
            </a:r>
            <a:r>
              <a:rPr lang="it-IT" sz="1800" dirty="0">
                <a:latin typeface="Calibri" panose="020F0502020204030204" pitchFamily="34" charset="0"/>
              </a:rPr>
              <a:t>er essere veramente efficace ogni intervento dovrà quindi tenere ben conto dei bisogni e delle specificità locali. </a:t>
            </a:r>
          </a:p>
          <a:p>
            <a:pPr marL="0" indent="0" rtl="0" font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latin typeface="Calibri" panose="020F0502020204030204" pitchFamily="34" charset="0"/>
              </a:rPr>
              <a:t>Il linguaggio e lo stile di comunicazione dovranno essere </a:t>
            </a:r>
            <a:r>
              <a:rPr lang="it-IT" sz="1800" b="1" dirty="0">
                <a:latin typeface="Calibri" panose="020F0502020204030204" pitchFamily="34" charset="0"/>
              </a:rPr>
              <a:t>agili, sintetici e orientati alla semplificazione </a:t>
            </a:r>
            <a:r>
              <a:rPr lang="it-IT" sz="1800" dirty="0">
                <a:latin typeface="Calibri" panose="020F0502020204030204" pitchFamily="34" charset="0"/>
              </a:rPr>
              <a:t>per farsi leggere da un target molto eterogeneo.</a:t>
            </a:r>
            <a:endParaRPr lang="it-IT" sz="1800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8E0CB6-6F51-676F-CB32-1DEA7ADC23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effectLst/>
                <a:latin typeface="Calibri" panose="020F0502020204030204" pitchFamily="34" charset="0"/>
              </a:rPr>
              <a:t>Questi principi informano tutti i contenuti del Kit, che vengono dettagliati in seguito. In sintesi, la buona riuscita del Kit dipende proprio da </a:t>
            </a:r>
            <a:r>
              <a:rPr lang="it-IT" sz="1800" b="1" dirty="0">
                <a:effectLst/>
                <a:latin typeface="Calibri" panose="020F0502020204030204" pitchFamily="34" charset="0"/>
              </a:rPr>
              <a:t>questa capacità di coordinare e orientare su un obiettivo comune i contributi forniti dai diversi soggetti dell’ecosistema sportivo locale.</a:t>
            </a:r>
            <a:endParaRPr lang="it-IT" sz="1800" dirty="0">
              <a:effectLst/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latin typeface="Calibri" panose="020F0502020204030204" pitchFamily="34" charset="0"/>
              </a:rPr>
              <a:t>Gli spazi e i luoghi sul territorio diventano in questa logica </a:t>
            </a:r>
            <a:r>
              <a:rPr lang="it-IT" sz="1800" b="1" dirty="0">
                <a:latin typeface="Calibri" panose="020F0502020204030204" pitchFamily="34" charset="0"/>
              </a:rPr>
              <a:t>catalizzatori di sinergie</a:t>
            </a:r>
            <a:r>
              <a:rPr lang="it-IT" sz="1800" dirty="0">
                <a:latin typeface="Calibri" panose="020F0502020204030204" pitchFamily="34" charset="0"/>
              </a:rPr>
              <a:t>. Le amministrazioni avranno quindi buone possibilità di successo, se riusciranno ad abilitare la </a:t>
            </a:r>
            <a:r>
              <a:rPr lang="it-IT" sz="1800" dirty="0">
                <a:effectLst/>
                <a:latin typeface="Calibri" panose="020F0502020204030204" pitchFamily="34" charset="0"/>
              </a:rPr>
              <a:t>capacità di lavorare insieme dei diversi soggetti presenti sul territorio dando loro l'obiettivo comune di valorizzare un dato spazio con certe caratteristiche.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1800" dirty="0">
              <a:effectLst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5080C5D-A443-24FF-124A-7BCC1F6EA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6485" y="5380383"/>
            <a:ext cx="2743200" cy="263853"/>
          </a:xfrm>
        </p:spPr>
        <p:txBody>
          <a:bodyPr/>
          <a:lstStyle/>
          <a:p>
            <a:fld id="{E006A469-36A0-472D-AF10-FE5A841B8CFD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9974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61fec5e-f914-4cbe-b5de-46232c3143c5" xsi:nil="true"/>
    <lcf76f155ced4ddcb4097134ff3c332f xmlns="0baab21d-c006-40ef-831d-f212a8f6700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1BF4AFD0A78204F837EA5E0E79912D9" ma:contentTypeVersion="18" ma:contentTypeDescription="Creare un nuovo documento." ma:contentTypeScope="" ma:versionID="a11d1caa9457af328f8a81eacecc84d9">
  <xsd:schema xmlns:xsd="http://www.w3.org/2001/XMLSchema" xmlns:xs="http://www.w3.org/2001/XMLSchema" xmlns:p="http://schemas.microsoft.com/office/2006/metadata/properties" xmlns:ns2="0baab21d-c006-40ef-831d-f212a8f67003" xmlns:ns3="561fec5e-f914-4cbe-b5de-46232c3143c5" targetNamespace="http://schemas.microsoft.com/office/2006/metadata/properties" ma:root="true" ma:fieldsID="2fb08dd37cb5463867c6f10305016155" ns2:_="" ns3:_="">
    <xsd:import namespace="0baab21d-c006-40ef-831d-f212a8f67003"/>
    <xsd:import namespace="561fec5e-f914-4cbe-b5de-46232c3143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aab21d-c006-40ef-831d-f212a8f670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Tag immagine" ma:readOnly="false" ma:fieldId="{5cf76f15-5ced-4ddc-b409-7134ff3c332f}" ma:taxonomyMulti="true" ma:sspId="d92dcdc9-5e31-4390-947b-8691066f21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1fec5e-f914-4cbe-b5de-46232c3143c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0414072-6fc7-4411-b583-6d4a6a2aa39b}" ma:internalName="TaxCatchAll" ma:showField="CatchAllData" ma:web="561fec5e-f914-4cbe-b5de-46232c3143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4FE347-856F-4877-84FC-80FBC81FC8C2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561fec5e-f914-4cbe-b5de-46232c3143c5"/>
    <ds:schemaRef ds:uri="http://schemas.openxmlformats.org/package/2006/metadata/core-properties"/>
    <ds:schemaRef ds:uri="0baab21d-c006-40ef-831d-f212a8f67003"/>
  </ds:schemaRefs>
</ds:datastoreItem>
</file>

<file path=customXml/itemProps2.xml><?xml version="1.0" encoding="utf-8"?>
<ds:datastoreItem xmlns:ds="http://schemas.openxmlformats.org/officeDocument/2006/customXml" ds:itemID="{2E4309A3-A242-47EF-B7BC-B75B4D470B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E8359E-BFCF-44CB-9DF6-FD171E98C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aab21d-c006-40ef-831d-f212a8f67003"/>
    <ds:schemaRef ds:uri="561fec5e-f914-4cbe-b5de-46232c3143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3170</TotalTime>
  <Words>3155</Words>
  <Application>Microsoft Macintosh PowerPoint</Application>
  <PresentationFormat>Widescreen</PresentationFormat>
  <Paragraphs>204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17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Calibri Light</vt:lpstr>
      <vt:lpstr>Helvetica Light</vt:lpstr>
      <vt:lpstr>Office Theme</vt:lpstr>
      <vt:lpstr>Personalizza struttura</vt:lpstr>
      <vt:lpstr>Presentazione 19/09/24  COP 1: Incremento e diffusione della pratica sportiva come strumento per l’innovazione delle Comunità territoriali e degli spazi, ipotizzando modelli sostenibili intelligenti, di sviluppo urbano, in grado di creare reti e partnership  Coordinatrice: Rossella Macchione Facilitatrice: Monica Boni</vt:lpstr>
      <vt:lpstr>Partecipanti alla Cop 1</vt:lpstr>
      <vt:lpstr>Le tappe del percorso</vt:lpstr>
      <vt:lpstr>Premessa e contesto</vt:lpstr>
      <vt:lpstr>Chi: pubblico di destinazione e diversi stakeholder</vt:lpstr>
      <vt:lpstr>Perché: valore e significato per gli stakeholder</vt:lpstr>
      <vt:lpstr>Cosa: contenuto del Kit «Insieme per lo Sport» 1/7</vt:lpstr>
      <vt:lpstr>Cosa: contenuto del Kit «Insieme per lo Sport» 2/7</vt:lpstr>
      <vt:lpstr>Cosa: contenuto del Kit «Insieme per lo Sport» 3/7</vt:lpstr>
      <vt:lpstr>Cosa: contenuto del Kit «Insieme per lo Sport» 4/7</vt:lpstr>
      <vt:lpstr>Cosa: contenuto del Kit «Insieme per lo Sport» 5/7</vt:lpstr>
      <vt:lpstr>Cosa: contenuto del Kit «Insieme per lo Sport» 6/7</vt:lpstr>
      <vt:lpstr>Cosa: contenuto del Kit «Insieme per lo Sport» 7/7</vt:lpstr>
      <vt:lpstr>Come: strategia di stakeholder engagement</vt:lpstr>
      <vt:lpstr>Dove: contesti di riferimento / territorio</vt:lpstr>
      <vt:lpstr>Cop 1: Kit «Insieme per lo Sport»</vt:lpstr>
      <vt:lpstr>Contatto Progetto Sports Community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Gabriele Carli</dc:creator>
  <cp:lastModifiedBy>Monica Boni</cp:lastModifiedBy>
  <cp:revision>213</cp:revision>
  <dcterms:created xsi:type="dcterms:W3CDTF">2023-12-19T11:59:15Z</dcterms:created>
  <dcterms:modified xsi:type="dcterms:W3CDTF">2024-09-06T08:49:42Z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0x01010071BF4AFD0A78204F837EA5E0E79912D9</vt:lpwstr>
  </property>
  <property fmtid="{D5CDD505-2E9C-101B-9397-08002B2CF9AE}" pid="3" name="MediaServiceImageTags">
    <vt:lpwstr/>
  </property>
</Properties>
</file>