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3" r:id="rId5"/>
  </p:sldMasterIdLst>
  <p:notesMasterIdLst>
    <p:notesMasterId r:id="rId50"/>
  </p:notesMasterIdLst>
  <p:sldIdLst>
    <p:sldId id="8724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8725" r:id="rId29"/>
    <p:sldId id="281" r:id="rId30"/>
    <p:sldId id="282" r:id="rId31"/>
    <p:sldId id="283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EB090D-9529-484C-9B18-B43E2070A601}" v="3" dt="2024-09-05T09:07:49.4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34" autoAdjust="0"/>
    <p:restoredTop sz="95603"/>
  </p:normalViewPr>
  <p:slideViewPr>
    <p:cSldViewPr snapToGrid="0">
      <p:cViewPr varScale="1">
        <p:scale>
          <a:sx n="96" d="100"/>
          <a:sy n="96" d="100"/>
        </p:scale>
        <p:origin x="416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2250E-32A9-DF4E-BA08-5F25B2BCB0C6}" type="datetimeFigureOut">
              <a:rPr lang="it-IT" smtClean="0"/>
              <a:t>05/09/24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A34B3-E3CC-7543-AD1E-4D19037255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79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9474F-11B2-7492-5132-DDEA8B573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55A4D9-C4E8-C68A-6CBC-AFD2CE353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1CDAE-5F64-2B6E-D67F-103B5B867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A469-36A0-472D-AF10-FE5A841B8C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3972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03E07-DB87-FC0A-9BF3-49B71FB41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662E4-A4EC-4B6C-75ED-5FE75E4AE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6B6C2-2155-268F-281C-1AD7463997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3F359-77A9-6A2D-F29A-59E1E0098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3A057-3996-BDDA-32DF-63C688ECE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A469-36A0-472D-AF10-FE5A841B8C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5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F99ABC-0170-42DD-E26D-200496E2E4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61C1E8-735A-C35B-7ADC-5B71C1446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17A0D-F9D6-5FF2-696A-739AC9ED8A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B2D07-2EA9-8998-543E-F1E421C7C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C225A-EAE1-0AB3-CB03-45B549EB6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A469-36A0-472D-AF10-FE5A841B8C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6261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1">
                <a:solidFill>
                  <a:srgbClr val="80808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Carlito"/>
                <a:cs typeface="Carlito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‹N›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781518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879670" y="635241"/>
            <a:ext cx="805179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1">
                <a:solidFill>
                  <a:srgbClr val="80808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F5597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Carlito"/>
                <a:cs typeface="Carlito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‹N›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4127521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B21D60-09FF-36B6-2116-735C5E241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17FAB28-3858-A009-8C8A-6F571E3D0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A8770E-BADB-D7A9-FBC3-6C04AFEC5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6E1092-F2AF-D7AA-F3A0-585D6E617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5F7EA7-E20B-98C7-0ADC-28899A01F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C4CD-88D2-494A-9314-ADEF9E57B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4069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2C5C62-FCAD-A564-9143-BEC5AB1D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F94947-93A7-4541-AFD9-98C4C4CB4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CDFBA8-ED9C-1DE6-75D4-B674B1DD0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03F517-5EB9-95AB-C478-9188F5378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EADFD9-AB2B-76CA-D8BD-FEBF85690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C4CD-88D2-494A-9314-ADEF9E57B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0294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2AB7B4-C6C4-D4B2-2DE2-1691EA405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08B6DB3-5101-B33F-2449-5BC4F5EF6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B4E231-BC29-4E83-86C0-9599FAA12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3F7BAA-641F-791B-9303-BD95573BC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0B20FB-EE76-26AC-C5FF-23EED0D32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C4CD-88D2-494A-9314-ADEF9E57B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537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7D2ED9-DDB6-EE8B-8932-7058F0AA7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151798-0BE5-5808-C8EA-60543A9A5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DBAD094-BD39-42DA-CDAF-C5B6931C5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FF547A7-F26B-4B1F-D8EB-A0FA54889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E236193-AAAE-8BF6-F4B1-CC19C2809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ED183F-629A-54B5-8F1B-16091D274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C4CD-88D2-494A-9314-ADEF9E57B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9732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8B8E04-CFF6-1AA8-DE0A-320AA6D53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54DBF3C-A575-4C46-433B-D8AB84F2C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4C30153-5826-B834-C2D1-897CD39FC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B33B1BF-107D-C0F5-2929-165EF3AF7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D0AC166-A1BE-8E01-DDEB-4153606D73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8807515-FF64-E0E8-28F0-291D82ABE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057C97-77DF-3BCE-CF53-9694B15A7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217C9B6-5C04-8016-474C-41646A32D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C4CD-88D2-494A-9314-ADEF9E57B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099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4E7089-E1C1-5C0F-941E-B8605B50D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0DC2BCA-8605-2035-8F5D-B1CDB07A3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7734838-2E61-E16E-30FD-FADBCE19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F1F4D68-FFC3-D364-8EA1-1E76FD415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C4CD-88D2-494A-9314-ADEF9E57B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133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F1028-809D-DD35-D087-AE72EDEB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348" y="216844"/>
            <a:ext cx="8710808" cy="58634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D40B2-38A7-AD0C-1AF6-3FEE974BE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70" y="1368425"/>
            <a:ext cx="10515600" cy="3823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45DCB-1E3E-9703-AE68-569BF1BD2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A469-36A0-472D-AF10-FE5A841B8C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825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1E9821F-7822-7F77-4658-4405E8042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8B4DEAA-EB0F-A663-26D8-6BE8359DA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8BD0567-AC35-7EE8-7D8B-ED939C9D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C4CD-88D2-494A-9314-ADEF9E57B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0724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1B9FF3-72DB-3772-8B43-6CE3735FA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E2C88F-22C1-7931-E97E-71F66D585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9E1A91D-8773-17E9-DBEE-501B962FB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8F56FAD-CFA3-B06F-3D38-BBBC8D22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FC47DA-E37B-32FB-AA29-A5FC225C4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EF6AD67-AA90-15BB-9BE6-3B21DB8A9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C4CD-88D2-494A-9314-ADEF9E57B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9772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4F58E6-0A53-60CE-83C5-048481175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002237D-FD22-C0FE-721B-533B36634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09508B-601B-883D-A46F-231FEEEE1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557345A-638D-0B6C-15B8-A6F7DC598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9D1D27B-9838-AADC-D892-50C2824FB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6EE6D3B-BD7C-6ED7-536C-5DBB6113B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C4CD-88D2-494A-9314-ADEF9E57B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6378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666074-4E4D-C07F-98BD-8956153C5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A05B1DD-6DD5-38EA-80E9-CBEACB138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EAC839-2357-F1DF-348B-43E215BEE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707BA7-9C33-C757-9398-892402D64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31B48D-DC33-4538-0258-A111D656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C4CD-88D2-494A-9314-ADEF9E57B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1407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31AE036-8B23-7621-089F-30440176C6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2ABE0C4-4AEB-54AF-85E0-1EB1AFA39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1093E7-1247-5D8E-0A6C-107E1BECC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2FBD30-2990-CD82-6889-0903C73CF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CF1159-1CAF-474C-700D-CFEA117A9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C4CD-88D2-494A-9314-ADEF9E57B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632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76AF7-14FD-B439-BD3C-300052779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7CF7B-9DEE-12DE-2BA1-58DE53DF8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71751-EBD8-CA3C-305A-553353B800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424A0-3A9A-750E-70A9-B5845093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667FC-C924-C332-FFB5-17A6A9D6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A469-36A0-472D-AF10-FE5A841B8C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886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5864A-8E92-4F3D-B076-9D1F81199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635" y="179775"/>
            <a:ext cx="8710808" cy="598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DCFF3-841F-7620-22E0-5C3399806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61535"/>
            <a:ext cx="5181600" cy="44731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C4EB6-7CF2-7565-0D77-7FD1B4547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61535"/>
            <a:ext cx="5181600" cy="44731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F2C5E-2122-1474-A204-221C81F3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A469-36A0-472D-AF10-FE5A841B8C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319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214BC-7A74-573E-BDF8-E5DE3A2D3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75247-BB57-19B5-B26D-F2D702020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B82F8F-C1BF-A9F9-2B48-30F9B90BB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9B46A5-67BE-3637-EFDC-37D3213E60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7318B1-4C54-10FA-D5A5-3D1A66D406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7DC099-E666-DBBE-62BA-1238B6755B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C6D6E8-ACC1-1584-9566-231853BD3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22DD47-4BFE-946E-F992-B105BD57F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A469-36A0-472D-AF10-FE5A841B8C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198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55B6F-2C57-25D7-C73F-7C91E3E4E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B92604-840E-55A6-446A-EB3ABC36C7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065092-317C-C9E1-CB8D-4214DA630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E0FEF-D416-5390-FCD6-FB0642851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A469-36A0-472D-AF10-FE5A841B8C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697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EA60A7-C34E-E59D-AC11-895DA972F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FB6C14-B11D-64F5-927F-A2D30027F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9736B-235E-A2A9-1DC3-84237142E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A469-36A0-472D-AF10-FE5A841B8C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524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C5419-269B-82E5-30F7-DDA50372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C7054-8A1B-66CE-F818-6D02CB842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D0B890-4EA5-1D54-9B7A-C62247FFA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0C33E-F89A-6323-56BC-1DC205490C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EEE6E-2F63-5E73-496B-A3277D785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942A3-D4BA-9DEC-0862-04140941C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A469-36A0-472D-AF10-FE5A841B8C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56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9BED7-D39D-95D0-2DC3-3F3E1E84A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A11E6A-66B5-964C-6C6D-E80327129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37E002-BF90-5D0C-7843-2F01280D6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F1C2F-81CD-7AE1-9A74-23B8281AEB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39D03-7214-5A72-67A1-C51DFDB96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3C9D0-B434-5F0A-F1F2-FC860FD5B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A469-36A0-472D-AF10-FE5A841B8C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769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6E7930-FE84-F39C-CB54-1EB897CDA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992" y="365125"/>
            <a:ext cx="87108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19FB9-C231-F59F-30F9-7D46DC92F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23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D1DB9-AF53-2A03-4B02-362220960B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6485" y="52791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6A469-36A0-472D-AF10-FE5A841B8CFD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Picture 32">
            <a:extLst>
              <a:ext uri="{FF2B5EF4-FFF2-40B4-BE49-F238E27FC236}">
                <a16:creationId xmlns:a16="http://schemas.microsoft.com/office/drawing/2014/main" id="{584E1817-183E-81D1-8D68-88CD932BFD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72300" r="4998"/>
          <a:stretch/>
        </p:blipFill>
        <p:spPr>
          <a:xfrm>
            <a:off x="10298761" y="5562000"/>
            <a:ext cx="1893239" cy="1296000"/>
          </a:xfrm>
          <a:prstGeom prst="rect">
            <a:avLst/>
          </a:prstGeom>
        </p:spPr>
      </p:pic>
      <p:pic>
        <p:nvPicPr>
          <p:cNvPr id="9" name="Picture 34">
            <a:extLst>
              <a:ext uri="{FF2B5EF4-FFF2-40B4-BE49-F238E27FC236}">
                <a16:creationId xmlns:a16="http://schemas.microsoft.com/office/drawing/2014/main" id="{5DEB39E8-9022-78BB-831F-0D3890D24A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50000" r="26251"/>
          <a:stretch/>
        </p:blipFill>
        <p:spPr>
          <a:xfrm>
            <a:off x="6930632" y="5562000"/>
            <a:ext cx="1980514" cy="1296000"/>
          </a:xfrm>
          <a:prstGeom prst="rect">
            <a:avLst/>
          </a:prstGeom>
        </p:spPr>
      </p:pic>
      <p:pic>
        <p:nvPicPr>
          <p:cNvPr id="10" name="Picture 36">
            <a:extLst>
              <a:ext uri="{FF2B5EF4-FFF2-40B4-BE49-F238E27FC236}">
                <a16:creationId xmlns:a16="http://schemas.microsoft.com/office/drawing/2014/main" id="{D6077CE5-B4DE-0C7D-2B15-14B003B86E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25446" r="49195"/>
          <a:stretch/>
        </p:blipFill>
        <p:spPr>
          <a:xfrm>
            <a:off x="3531460" y="5562000"/>
            <a:ext cx="2114790" cy="1296000"/>
          </a:xfrm>
          <a:prstGeom prst="rect">
            <a:avLst/>
          </a:prstGeom>
        </p:spPr>
      </p:pic>
      <p:pic>
        <p:nvPicPr>
          <p:cNvPr id="11" name="Picture 38">
            <a:extLst>
              <a:ext uri="{FF2B5EF4-FFF2-40B4-BE49-F238E27FC236}">
                <a16:creationId xmlns:a16="http://schemas.microsoft.com/office/drawing/2014/main" id="{1EEF5B41-ECC0-F022-61CE-CB13B414B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3968" r="72380"/>
          <a:stretch/>
        </p:blipFill>
        <p:spPr>
          <a:xfrm>
            <a:off x="275613" y="5562647"/>
            <a:ext cx="1971466" cy="129535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4CFA45C-312F-9B8B-0F7E-488518D4B88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90" y="35859"/>
            <a:ext cx="2014543" cy="107576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object 11">
            <a:extLst>
              <a:ext uri="{FF2B5EF4-FFF2-40B4-BE49-F238E27FC236}">
                <a16:creationId xmlns:a16="http://schemas.microsoft.com/office/drawing/2014/main" id="{7AEE7F78-0F4A-931F-1599-9C076AE70997}"/>
              </a:ext>
            </a:extLst>
          </p:cNvPr>
          <p:cNvPicPr/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11164197" y="264275"/>
            <a:ext cx="662209" cy="603953"/>
          </a:xfrm>
          <a:prstGeom prst="rect">
            <a:avLst/>
          </a:prstGeom>
        </p:spPr>
      </p:pic>
      <p:pic>
        <p:nvPicPr>
          <p:cNvPr id="13" name="object 12">
            <a:extLst>
              <a:ext uri="{FF2B5EF4-FFF2-40B4-BE49-F238E27FC236}">
                <a16:creationId xmlns:a16="http://schemas.microsoft.com/office/drawing/2014/main" id="{A128CF1F-07C9-AFAA-1154-02C550B4A198}"/>
              </a:ext>
            </a:extLst>
          </p:cNvPr>
          <p:cNvPicPr/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10501445" y="334702"/>
            <a:ext cx="654494" cy="80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2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  <p:sldLayoutId id="214748367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2E1857B-C53F-DBF5-CD0A-11F3C65B5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68F1A9-3903-08DA-3E13-CD5E690C5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A83A29-8100-5687-08AB-E14162A9F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56C218-4219-3E5B-340F-B2BC6748B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98E350-39C2-9617-D2D7-9E852070E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10C4CD-88D2-494A-9314-ADEF9E57B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02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D27435-CD21-3BDF-CBB6-5E81C6A9C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417" y="1200851"/>
            <a:ext cx="6227618" cy="4033757"/>
          </a:xfrm>
        </p:spPr>
        <p:txBody>
          <a:bodyPr anchor="t">
            <a:noAutofit/>
          </a:bodyPr>
          <a:lstStyle/>
          <a:p>
            <a:r>
              <a:rPr lang="it-IT" sz="2800" b="1" dirty="0">
                <a:latin typeface="+mn-lt"/>
              </a:rPr>
              <a:t>PRESENTAZIONE 18/09/24</a:t>
            </a:r>
            <a:br>
              <a:rPr lang="it-IT" sz="2800" dirty="0">
                <a:latin typeface="+mn-lt"/>
              </a:rPr>
            </a:br>
            <a:br>
              <a:rPr lang="it-IT" sz="2800" dirty="0">
                <a:latin typeface="+mn-lt"/>
              </a:rPr>
            </a:br>
            <a:r>
              <a:rPr lang="it-IT" sz="2800" dirty="0">
                <a:latin typeface="+mn-lt"/>
              </a:rPr>
              <a:t>COP 4: Promuovere e valorizzare i casi di successo sul territorio al fine di sviluppare una visione condivisa del valore sociale ed economico dello sport, in quanto strumento di dialogo e crescita condivisa</a:t>
            </a:r>
            <a:br>
              <a:rPr lang="it-IT" sz="2800" dirty="0">
                <a:latin typeface="+mn-lt"/>
              </a:rPr>
            </a:br>
            <a:br>
              <a:rPr lang="it-IT" sz="2800" dirty="0">
                <a:latin typeface="+mn-lt"/>
              </a:rPr>
            </a:br>
            <a:r>
              <a:rPr lang="it-IT" sz="2800" dirty="0">
                <a:latin typeface="+mn-lt"/>
              </a:rPr>
              <a:t>Coordinatore: Giovanni Palomba</a:t>
            </a:r>
            <a:br>
              <a:rPr lang="it-IT" sz="2800" dirty="0">
                <a:latin typeface="+mn-lt"/>
              </a:rPr>
            </a:br>
            <a:r>
              <a:rPr lang="it-IT" sz="2800" dirty="0">
                <a:latin typeface="+mn-lt"/>
              </a:rPr>
              <a:t>Facilitatrice: Monica Boni</a:t>
            </a:r>
          </a:p>
        </p:txBody>
      </p:sp>
      <p:pic>
        <p:nvPicPr>
          <p:cNvPr id="7" name="Immagine 6" descr="Immagine che contiene Elementi grafici, simbolo, cerchio, Carattere&#10;&#10;Descrizione generata automaticamente">
            <a:extLst>
              <a:ext uri="{FF2B5EF4-FFF2-40B4-BE49-F238E27FC236}">
                <a16:creationId xmlns:a16="http://schemas.microsoft.com/office/drawing/2014/main" id="{4D3E56EB-F2C9-3DE6-2B1A-8C4D8C283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491" y="1998529"/>
            <a:ext cx="2438400" cy="2438400"/>
          </a:xfrm>
          <a:prstGeom prst="rect">
            <a:avLst/>
          </a:prstGeom>
        </p:spPr>
      </p:pic>
      <p:pic>
        <p:nvPicPr>
          <p:cNvPr id="3" name="object 2">
            <a:extLst>
              <a:ext uri="{FF2B5EF4-FFF2-40B4-BE49-F238E27FC236}">
                <a16:creationId xmlns:a16="http://schemas.microsoft.com/office/drawing/2014/main" id="{7F031A2C-DFFA-D924-7F7A-A9DBEB95D22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60960" y="0"/>
            <a:ext cx="725767" cy="1039783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489BAA97-6447-6AF7-4D07-87F79EA84E53}"/>
              </a:ext>
            </a:extLst>
          </p:cNvPr>
          <p:cNvSpPr txBox="1">
            <a:spLocks/>
          </p:cNvSpPr>
          <p:nvPr/>
        </p:nvSpPr>
        <p:spPr>
          <a:xfrm>
            <a:off x="10215074" y="172762"/>
            <a:ext cx="1067435" cy="939800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it-IT" spc="-760"/>
              <a:t>cop</a:t>
            </a:r>
            <a:r>
              <a:rPr lang="it-IT" spc="-1139" baseline="25000"/>
              <a:t>4</a:t>
            </a:r>
            <a:endParaRPr lang="it-IT" baseline="25000"/>
          </a:p>
        </p:txBody>
      </p:sp>
    </p:spTree>
    <p:extLst>
      <p:ext uri="{BB962C8B-B14F-4D97-AF65-F5344CB8AC3E}">
        <p14:creationId xmlns:p14="http://schemas.microsoft.com/office/powerpoint/2010/main" val="4246214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053721" y="2858960"/>
            <a:ext cx="4869815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Il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format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riserva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una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pagina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a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ciascuno</a:t>
            </a:r>
            <a:r>
              <a:rPr sz="18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dei</a:t>
            </a:r>
            <a:r>
              <a:rPr sz="1800" spc="3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10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criteri adottati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per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la</a:t>
            </a:r>
            <a:r>
              <a:rPr sz="18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valutazione</a:t>
            </a:r>
            <a:r>
              <a:rPr sz="18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delle</a:t>
            </a:r>
            <a:r>
              <a:rPr sz="18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iniziative.</a:t>
            </a:r>
            <a:endParaRPr sz="1800">
              <a:latin typeface="Carlito"/>
              <a:cs typeface="Carlito"/>
            </a:endParaRPr>
          </a:p>
          <a:p>
            <a:pPr marL="12700" marR="517525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Si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prevede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che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al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termine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della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presentazione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i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Proponenti</a:t>
            </a:r>
            <a:r>
              <a:rPr sz="1800" spc="28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rispondano</a:t>
            </a:r>
            <a:r>
              <a:rPr sz="1800" spc="-6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alle</a:t>
            </a:r>
            <a:r>
              <a:rPr sz="1800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richieste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di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approfondimento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dei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Giurati.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97932" y="1901964"/>
            <a:ext cx="170243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83310" algn="r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808080"/>
                </a:solidFill>
                <a:latin typeface="Carlito"/>
                <a:cs typeface="Carlito"/>
              </a:rPr>
              <a:t>Format </a:t>
            </a:r>
            <a:r>
              <a:rPr sz="1600" dirty="0">
                <a:solidFill>
                  <a:srgbClr val="808080"/>
                </a:solidFill>
                <a:latin typeface="Carlito"/>
                <a:cs typeface="Carlito"/>
              </a:rPr>
              <a:t>per</a:t>
            </a:r>
            <a:r>
              <a:rPr sz="1600" spc="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808080"/>
                </a:solidFill>
                <a:latin typeface="Carlito"/>
                <a:cs typeface="Carlito"/>
              </a:rPr>
              <a:t>la</a:t>
            </a:r>
            <a:r>
              <a:rPr sz="1600" spc="-3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808080"/>
                </a:solidFill>
                <a:latin typeface="Carlito"/>
                <a:cs typeface="Carlito"/>
              </a:rPr>
              <a:t>Presentazione</a:t>
            </a:r>
            <a:endParaRPr sz="1600">
              <a:latin typeface="Carlito"/>
              <a:cs typeface="Carlito"/>
            </a:endParaRPr>
          </a:p>
          <a:p>
            <a:pPr marL="350520" marR="5080" indent="935355" algn="r">
              <a:lnSpc>
                <a:spcPct val="100000"/>
              </a:lnSpc>
            </a:pPr>
            <a:r>
              <a:rPr sz="1600" spc="-20" dirty="0">
                <a:solidFill>
                  <a:srgbClr val="808080"/>
                </a:solidFill>
                <a:latin typeface="Carlito"/>
                <a:cs typeface="Carlito"/>
              </a:rPr>
              <a:t>delle </a:t>
            </a:r>
            <a:r>
              <a:rPr sz="1600" spc="-10" dirty="0">
                <a:solidFill>
                  <a:srgbClr val="808080"/>
                </a:solidFill>
                <a:latin typeface="Carlito"/>
                <a:cs typeface="Carlito"/>
              </a:rPr>
              <a:t>Proposte</a:t>
            </a:r>
            <a:r>
              <a:rPr sz="1600" spc="-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808080"/>
                </a:solidFill>
                <a:latin typeface="Carlito"/>
                <a:cs typeface="Carlito"/>
              </a:rPr>
              <a:t>in</a:t>
            </a:r>
            <a:r>
              <a:rPr sz="1600" spc="-3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600" spc="-20" dirty="0">
                <a:solidFill>
                  <a:srgbClr val="808080"/>
                </a:solidFill>
                <a:latin typeface="Carlito"/>
                <a:cs typeface="Carlito"/>
              </a:rPr>
              <a:t>gara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25781" y="1216952"/>
            <a:ext cx="4832985" cy="1515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2400" b="1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2400" b="1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Gala,</a:t>
            </a:r>
            <a:r>
              <a:rPr sz="2400" b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212121"/>
                </a:solidFill>
                <a:latin typeface="Carlito"/>
                <a:cs typeface="Carlito"/>
              </a:rPr>
              <a:t>presentarsi</a:t>
            </a:r>
            <a:r>
              <a:rPr sz="2400" b="1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con</a:t>
            </a:r>
            <a:r>
              <a:rPr sz="2400" b="1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un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212121"/>
                </a:solidFill>
                <a:latin typeface="Carlito"/>
                <a:cs typeface="Carlito"/>
              </a:rPr>
              <a:t>pitch</a:t>
            </a:r>
            <a:endParaRPr sz="2400">
              <a:latin typeface="Carlito"/>
              <a:cs typeface="Carlito"/>
            </a:endParaRPr>
          </a:p>
          <a:p>
            <a:pPr marL="40005" marR="267335">
              <a:lnSpc>
                <a:spcPct val="100000"/>
              </a:lnSpc>
              <a:spcBef>
                <a:spcPts val="2365"/>
              </a:spcBef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E’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stato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predisposto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un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format</a:t>
            </a:r>
            <a:r>
              <a:rPr sz="1800" b="1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per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consentire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ai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Proponenti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di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illustrare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la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propria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iniziativa,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un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tempo</a:t>
            </a:r>
            <a:r>
              <a:rPr sz="1800" spc="-6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prestabilito.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45501" y="2819797"/>
            <a:ext cx="3881754" cy="2604770"/>
            <a:chOff x="2189988" y="3919728"/>
            <a:chExt cx="3881754" cy="260477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2344" y="3919728"/>
              <a:ext cx="3319272" cy="19994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4368" y="4111752"/>
              <a:ext cx="2935224" cy="161544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9988" y="4120896"/>
              <a:ext cx="3855707" cy="24033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85060" y="4315968"/>
              <a:ext cx="3267443" cy="1815083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12007837" y="6496863"/>
            <a:ext cx="184150" cy="293370"/>
          </a:xfrm>
          <a:custGeom>
            <a:avLst/>
            <a:gdLst/>
            <a:ahLst/>
            <a:cxnLst/>
            <a:rect l="l" t="t" r="r" b="b"/>
            <a:pathLst>
              <a:path w="184150" h="293370">
                <a:moveTo>
                  <a:pt x="0" y="0"/>
                </a:moveTo>
                <a:lnTo>
                  <a:pt x="4330" y="179781"/>
                </a:lnTo>
                <a:lnTo>
                  <a:pt x="144030" y="293027"/>
                </a:lnTo>
                <a:lnTo>
                  <a:pt x="161785" y="266661"/>
                </a:lnTo>
                <a:lnTo>
                  <a:pt x="174544" y="237810"/>
                </a:lnTo>
                <a:lnTo>
                  <a:pt x="182065" y="207173"/>
                </a:lnTo>
                <a:lnTo>
                  <a:pt x="184111" y="175450"/>
                </a:lnTo>
                <a:lnTo>
                  <a:pt x="176539" y="127813"/>
                </a:lnTo>
                <a:lnTo>
                  <a:pt x="157382" y="85304"/>
                </a:lnTo>
                <a:lnTo>
                  <a:pt x="128393" y="49596"/>
                </a:lnTo>
                <a:lnTo>
                  <a:pt x="91330" y="22361"/>
                </a:lnTo>
                <a:lnTo>
                  <a:pt x="47947" y="5272"/>
                </a:lnTo>
                <a:lnTo>
                  <a:pt x="0" y="0"/>
                </a:lnTo>
                <a:close/>
              </a:path>
            </a:pathLst>
          </a:custGeom>
          <a:solidFill>
            <a:srgbClr val="C5E0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11651957" y="6239136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A8A8A"/>
                </a:solidFill>
                <a:latin typeface="Carlito"/>
                <a:cs typeface="Carlito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lang="it-IT" spc="-50" smtClean="0"/>
              <a:pPr marL="115570">
                <a:lnSpc>
                  <a:spcPts val="1240"/>
                </a:lnSpc>
              </a:pPr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053721" y="1883524"/>
            <a:ext cx="50222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Bilanciamento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tra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impatto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sociale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(interesse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pubblico)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e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impatto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economico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(vantaggi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per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l'economia)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di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un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progetto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per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lo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58673" y="1877250"/>
            <a:ext cx="114173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52145" algn="r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808080"/>
                </a:solidFill>
                <a:latin typeface="Carlito"/>
                <a:cs typeface="Carlito"/>
              </a:rPr>
              <a:t>Piano </a:t>
            </a:r>
            <a:r>
              <a:rPr sz="1600" spc="-10" dirty="0">
                <a:solidFill>
                  <a:srgbClr val="808080"/>
                </a:solidFill>
                <a:latin typeface="Carlito"/>
                <a:cs typeface="Carlito"/>
              </a:rPr>
              <a:t>della competizione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25781" y="1216952"/>
            <a:ext cx="5358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13885" algn="l"/>
              </a:tabLst>
            </a:pP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2400" b="1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2400" b="1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Gala,</a:t>
            </a:r>
            <a:r>
              <a:rPr sz="2400" b="1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casi</a:t>
            </a:r>
            <a:r>
              <a:rPr sz="2400" b="1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di</a:t>
            </a:r>
            <a:r>
              <a:rPr sz="2400" b="1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successo</a:t>
            </a:r>
            <a:r>
              <a:rPr sz="2400" b="1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o</a:t>
            </a:r>
            <a:r>
              <a:rPr sz="2400" b="1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spc="-25" dirty="0">
                <a:solidFill>
                  <a:srgbClr val="212121"/>
                </a:solidFill>
                <a:latin typeface="Carlito"/>
                <a:cs typeface="Carlito"/>
              </a:rPr>
              <a:t>di</a:t>
            </a:r>
            <a:r>
              <a:rPr lang="it-IT" sz="2400" b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spc="-10" dirty="0" err="1">
                <a:solidFill>
                  <a:srgbClr val="212121"/>
                </a:solidFill>
                <a:latin typeface="Carlito"/>
                <a:cs typeface="Carlito"/>
              </a:rPr>
              <a:t>valore</a:t>
            </a:r>
            <a:r>
              <a:rPr sz="2400" b="1" spc="-10" dirty="0">
                <a:solidFill>
                  <a:srgbClr val="212121"/>
                </a:solidFill>
                <a:latin typeface="Carlito"/>
                <a:cs typeface="Carlito"/>
              </a:rPr>
              <a:t>?</a:t>
            </a:r>
            <a:endParaRPr sz="2400" dirty="0">
              <a:latin typeface="Carlito"/>
              <a:cs typeface="Carlito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16219" y="6486195"/>
            <a:ext cx="146875" cy="17978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95122" y="1701545"/>
            <a:ext cx="3598545" cy="1710083"/>
          </a:xfrm>
          <a:prstGeom prst="rect">
            <a:avLst/>
          </a:prstGeom>
          <a:ln w="28575">
            <a:solidFill>
              <a:srgbClr val="C5E0B4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54"/>
              </a:spcBef>
            </a:pPr>
            <a:r>
              <a:rPr sz="1400" b="1" spc="-45" dirty="0">
                <a:solidFill>
                  <a:srgbClr val="808080"/>
                </a:solidFill>
                <a:latin typeface="Liberation Sans"/>
                <a:cs typeface="Liberation Sans"/>
              </a:rPr>
              <a:t>Parole</a:t>
            </a:r>
            <a:r>
              <a:rPr sz="1400" b="1" spc="-85" dirty="0">
                <a:solidFill>
                  <a:srgbClr val="808080"/>
                </a:solidFill>
                <a:latin typeface="Liberation Sans"/>
                <a:cs typeface="Liberation Sans"/>
              </a:rPr>
              <a:t> </a:t>
            </a:r>
            <a:r>
              <a:rPr sz="1400" b="1" spc="-30" dirty="0">
                <a:solidFill>
                  <a:srgbClr val="808080"/>
                </a:solidFill>
                <a:latin typeface="Liberation Sans"/>
                <a:cs typeface="Liberation Sans"/>
              </a:rPr>
              <a:t>chiave,</a:t>
            </a:r>
            <a:r>
              <a:rPr sz="1400" b="1" spc="-100" dirty="0">
                <a:solidFill>
                  <a:srgbClr val="808080"/>
                </a:solidFill>
                <a:latin typeface="Liberation Sans"/>
                <a:cs typeface="Liberation Sans"/>
              </a:rPr>
              <a:t> </a:t>
            </a:r>
            <a:r>
              <a:rPr sz="1400" b="1" spc="-40" dirty="0">
                <a:solidFill>
                  <a:srgbClr val="808080"/>
                </a:solidFill>
                <a:latin typeface="Liberation Sans"/>
                <a:cs typeface="Liberation Sans"/>
              </a:rPr>
              <a:t>argomenti</a:t>
            </a:r>
            <a:r>
              <a:rPr sz="1400" b="1" spc="-100" dirty="0">
                <a:solidFill>
                  <a:srgbClr val="808080"/>
                </a:solidFill>
                <a:latin typeface="Liberation Sans"/>
                <a:cs typeface="Liberation Sans"/>
              </a:rPr>
              <a:t> </a:t>
            </a:r>
            <a:r>
              <a:rPr sz="1400" b="1" spc="-30" dirty="0">
                <a:solidFill>
                  <a:srgbClr val="808080"/>
                </a:solidFill>
                <a:latin typeface="Liberation Sans"/>
                <a:cs typeface="Liberation Sans"/>
              </a:rPr>
              <a:t>di</a:t>
            </a:r>
            <a:r>
              <a:rPr sz="1400" b="1" spc="-60" dirty="0">
                <a:solidFill>
                  <a:srgbClr val="808080"/>
                </a:solidFill>
                <a:latin typeface="Liberation Sans"/>
                <a:cs typeface="Liberation Sans"/>
              </a:rPr>
              <a:t> </a:t>
            </a:r>
            <a:r>
              <a:rPr sz="1400" b="1" spc="-10" dirty="0">
                <a:solidFill>
                  <a:srgbClr val="808080"/>
                </a:solidFill>
                <a:latin typeface="Liberation Sans"/>
                <a:cs typeface="Liberation Sans"/>
              </a:rPr>
              <a:t>confronto</a:t>
            </a:r>
            <a:endParaRPr sz="1400" dirty="0">
              <a:latin typeface="Liberation Sans"/>
              <a:cs typeface="Liberation Sans"/>
            </a:endParaRPr>
          </a:p>
          <a:p>
            <a:pPr marL="37655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76555" algn="l"/>
              </a:tabLst>
            </a:pPr>
            <a:r>
              <a:rPr sz="1400" spc="65" dirty="0">
                <a:solidFill>
                  <a:srgbClr val="808080"/>
                </a:solidFill>
                <a:latin typeface="Trebuchet MS"/>
                <a:cs typeface="Trebuchet MS"/>
              </a:rPr>
              <a:t>Caso</a:t>
            </a:r>
            <a:r>
              <a:rPr sz="1400" spc="-10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808080"/>
                </a:solidFill>
                <a:latin typeface="Trebuchet MS"/>
                <a:cs typeface="Trebuchet MS"/>
              </a:rPr>
              <a:t>si</a:t>
            </a:r>
            <a:r>
              <a:rPr sz="1400" spc="-12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808080"/>
                </a:solidFill>
                <a:latin typeface="Trebuchet MS"/>
                <a:cs typeface="Trebuchet MS"/>
              </a:rPr>
              <a:t>successo</a:t>
            </a:r>
            <a:endParaRPr sz="1400" dirty="0">
              <a:latin typeface="Trebuchet MS"/>
              <a:cs typeface="Trebuchet MS"/>
            </a:endParaRPr>
          </a:p>
          <a:p>
            <a:pPr marL="37655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76555" algn="l"/>
              </a:tabLst>
            </a:pPr>
            <a:r>
              <a:rPr sz="1400" spc="-50" dirty="0">
                <a:solidFill>
                  <a:srgbClr val="808080"/>
                </a:solidFill>
                <a:latin typeface="Trebuchet MS"/>
                <a:cs typeface="Trebuchet MS"/>
              </a:rPr>
              <a:t>Valore</a:t>
            </a:r>
            <a:r>
              <a:rPr sz="1400" spc="-10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808080"/>
                </a:solidFill>
                <a:latin typeface="Trebuchet MS"/>
                <a:cs typeface="Trebuchet MS"/>
              </a:rPr>
              <a:t>di</a:t>
            </a:r>
            <a:r>
              <a:rPr sz="1400" spc="-1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808080"/>
                </a:solidFill>
                <a:latin typeface="Trebuchet MS"/>
                <a:cs typeface="Trebuchet MS"/>
              </a:rPr>
              <a:t>una</a:t>
            </a:r>
            <a:r>
              <a:rPr sz="1400" spc="-9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808080"/>
                </a:solidFill>
                <a:latin typeface="Trebuchet MS"/>
                <a:cs typeface="Trebuchet MS"/>
              </a:rPr>
              <a:t>iniziativa</a:t>
            </a:r>
            <a:endParaRPr sz="1400" dirty="0">
              <a:latin typeface="Trebuchet MS"/>
              <a:cs typeface="Trebuchet MS"/>
            </a:endParaRPr>
          </a:p>
          <a:p>
            <a:pPr marL="37655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76555" algn="l"/>
              </a:tabLst>
            </a:pPr>
            <a:r>
              <a:rPr sz="1400" spc="-10" dirty="0">
                <a:solidFill>
                  <a:srgbClr val="808080"/>
                </a:solidFill>
                <a:latin typeface="Trebuchet MS"/>
                <a:cs typeface="Trebuchet MS"/>
              </a:rPr>
              <a:t>Bilanciamento</a:t>
            </a:r>
            <a:endParaRPr sz="1400" dirty="0">
              <a:latin typeface="Trebuchet MS"/>
              <a:cs typeface="Trebuchet MS"/>
            </a:endParaRPr>
          </a:p>
          <a:p>
            <a:pPr marL="37655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76555" algn="l"/>
              </a:tabLst>
            </a:pPr>
            <a:r>
              <a:rPr lang="it-IT" sz="1400" spc="-40" dirty="0">
                <a:solidFill>
                  <a:srgbClr val="808080"/>
                </a:solidFill>
                <a:latin typeface="Trebuchet MS"/>
                <a:cs typeface="Trebuchet MS"/>
              </a:rPr>
              <a:t>I</a:t>
            </a:r>
            <a:r>
              <a:rPr sz="1400" spc="-40" dirty="0" err="1">
                <a:solidFill>
                  <a:srgbClr val="808080"/>
                </a:solidFill>
                <a:latin typeface="Trebuchet MS"/>
                <a:cs typeface="Trebuchet MS"/>
              </a:rPr>
              <a:t>mpatto</a:t>
            </a:r>
            <a:r>
              <a:rPr sz="1400" spc="-8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808080"/>
                </a:solidFill>
                <a:latin typeface="Trebuchet MS"/>
                <a:cs typeface="Trebuchet MS"/>
              </a:rPr>
              <a:t>sociale</a:t>
            </a:r>
            <a:endParaRPr sz="1400" dirty="0">
              <a:latin typeface="Trebuchet MS"/>
              <a:cs typeface="Trebuchet MS"/>
            </a:endParaRPr>
          </a:p>
          <a:p>
            <a:pPr marL="37655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76555" algn="l"/>
              </a:tabLst>
            </a:pPr>
            <a:r>
              <a:rPr lang="it-IT" sz="1400" spc="-40" dirty="0">
                <a:solidFill>
                  <a:srgbClr val="808080"/>
                </a:solidFill>
                <a:latin typeface="Trebuchet MS"/>
                <a:cs typeface="Trebuchet MS"/>
              </a:rPr>
              <a:t>I</a:t>
            </a:r>
            <a:r>
              <a:rPr sz="1400" spc="-40" dirty="0" err="1">
                <a:solidFill>
                  <a:srgbClr val="808080"/>
                </a:solidFill>
                <a:latin typeface="Trebuchet MS"/>
                <a:cs typeface="Trebuchet MS"/>
              </a:rPr>
              <a:t>mpatto</a:t>
            </a:r>
            <a:r>
              <a:rPr sz="1400" spc="-9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808080"/>
                </a:solidFill>
                <a:latin typeface="Trebuchet MS"/>
                <a:cs typeface="Trebuchet MS"/>
              </a:rPr>
              <a:t>economico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1651957" y="6239136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A8A8A"/>
                </a:solidFill>
                <a:latin typeface="Carlito"/>
                <a:cs typeface="Carlito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lang="it-IT" spc="-50" smtClean="0"/>
              <a:pPr marL="115570">
                <a:lnSpc>
                  <a:spcPts val="1240"/>
                </a:lnSpc>
              </a:pPr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025781" y="1216952"/>
            <a:ext cx="55835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2400" b="1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2400" b="1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Gala,</a:t>
            </a:r>
            <a:r>
              <a:rPr sz="2400" b="1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Aspetti</a:t>
            </a:r>
            <a:r>
              <a:rPr sz="2400" b="1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oggetto</a:t>
            </a:r>
            <a:r>
              <a:rPr sz="2400" b="1" spc="-6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di</a:t>
            </a:r>
            <a:r>
              <a:rPr sz="2400" b="1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212121"/>
                </a:solidFill>
                <a:latin typeface="Carlito"/>
                <a:cs typeface="Carlito"/>
              </a:rPr>
              <a:t>valutazione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53721" y="1881314"/>
            <a:ext cx="4995545" cy="54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1</a:t>
            </a:r>
            <a:r>
              <a:rPr sz="1800" b="1" spc="3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Proponente</a:t>
            </a:r>
            <a:r>
              <a:rPr sz="1800" b="1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(chi)</a:t>
            </a:r>
            <a:endParaRPr sz="1800">
              <a:latin typeface="Carlito"/>
              <a:cs typeface="Carlito"/>
            </a:endParaRPr>
          </a:p>
          <a:p>
            <a:pPr marL="283845">
              <a:lnSpc>
                <a:spcPct val="100000"/>
              </a:lnSpc>
              <a:spcBef>
                <a:spcPts val="20"/>
              </a:spcBef>
            </a:pPr>
            <a:r>
              <a:rPr sz="1600" spc="-10" dirty="0">
                <a:solidFill>
                  <a:srgbClr val="212121"/>
                </a:solidFill>
                <a:latin typeface="Carlito"/>
                <a:cs typeface="Carlito"/>
              </a:rPr>
              <a:t>Caratteristiche</a:t>
            </a:r>
            <a:r>
              <a:rPr sz="16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212121"/>
                </a:solidFill>
                <a:latin typeface="Carlito"/>
                <a:cs typeface="Carlito"/>
              </a:rPr>
              <a:t>dell'</a:t>
            </a:r>
            <a:r>
              <a:rPr sz="1600" b="1" spc="-10" dirty="0">
                <a:solidFill>
                  <a:srgbClr val="212121"/>
                </a:solidFill>
                <a:latin typeface="Carlito"/>
                <a:cs typeface="Carlito"/>
              </a:rPr>
              <a:t>organizzazione</a:t>
            </a:r>
            <a:r>
              <a:rPr sz="1600" b="1" spc="-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212121"/>
                </a:solidFill>
                <a:latin typeface="Carlito"/>
                <a:cs typeface="Carlito"/>
              </a:rPr>
              <a:t>che</a:t>
            </a:r>
            <a:r>
              <a:rPr sz="1600" spc="-1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212121"/>
                </a:solidFill>
                <a:latin typeface="Carlito"/>
                <a:cs typeface="Carlito"/>
              </a:rPr>
              <a:t>realizza</a:t>
            </a:r>
            <a:r>
              <a:rPr sz="16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212121"/>
                </a:solidFill>
                <a:latin typeface="Carlito"/>
                <a:cs typeface="Carlito"/>
              </a:rPr>
              <a:t>l'iniziativa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53721" y="2551874"/>
            <a:ext cx="5406390" cy="54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2</a:t>
            </a:r>
            <a:r>
              <a:rPr sz="1800" b="1" spc="40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Finalità</a:t>
            </a:r>
            <a:r>
              <a:rPr sz="1800" b="1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(perché)</a:t>
            </a:r>
            <a:endParaRPr sz="1800">
              <a:latin typeface="Carlito"/>
              <a:cs typeface="Carlito"/>
            </a:endParaRPr>
          </a:p>
          <a:p>
            <a:pPr marL="283845">
              <a:lnSpc>
                <a:spcPct val="100000"/>
              </a:lnSpc>
              <a:spcBef>
                <a:spcPts val="20"/>
              </a:spcBef>
            </a:pPr>
            <a:r>
              <a:rPr sz="1600" spc="-10" dirty="0">
                <a:solidFill>
                  <a:srgbClr val="212121"/>
                </a:solidFill>
                <a:latin typeface="Carlito"/>
                <a:cs typeface="Carlito"/>
              </a:rPr>
              <a:t>Strategicità</a:t>
            </a:r>
            <a:r>
              <a:rPr sz="16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212121"/>
                </a:solidFill>
                <a:latin typeface="Carlito"/>
                <a:cs typeface="Carlito"/>
              </a:rPr>
              <a:t>dell’</a:t>
            </a:r>
            <a:r>
              <a:rPr sz="1600" b="1" spc="-10" dirty="0">
                <a:solidFill>
                  <a:srgbClr val="212121"/>
                </a:solidFill>
                <a:latin typeface="Carlito"/>
                <a:cs typeface="Carlito"/>
              </a:rPr>
              <a:t>iniziativa</a:t>
            </a:r>
            <a:r>
              <a:rPr sz="1600" b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212121"/>
                </a:solidFill>
                <a:latin typeface="Carlito"/>
                <a:cs typeface="Carlito"/>
              </a:rPr>
              <a:t>e</a:t>
            </a:r>
            <a:r>
              <a:rPr sz="1600" spc="1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212121"/>
                </a:solidFill>
                <a:latin typeface="Carlito"/>
                <a:cs typeface="Carlito"/>
              </a:rPr>
              <a:t>aderenza</a:t>
            </a:r>
            <a:r>
              <a:rPr sz="1600" spc="1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212121"/>
                </a:solidFill>
                <a:latin typeface="Carlito"/>
                <a:cs typeface="Carlito"/>
              </a:rPr>
              <a:t>ai</a:t>
            </a:r>
            <a:r>
              <a:rPr sz="1600" spc="-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212121"/>
                </a:solidFill>
                <a:latin typeface="Carlito"/>
                <a:cs typeface="Carlito"/>
              </a:rPr>
              <a:t>bisogni</a:t>
            </a:r>
            <a:r>
              <a:rPr sz="1600" spc="-1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212121"/>
                </a:solidFill>
                <a:latin typeface="Carlito"/>
                <a:cs typeface="Carlito"/>
              </a:rPr>
              <a:t>della</a:t>
            </a:r>
            <a:r>
              <a:rPr sz="16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212121"/>
                </a:solidFill>
                <a:latin typeface="Carlito"/>
                <a:cs typeface="Carlito"/>
              </a:rPr>
              <a:t>comunità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53721" y="3222434"/>
            <a:ext cx="5151755" cy="54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3</a:t>
            </a:r>
            <a:r>
              <a:rPr sz="1800" b="1" spc="39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212121"/>
                </a:solidFill>
                <a:latin typeface="Carlito"/>
                <a:cs typeface="Carlito"/>
              </a:rPr>
              <a:t>Coinvolgimento</a:t>
            </a:r>
            <a:r>
              <a:rPr sz="1800" b="1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(con</a:t>
            </a:r>
            <a:r>
              <a:rPr sz="1800" spc="1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chi)</a:t>
            </a:r>
            <a:endParaRPr sz="1800">
              <a:latin typeface="Carlito"/>
              <a:cs typeface="Carlito"/>
            </a:endParaRPr>
          </a:p>
          <a:p>
            <a:pPr marL="283845">
              <a:lnSpc>
                <a:spcPct val="100000"/>
              </a:lnSpc>
              <a:spcBef>
                <a:spcPts val="20"/>
              </a:spcBef>
            </a:pPr>
            <a:r>
              <a:rPr sz="1600" dirty="0">
                <a:solidFill>
                  <a:srgbClr val="212121"/>
                </a:solidFill>
                <a:latin typeface="Carlito"/>
                <a:cs typeface="Carlito"/>
              </a:rPr>
              <a:t>Rete</a:t>
            </a:r>
            <a:r>
              <a:rPr sz="1600" spc="-1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212121"/>
                </a:solidFill>
                <a:latin typeface="Carlito"/>
                <a:cs typeface="Carlito"/>
              </a:rPr>
              <a:t>degli</a:t>
            </a:r>
            <a:r>
              <a:rPr sz="16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212121"/>
                </a:solidFill>
                <a:latin typeface="Carlito"/>
                <a:cs typeface="Carlito"/>
              </a:rPr>
              <a:t>stakeholder interessati,</a:t>
            </a:r>
            <a:r>
              <a:rPr sz="16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212121"/>
                </a:solidFill>
                <a:latin typeface="Carlito"/>
                <a:cs typeface="Carlito"/>
              </a:rPr>
              <a:t>sostenitori dell’</a:t>
            </a:r>
            <a:r>
              <a:rPr sz="1600" b="1" spc="-10" dirty="0">
                <a:solidFill>
                  <a:srgbClr val="212121"/>
                </a:solidFill>
                <a:latin typeface="Carlito"/>
                <a:cs typeface="Carlito"/>
              </a:rPr>
              <a:t>iniziativa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53721" y="3892994"/>
            <a:ext cx="4988560" cy="54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4</a:t>
            </a:r>
            <a:r>
              <a:rPr sz="1800" b="1" spc="4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212121"/>
                </a:solidFill>
                <a:latin typeface="Carlito"/>
                <a:cs typeface="Carlito"/>
              </a:rPr>
              <a:t>Destinatari</a:t>
            </a:r>
            <a:r>
              <a:rPr sz="1800" b="1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(per</a:t>
            </a:r>
            <a:r>
              <a:rPr sz="1800" spc="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chi)</a:t>
            </a:r>
            <a:endParaRPr sz="1800">
              <a:latin typeface="Carlito"/>
              <a:cs typeface="Carlito"/>
            </a:endParaRPr>
          </a:p>
          <a:p>
            <a:pPr marL="283845">
              <a:lnSpc>
                <a:spcPct val="100000"/>
              </a:lnSpc>
              <a:spcBef>
                <a:spcPts val="20"/>
              </a:spcBef>
            </a:pPr>
            <a:r>
              <a:rPr sz="1600" dirty="0">
                <a:solidFill>
                  <a:srgbClr val="212121"/>
                </a:solidFill>
                <a:latin typeface="Carlito"/>
                <a:cs typeface="Carlito"/>
              </a:rPr>
              <a:t>Inclusività</a:t>
            </a:r>
            <a:r>
              <a:rPr sz="1600" spc="-8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212121"/>
                </a:solidFill>
                <a:latin typeface="Carlito"/>
                <a:cs typeface="Carlito"/>
              </a:rPr>
              <a:t>e</a:t>
            </a:r>
            <a:r>
              <a:rPr sz="16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212121"/>
                </a:solidFill>
                <a:latin typeface="Carlito"/>
                <a:cs typeface="Carlito"/>
              </a:rPr>
              <a:t>varietà</a:t>
            </a:r>
            <a:r>
              <a:rPr sz="16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212121"/>
                </a:solidFill>
                <a:latin typeface="Carlito"/>
                <a:cs typeface="Carlito"/>
              </a:rPr>
              <a:t>dei</a:t>
            </a:r>
            <a:r>
              <a:rPr sz="16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212121"/>
                </a:solidFill>
                <a:latin typeface="Carlito"/>
                <a:cs typeface="Carlito"/>
              </a:rPr>
              <a:t>beneficiari</a:t>
            </a:r>
            <a:r>
              <a:rPr sz="1600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212121"/>
                </a:solidFill>
                <a:latin typeface="Carlito"/>
                <a:cs typeface="Carlito"/>
              </a:rPr>
              <a:t>coinvolti</a:t>
            </a:r>
            <a:r>
              <a:rPr sz="1600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212121"/>
                </a:solidFill>
                <a:latin typeface="Carlito"/>
                <a:cs typeface="Carlito"/>
              </a:rPr>
              <a:t>nell’</a:t>
            </a:r>
            <a:r>
              <a:rPr sz="1600" b="1" spc="-10" dirty="0">
                <a:solidFill>
                  <a:srgbClr val="212121"/>
                </a:solidFill>
                <a:latin typeface="Carlito"/>
                <a:cs typeface="Carlito"/>
              </a:rPr>
              <a:t>iniziativa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53721" y="4563554"/>
            <a:ext cx="2321560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5</a:t>
            </a:r>
            <a:r>
              <a:rPr sz="1800" b="1" spc="409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212121"/>
                </a:solidFill>
                <a:latin typeface="Carlito"/>
                <a:cs typeface="Carlito"/>
              </a:rPr>
              <a:t>Proposta</a:t>
            </a:r>
            <a:r>
              <a:rPr sz="1800" b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1800" b="1" spc="-1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sé</a:t>
            </a:r>
            <a:r>
              <a:rPr sz="1800" b="1" spc="40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(cosa)</a:t>
            </a:r>
            <a:endParaRPr sz="1800">
              <a:latin typeface="Carlito"/>
              <a:cs typeface="Carlito"/>
            </a:endParaRPr>
          </a:p>
          <a:p>
            <a:pPr marL="283845">
              <a:lnSpc>
                <a:spcPct val="100000"/>
              </a:lnSpc>
              <a:spcBef>
                <a:spcPts val="20"/>
              </a:spcBef>
            </a:pPr>
            <a:r>
              <a:rPr sz="1600" spc="-10" dirty="0">
                <a:solidFill>
                  <a:srgbClr val="212121"/>
                </a:solidFill>
                <a:latin typeface="Carlito"/>
                <a:cs typeface="Carlito"/>
              </a:rPr>
              <a:t>Contenuto</a:t>
            </a:r>
            <a:r>
              <a:rPr sz="1600" spc="-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212121"/>
                </a:solidFill>
                <a:latin typeface="Carlito"/>
                <a:cs typeface="Carlito"/>
              </a:rPr>
              <a:t>dell’</a:t>
            </a:r>
            <a:r>
              <a:rPr sz="1600" b="1" spc="-10" dirty="0">
                <a:solidFill>
                  <a:srgbClr val="212121"/>
                </a:solidFill>
                <a:latin typeface="Carlito"/>
                <a:cs typeface="Carlito"/>
              </a:rPr>
              <a:t>iniziativa</a:t>
            </a:r>
            <a:endParaRPr sz="1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…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16219" y="6486195"/>
            <a:ext cx="146875" cy="17978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046450" y="1896872"/>
            <a:ext cx="175450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43840" algn="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08080"/>
                </a:solidFill>
                <a:latin typeface="Carlito"/>
                <a:cs typeface="Carlito"/>
              </a:rPr>
              <a:t>Aspetti</a:t>
            </a:r>
            <a:r>
              <a:rPr sz="1600" spc="-8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808080"/>
                </a:solidFill>
                <a:latin typeface="Carlito"/>
                <a:cs typeface="Carlito"/>
              </a:rPr>
              <a:t>esaminati, </a:t>
            </a:r>
            <a:r>
              <a:rPr sz="1600" dirty="0">
                <a:solidFill>
                  <a:srgbClr val="808080"/>
                </a:solidFill>
                <a:latin typeface="Carlito"/>
                <a:cs typeface="Carlito"/>
              </a:rPr>
              <a:t>Criteri</a:t>
            </a:r>
            <a:r>
              <a:rPr sz="1600" spc="-5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808080"/>
                </a:solidFill>
                <a:latin typeface="Carlito"/>
                <a:cs typeface="Carlito"/>
              </a:rPr>
              <a:t>adottati</a:t>
            </a:r>
            <a:r>
              <a:rPr sz="1600" spc="-5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808080"/>
                </a:solidFill>
                <a:latin typeface="Carlito"/>
                <a:cs typeface="Carlito"/>
              </a:rPr>
              <a:t>per</a:t>
            </a:r>
            <a:r>
              <a:rPr sz="1600" spc="-3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600" spc="-25" dirty="0">
                <a:solidFill>
                  <a:srgbClr val="808080"/>
                </a:solidFill>
                <a:latin typeface="Carlito"/>
                <a:cs typeface="Carlito"/>
              </a:rPr>
              <a:t>le</a:t>
            </a:r>
            <a:endParaRPr sz="1600">
              <a:latin typeface="Carlito"/>
              <a:cs typeface="Carlito"/>
            </a:endParaRPr>
          </a:p>
          <a:p>
            <a:pPr marR="5715" algn="r">
              <a:lnSpc>
                <a:spcPct val="100000"/>
              </a:lnSpc>
            </a:pPr>
            <a:r>
              <a:rPr sz="1600" spc="-10" dirty="0">
                <a:solidFill>
                  <a:srgbClr val="808080"/>
                </a:solidFill>
                <a:latin typeface="Carlito"/>
                <a:cs typeface="Carlito"/>
              </a:rPr>
              <a:t>valutazioni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11651957" y="6239136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A8A8A"/>
                </a:solidFill>
                <a:latin typeface="Carlito"/>
                <a:cs typeface="Carlito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lang="it-IT" spc="-50" smtClean="0"/>
              <a:pPr marL="115570">
                <a:lnSpc>
                  <a:spcPts val="1240"/>
                </a:lnSpc>
              </a:pPr>
              <a:t>12</a:t>
            </a:fld>
            <a:endParaRPr spc="-25" dirty="0"/>
          </a:p>
        </p:txBody>
      </p:sp>
      <p:sp>
        <p:nvSpPr>
          <p:cNvPr id="13" name="object 13"/>
          <p:cNvSpPr txBox="1"/>
          <p:nvPr/>
        </p:nvSpPr>
        <p:spPr>
          <a:xfrm>
            <a:off x="595122" y="2847594"/>
            <a:ext cx="3042285" cy="1400810"/>
          </a:xfrm>
          <a:prstGeom prst="rect">
            <a:avLst/>
          </a:prstGeom>
          <a:ln w="28575">
            <a:solidFill>
              <a:srgbClr val="C5E0B4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0170" marR="95885">
              <a:lnSpc>
                <a:spcPct val="100000"/>
              </a:lnSpc>
              <a:spcBef>
                <a:spcPts val="250"/>
              </a:spcBef>
            </a:pPr>
            <a:r>
              <a:rPr sz="1400" b="1" spc="-20" dirty="0">
                <a:solidFill>
                  <a:srgbClr val="808080"/>
                </a:solidFill>
                <a:latin typeface="Liberation Sans"/>
                <a:cs typeface="Liberation Sans"/>
              </a:rPr>
              <a:t>Ǫuanti.</a:t>
            </a:r>
            <a:r>
              <a:rPr sz="1400" b="1" spc="-50" dirty="0">
                <a:solidFill>
                  <a:srgbClr val="808080"/>
                </a:solidFill>
                <a:latin typeface="Liberation Sans"/>
                <a:cs typeface="Liberation Sans"/>
              </a:rPr>
              <a:t> </a:t>
            </a:r>
            <a:r>
              <a:rPr sz="1400" b="1" spc="-25" dirty="0">
                <a:solidFill>
                  <a:srgbClr val="808080"/>
                </a:solidFill>
                <a:latin typeface="Liberation Sans"/>
                <a:cs typeface="Liberation Sans"/>
              </a:rPr>
              <a:t>Ǫuali</a:t>
            </a:r>
            <a:r>
              <a:rPr sz="1400" b="1" spc="-65" dirty="0">
                <a:solidFill>
                  <a:srgbClr val="808080"/>
                </a:solidFill>
                <a:latin typeface="Liberation Sans"/>
                <a:cs typeface="Liberation Sans"/>
              </a:rPr>
              <a:t> </a:t>
            </a:r>
            <a:r>
              <a:rPr sz="1400" b="1" spc="-20" dirty="0">
                <a:solidFill>
                  <a:srgbClr val="808080"/>
                </a:solidFill>
                <a:latin typeface="Liberation Sans"/>
                <a:cs typeface="Liberation Sans"/>
              </a:rPr>
              <a:t>criteri</a:t>
            </a:r>
            <a:r>
              <a:rPr sz="1400" b="1" spc="-65" dirty="0">
                <a:solidFill>
                  <a:srgbClr val="808080"/>
                </a:solidFill>
                <a:latin typeface="Liberation Sans"/>
                <a:cs typeface="Liberation Sans"/>
              </a:rPr>
              <a:t> </a:t>
            </a:r>
            <a:r>
              <a:rPr sz="1400" b="1" spc="-35" dirty="0">
                <a:solidFill>
                  <a:srgbClr val="808080"/>
                </a:solidFill>
                <a:latin typeface="Liberation Sans"/>
                <a:cs typeface="Liberation Sans"/>
              </a:rPr>
              <a:t>considerati</a:t>
            </a:r>
            <a:r>
              <a:rPr sz="1400" b="1" spc="-80" dirty="0">
                <a:solidFill>
                  <a:srgbClr val="808080"/>
                </a:solidFill>
                <a:latin typeface="Liberation Sans"/>
                <a:cs typeface="Liberation Sans"/>
              </a:rPr>
              <a:t> </a:t>
            </a:r>
            <a:r>
              <a:rPr sz="1400" b="1" spc="-25" dirty="0">
                <a:solidFill>
                  <a:srgbClr val="808080"/>
                </a:solidFill>
                <a:latin typeface="Liberation Sans"/>
                <a:cs typeface="Liberation Sans"/>
              </a:rPr>
              <a:t>per </a:t>
            </a:r>
            <a:r>
              <a:rPr sz="1400" b="1" dirty="0">
                <a:solidFill>
                  <a:srgbClr val="808080"/>
                </a:solidFill>
                <a:latin typeface="Liberation Sans"/>
                <a:cs typeface="Liberation Sans"/>
              </a:rPr>
              <a:t>la</a:t>
            </a:r>
            <a:r>
              <a:rPr sz="1400" b="1" spc="-70" dirty="0">
                <a:solidFill>
                  <a:srgbClr val="808080"/>
                </a:solidFill>
                <a:latin typeface="Liberation Sans"/>
                <a:cs typeface="Liberation Sans"/>
              </a:rPr>
              <a:t> </a:t>
            </a:r>
            <a:r>
              <a:rPr sz="1400" b="1" spc="-30" dirty="0">
                <a:solidFill>
                  <a:srgbClr val="808080"/>
                </a:solidFill>
                <a:latin typeface="Liberation Sans"/>
                <a:cs typeface="Liberation Sans"/>
              </a:rPr>
              <a:t>valutazione.</a:t>
            </a:r>
            <a:r>
              <a:rPr sz="1400" b="1" spc="-105" dirty="0">
                <a:solidFill>
                  <a:srgbClr val="808080"/>
                </a:solidFill>
                <a:latin typeface="Liberation Sans"/>
                <a:cs typeface="Liberation Sans"/>
              </a:rPr>
              <a:t> </a:t>
            </a:r>
            <a:r>
              <a:rPr sz="1400" b="1" spc="-40" dirty="0">
                <a:solidFill>
                  <a:srgbClr val="808080"/>
                </a:solidFill>
                <a:latin typeface="Liberation Sans"/>
                <a:cs typeface="Liberation Sans"/>
              </a:rPr>
              <a:t>Pieni</a:t>
            </a:r>
            <a:r>
              <a:rPr sz="1400" b="1" spc="-70" dirty="0">
                <a:solidFill>
                  <a:srgbClr val="808080"/>
                </a:solidFill>
                <a:latin typeface="Liberation Sans"/>
                <a:cs typeface="Liberation Sans"/>
              </a:rPr>
              <a:t> </a:t>
            </a:r>
            <a:r>
              <a:rPr sz="1400" b="1" dirty="0">
                <a:solidFill>
                  <a:srgbClr val="808080"/>
                </a:solidFill>
                <a:latin typeface="Liberation Sans"/>
                <a:cs typeface="Liberation Sans"/>
              </a:rPr>
              <a:t>e</a:t>
            </a:r>
            <a:r>
              <a:rPr sz="1400" b="1" spc="-75" dirty="0">
                <a:solidFill>
                  <a:srgbClr val="808080"/>
                </a:solidFill>
                <a:latin typeface="Liberation Sans"/>
                <a:cs typeface="Liberation Sans"/>
              </a:rPr>
              <a:t> </a:t>
            </a:r>
            <a:r>
              <a:rPr sz="1400" b="1" spc="-20" dirty="0">
                <a:solidFill>
                  <a:srgbClr val="808080"/>
                </a:solidFill>
                <a:latin typeface="Liberation Sans"/>
                <a:cs typeface="Liberation Sans"/>
              </a:rPr>
              <a:t>Vuoti</a:t>
            </a:r>
            <a:endParaRPr sz="1400">
              <a:latin typeface="Liberation Sans"/>
              <a:cs typeface="Liberation Sans"/>
            </a:endParaRPr>
          </a:p>
          <a:p>
            <a:pPr marL="37655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76555" algn="l"/>
              </a:tabLst>
            </a:pPr>
            <a:r>
              <a:rPr sz="1400" spc="-10" dirty="0">
                <a:solidFill>
                  <a:srgbClr val="808080"/>
                </a:solidFill>
                <a:latin typeface="Trebuchet MS"/>
                <a:cs typeface="Trebuchet MS"/>
              </a:rPr>
              <a:t>Dieci</a:t>
            </a:r>
            <a:r>
              <a:rPr sz="1400" spc="-12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808080"/>
                </a:solidFill>
                <a:latin typeface="Trebuchet MS"/>
                <a:cs typeface="Trebuchet MS"/>
              </a:rPr>
              <a:t>criteri</a:t>
            </a:r>
            <a:endParaRPr sz="1400">
              <a:latin typeface="Trebuchet MS"/>
              <a:cs typeface="Trebuchet MS"/>
            </a:endParaRPr>
          </a:p>
          <a:p>
            <a:pPr marL="37655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76555" algn="l"/>
              </a:tabLst>
            </a:pPr>
            <a:r>
              <a:rPr sz="1400" spc="-35" dirty="0">
                <a:solidFill>
                  <a:srgbClr val="808080"/>
                </a:solidFill>
                <a:latin typeface="Trebuchet MS"/>
                <a:cs typeface="Trebuchet MS"/>
              </a:rPr>
              <a:t>Apprezzamento</a:t>
            </a:r>
            <a:r>
              <a:rPr sz="1400" spc="-7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808080"/>
                </a:solidFill>
                <a:latin typeface="Trebuchet MS"/>
                <a:cs typeface="Trebuchet MS"/>
              </a:rPr>
              <a:t>vs</a:t>
            </a:r>
            <a:r>
              <a:rPr sz="1400" spc="-5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808080"/>
                </a:solidFill>
                <a:latin typeface="Trebuchet MS"/>
                <a:cs typeface="Trebuchet MS"/>
              </a:rPr>
              <a:t>Criticità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025794" y="1216952"/>
            <a:ext cx="1656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2400" b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 Gala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53645" y="1518311"/>
            <a:ext cx="4127500" cy="97281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700"/>
              </a:spcBef>
            </a:pP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…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6</a:t>
            </a:r>
            <a:r>
              <a:rPr sz="1800" b="1" spc="434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Modello</a:t>
            </a:r>
            <a:r>
              <a:rPr sz="1800" b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di </a:t>
            </a:r>
            <a:r>
              <a:rPr sz="1800" b="1" spc="-10" dirty="0">
                <a:solidFill>
                  <a:srgbClr val="212121"/>
                </a:solidFill>
                <a:latin typeface="Carlito"/>
                <a:cs typeface="Carlito"/>
              </a:rPr>
              <a:t>funzionamento</a:t>
            </a:r>
            <a:r>
              <a:rPr sz="1800" b="1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(come)</a:t>
            </a:r>
            <a:endParaRPr sz="1800" dirty="0">
              <a:latin typeface="Carlito"/>
              <a:cs typeface="Carlito"/>
            </a:endParaRPr>
          </a:p>
          <a:p>
            <a:pPr marL="283845">
              <a:lnSpc>
                <a:spcPct val="100000"/>
              </a:lnSpc>
              <a:spcBef>
                <a:spcPts val="25"/>
              </a:spcBef>
            </a:pPr>
            <a:r>
              <a:rPr sz="1600" spc="-10" dirty="0">
                <a:solidFill>
                  <a:srgbClr val="212121"/>
                </a:solidFill>
                <a:latin typeface="Carlito"/>
                <a:cs typeface="Carlito"/>
              </a:rPr>
              <a:t>Innovatività</a:t>
            </a:r>
            <a:r>
              <a:rPr sz="16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212121"/>
                </a:solidFill>
                <a:latin typeface="Carlito"/>
                <a:cs typeface="Carlito"/>
              </a:rPr>
              <a:t>dell’</a:t>
            </a:r>
            <a:r>
              <a:rPr sz="1600" b="1" spc="-10" dirty="0">
                <a:solidFill>
                  <a:srgbClr val="212121"/>
                </a:solidFill>
                <a:latin typeface="Carlito"/>
                <a:cs typeface="Carlito"/>
              </a:rPr>
              <a:t>iniziativa</a:t>
            </a:r>
            <a:r>
              <a:rPr sz="1600" spc="-10" dirty="0">
                <a:solidFill>
                  <a:srgbClr val="212121"/>
                </a:solidFill>
                <a:latin typeface="Carlito"/>
                <a:cs typeface="Carlito"/>
              </a:rPr>
              <a:t>,</a:t>
            </a:r>
            <a:r>
              <a:rPr sz="16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212121"/>
                </a:solidFill>
                <a:latin typeface="Carlito"/>
                <a:cs typeface="Carlito"/>
              </a:rPr>
              <a:t>Componenti</a:t>
            </a:r>
            <a:r>
              <a:rPr sz="1600" spc="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212121"/>
                </a:solidFill>
                <a:latin typeface="Carlito"/>
                <a:cs typeface="Carlito"/>
              </a:rPr>
              <a:t>digitali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53721" y="2615514"/>
            <a:ext cx="4853305" cy="3045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21615">
              <a:lnSpc>
                <a:spcPct val="100000"/>
              </a:lnSpc>
              <a:spcBef>
                <a:spcPts val="100"/>
              </a:spcBef>
              <a:buAutoNum type="arabicPlain" startAt="7"/>
              <a:tabLst>
                <a:tab pos="285750" algn="l"/>
              </a:tabLst>
            </a:pP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Diffusione</a:t>
            </a:r>
            <a:r>
              <a:rPr sz="1800" b="1" spc="36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(dove)</a:t>
            </a:r>
            <a:endParaRPr sz="1800" dirty="0">
              <a:latin typeface="Carlito"/>
              <a:cs typeface="Carlito"/>
            </a:endParaRPr>
          </a:p>
          <a:p>
            <a:pPr marL="283845">
              <a:lnSpc>
                <a:spcPct val="100000"/>
              </a:lnSpc>
              <a:spcBef>
                <a:spcPts val="20"/>
              </a:spcBef>
            </a:pPr>
            <a:r>
              <a:rPr sz="1600" dirty="0">
                <a:solidFill>
                  <a:srgbClr val="212121"/>
                </a:solidFill>
                <a:latin typeface="Carlito"/>
                <a:cs typeface="Carlito"/>
              </a:rPr>
              <a:t>Scalabilità</a:t>
            </a:r>
            <a:r>
              <a:rPr sz="16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212121"/>
                </a:solidFill>
                <a:latin typeface="Carlito"/>
                <a:cs typeface="Carlito"/>
              </a:rPr>
              <a:t>dell’</a:t>
            </a:r>
            <a:r>
              <a:rPr sz="1600" b="1" spc="-10" dirty="0">
                <a:solidFill>
                  <a:srgbClr val="212121"/>
                </a:solidFill>
                <a:latin typeface="Carlito"/>
                <a:cs typeface="Carlito"/>
              </a:rPr>
              <a:t>iniziativa</a:t>
            </a:r>
            <a:r>
              <a:rPr sz="1600" spc="-10" dirty="0">
                <a:solidFill>
                  <a:srgbClr val="212121"/>
                </a:solidFill>
                <a:latin typeface="Carlito"/>
                <a:cs typeface="Carlito"/>
              </a:rPr>
              <a:t>,</a:t>
            </a:r>
            <a:r>
              <a:rPr sz="1600" spc="-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212121"/>
                </a:solidFill>
                <a:latin typeface="Carlito"/>
                <a:cs typeface="Carlito"/>
              </a:rPr>
              <a:t>Riproducibilità </a:t>
            </a:r>
            <a:r>
              <a:rPr sz="1600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1600" spc="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212121"/>
                </a:solidFill>
                <a:latin typeface="Carlito"/>
                <a:cs typeface="Carlito"/>
              </a:rPr>
              <a:t>altri </a:t>
            </a:r>
            <a:r>
              <a:rPr sz="1600" spc="-10" dirty="0">
                <a:solidFill>
                  <a:srgbClr val="212121"/>
                </a:solidFill>
                <a:latin typeface="Carlito"/>
                <a:cs typeface="Carlito"/>
              </a:rPr>
              <a:t>contesti</a:t>
            </a:r>
            <a:endParaRPr sz="1600" dirty="0">
              <a:latin typeface="Carlito"/>
              <a:cs typeface="Carlito"/>
            </a:endParaRPr>
          </a:p>
          <a:p>
            <a:pPr marL="286385" indent="-222250">
              <a:lnSpc>
                <a:spcPct val="100000"/>
              </a:lnSpc>
              <a:spcBef>
                <a:spcPts val="1180"/>
              </a:spcBef>
              <a:buAutoNum type="arabicPlain" startAt="8"/>
              <a:tabLst>
                <a:tab pos="286385" algn="l"/>
              </a:tabLst>
            </a:pP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Impatti</a:t>
            </a:r>
            <a:r>
              <a:rPr sz="1800" b="1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(Come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e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cosa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misuro)</a:t>
            </a:r>
            <a:endParaRPr sz="1800" dirty="0">
              <a:latin typeface="Carlito"/>
              <a:cs typeface="Carlito"/>
            </a:endParaRPr>
          </a:p>
          <a:p>
            <a:pPr marL="283845" marR="5080">
              <a:lnSpc>
                <a:spcPct val="100000"/>
              </a:lnSpc>
              <a:spcBef>
                <a:spcPts val="20"/>
              </a:spcBef>
            </a:pPr>
            <a:r>
              <a:rPr sz="1600" spc="-10" dirty="0">
                <a:solidFill>
                  <a:srgbClr val="212121"/>
                </a:solidFill>
                <a:latin typeface="Carlito"/>
                <a:cs typeface="Carlito"/>
              </a:rPr>
              <a:t>Monitorabilità</a:t>
            </a:r>
            <a:r>
              <a:rPr sz="1600" spc="-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212121"/>
                </a:solidFill>
                <a:latin typeface="Carlito"/>
                <a:cs typeface="Carlito"/>
              </a:rPr>
              <a:t>dell’</a:t>
            </a:r>
            <a:r>
              <a:rPr sz="1600" b="1" spc="-10" dirty="0">
                <a:solidFill>
                  <a:srgbClr val="212121"/>
                </a:solidFill>
                <a:latin typeface="Carlito"/>
                <a:cs typeface="Carlito"/>
              </a:rPr>
              <a:t>iniziativa</a:t>
            </a:r>
            <a:r>
              <a:rPr sz="1600" spc="-10" dirty="0">
                <a:solidFill>
                  <a:srgbClr val="212121"/>
                </a:solidFill>
                <a:latin typeface="Carlito"/>
                <a:cs typeface="Carlito"/>
              </a:rPr>
              <a:t>,,</a:t>
            </a:r>
            <a:r>
              <a:rPr sz="1600" spc="-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212121"/>
                </a:solidFill>
                <a:latin typeface="Carlito"/>
                <a:cs typeface="Carlito"/>
              </a:rPr>
              <a:t>possibilità di</a:t>
            </a:r>
            <a:r>
              <a:rPr sz="1600" spc="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212121"/>
                </a:solidFill>
                <a:latin typeface="Carlito"/>
                <a:cs typeface="Carlito"/>
              </a:rPr>
              <a:t>Misurazione dell'impatto</a:t>
            </a:r>
            <a:endParaRPr sz="1600" dirty="0">
              <a:latin typeface="Carlito"/>
              <a:cs typeface="Carlito"/>
            </a:endParaRPr>
          </a:p>
          <a:p>
            <a:pPr marL="285750" indent="-221615">
              <a:lnSpc>
                <a:spcPct val="100000"/>
              </a:lnSpc>
              <a:spcBef>
                <a:spcPts val="1180"/>
              </a:spcBef>
              <a:buAutoNum type="arabicPlain" startAt="9"/>
              <a:tabLst>
                <a:tab pos="285750" algn="l"/>
              </a:tabLst>
            </a:pP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Accessibilità</a:t>
            </a:r>
            <a:r>
              <a:rPr sz="1800" b="1" spc="-7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(a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chi)</a:t>
            </a:r>
            <a:endParaRPr sz="1800" dirty="0">
              <a:latin typeface="Carlito"/>
              <a:cs typeface="Carlito"/>
            </a:endParaRPr>
          </a:p>
          <a:p>
            <a:pPr marL="283845" marR="9525">
              <a:lnSpc>
                <a:spcPct val="100000"/>
              </a:lnSpc>
              <a:spcBef>
                <a:spcPts val="20"/>
              </a:spcBef>
            </a:pPr>
            <a:r>
              <a:rPr sz="1600" spc="-10" dirty="0">
                <a:solidFill>
                  <a:srgbClr val="212121"/>
                </a:solidFill>
                <a:latin typeface="Carlito"/>
                <a:cs typeface="Carlito"/>
              </a:rPr>
              <a:t>Accessibilità all’</a:t>
            </a:r>
            <a:r>
              <a:rPr sz="1600" b="1" spc="-10" dirty="0">
                <a:solidFill>
                  <a:srgbClr val="212121"/>
                </a:solidFill>
                <a:latin typeface="Carlito"/>
                <a:cs typeface="Carlito"/>
              </a:rPr>
              <a:t>iniziativa</a:t>
            </a:r>
            <a:r>
              <a:rPr sz="1600" spc="-10" dirty="0">
                <a:solidFill>
                  <a:srgbClr val="212121"/>
                </a:solidFill>
                <a:latin typeface="Carlito"/>
                <a:cs typeface="Carlito"/>
              </a:rPr>
              <a:t>,,</a:t>
            </a:r>
            <a:r>
              <a:rPr sz="16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212121"/>
                </a:solidFill>
                <a:latin typeface="Carlito"/>
                <a:cs typeface="Carlito"/>
              </a:rPr>
              <a:t>Sostenibilità</a:t>
            </a:r>
            <a:r>
              <a:rPr sz="16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212121"/>
                </a:solidFill>
                <a:latin typeface="Carlito"/>
                <a:cs typeface="Carlito"/>
              </a:rPr>
              <a:t>economica</a:t>
            </a:r>
            <a:r>
              <a:rPr sz="1600" spc="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212121"/>
                </a:solidFill>
                <a:latin typeface="Carlito"/>
                <a:cs typeface="Carlito"/>
              </a:rPr>
              <a:t>per</a:t>
            </a:r>
            <a:r>
              <a:rPr sz="1600" spc="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600" spc="-50" dirty="0">
                <a:solidFill>
                  <a:srgbClr val="212121"/>
                </a:solidFill>
                <a:latin typeface="Carlito"/>
                <a:cs typeface="Carlito"/>
              </a:rPr>
              <a:t>i </a:t>
            </a:r>
            <a:r>
              <a:rPr sz="1600" dirty="0">
                <a:solidFill>
                  <a:srgbClr val="212121"/>
                </a:solidFill>
                <a:latin typeface="Carlito"/>
                <a:cs typeface="Carlito"/>
              </a:rPr>
              <a:t>beneficiari</a:t>
            </a:r>
            <a:r>
              <a:rPr sz="16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212121"/>
                </a:solidFill>
                <a:latin typeface="Carlito"/>
                <a:cs typeface="Carlito"/>
              </a:rPr>
              <a:t>del</a:t>
            </a:r>
            <a:r>
              <a:rPr sz="16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212121"/>
                </a:solidFill>
                <a:latin typeface="Carlito"/>
                <a:cs typeface="Carlito"/>
              </a:rPr>
              <a:t>progetto</a:t>
            </a:r>
            <a:endParaRPr sz="1600" dirty="0">
              <a:latin typeface="Carlito"/>
              <a:cs typeface="Carlito"/>
            </a:endParaRPr>
          </a:p>
          <a:p>
            <a:pPr marL="296545" indent="-283845">
              <a:lnSpc>
                <a:spcPct val="100000"/>
              </a:lnSpc>
              <a:spcBef>
                <a:spcPts val="1180"/>
              </a:spcBef>
              <a:buAutoNum type="arabicPlain" startAt="10"/>
              <a:tabLst>
                <a:tab pos="296545" algn="l"/>
              </a:tabLst>
            </a:pP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Finanziabilità</a:t>
            </a:r>
            <a:r>
              <a:rPr sz="1800" b="1" spc="-7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(da</a:t>
            </a:r>
            <a:r>
              <a:rPr sz="18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chi)</a:t>
            </a:r>
            <a:endParaRPr sz="1800" dirty="0">
              <a:latin typeface="Carlito"/>
              <a:cs typeface="Carlito"/>
            </a:endParaRPr>
          </a:p>
          <a:p>
            <a:pPr marL="283845">
              <a:lnSpc>
                <a:spcPct val="100000"/>
              </a:lnSpc>
              <a:spcBef>
                <a:spcPts val="20"/>
              </a:spcBef>
            </a:pPr>
            <a:r>
              <a:rPr sz="1600" dirty="0">
                <a:solidFill>
                  <a:srgbClr val="212121"/>
                </a:solidFill>
                <a:latin typeface="Carlito"/>
                <a:cs typeface="Carlito"/>
              </a:rPr>
              <a:t>Capacità</a:t>
            </a:r>
            <a:r>
              <a:rPr sz="16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212121"/>
                </a:solidFill>
                <a:latin typeface="Carlito"/>
                <a:cs typeface="Carlito"/>
              </a:rPr>
              <a:t>dell’</a:t>
            </a:r>
            <a:r>
              <a:rPr sz="1600" b="1" spc="-10" dirty="0">
                <a:solidFill>
                  <a:srgbClr val="212121"/>
                </a:solidFill>
                <a:latin typeface="Carlito"/>
                <a:cs typeface="Carlito"/>
              </a:rPr>
              <a:t>iniziativa</a:t>
            </a:r>
            <a:r>
              <a:rPr sz="1600" spc="-10" dirty="0">
                <a:solidFill>
                  <a:srgbClr val="212121"/>
                </a:solidFill>
                <a:latin typeface="Carlito"/>
                <a:cs typeface="Carlito"/>
              </a:rPr>
              <a:t>,</a:t>
            </a:r>
            <a:r>
              <a:rPr sz="16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212121"/>
                </a:solidFill>
                <a:latin typeface="Carlito"/>
                <a:cs typeface="Carlito"/>
              </a:rPr>
              <a:t>di </a:t>
            </a:r>
            <a:r>
              <a:rPr sz="1600" spc="-10" dirty="0">
                <a:solidFill>
                  <a:srgbClr val="212121"/>
                </a:solidFill>
                <a:latin typeface="Carlito"/>
                <a:cs typeface="Carlito"/>
              </a:rPr>
              <a:t>attrarre</a:t>
            </a:r>
            <a:r>
              <a:rPr sz="1600" spc="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212121"/>
                </a:solidFill>
                <a:latin typeface="Carlito"/>
                <a:cs typeface="Carlito"/>
              </a:rPr>
              <a:t>finanziamenti</a:t>
            </a:r>
            <a:endParaRPr sz="1600" dirty="0">
              <a:latin typeface="Carlito"/>
              <a:cs typeface="Carlito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97156" y="6489245"/>
            <a:ext cx="184124" cy="18564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046450" y="1896872"/>
            <a:ext cx="175450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43840" algn="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08080"/>
                </a:solidFill>
                <a:latin typeface="Carlito"/>
                <a:cs typeface="Carlito"/>
              </a:rPr>
              <a:t>Aspetti</a:t>
            </a:r>
            <a:r>
              <a:rPr sz="1600" spc="-8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808080"/>
                </a:solidFill>
                <a:latin typeface="Carlito"/>
                <a:cs typeface="Carlito"/>
              </a:rPr>
              <a:t>esaminati, </a:t>
            </a:r>
            <a:r>
              <a:rPr sz="1600" dirty="0">
                <a:solidFill>
                  <a:srgbClr val="808080"/>
                </a:solidFill>
                <a:latin typeface="Carlito"/>
                <a:cs typeface="Carlito"/>
              </a:rPr>
              <a:t>Criteri</a:t>
            </a:r>
            <a:r>
              <a:rPr sz="1600" spc="-5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808080"/>
                </a:solidFill>
                <a:latin typeface="Carlito"/>
                <a:cs typeface="Carlito"/>
              </a:rPr>
              <a:t>adottati</a:t>
            </a:r>
            <a:r>
              <a:rPr sz="1600" spc="-5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808080"/>
                </a:solidFill>
                <a:latin typeface="Carlito"/>
                <a:cs typeface="Carlito"/>
              </a:rPr>
              <a:t>per</a:t>
            </a:r>
            <a:r>
              <a:rPr sz="1600" spc="-3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600" spc="-25" dirty="0">
                <a:solidFill>
                  <a:srgbClr val="808080"/>
                </a:solidFill>
                <a:latin typeface="Carlito"/>
                <a:cs typeface="Carlito"/>
              </a:rPr>
              <a:t>le</a:t>
            </a:r>
            <a:endParaRPr sz="1600">
              <a:latin typeface="Carlito"/>
              <a:cs typeface="Carlito"/>
            </a:endParaRPr>
          </a:p>
          <a:p>
            <a:pPr marR="5715" algn="r">
              <a:lnSpc>
                <a:spcPct val="100000"/>
              </a:lnSpc>
            </a:pPr>
            <a:r>
              <a:rPr sz="1600" spc="-10" dirty="0">
                <a:solidFill>
                  <a:srgbClr val="808080"/>
                </a:solidFill>
                <a:latin typeface="Carlito"/>
                <a:cs typeface="Carlito"/>
              </a:rPr>
              <a:t>valutazioni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1651957" y="6239136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A8A8A"/>
                </a:solidFill>
                <a:latin typeface="Carlito"/>
                <a:cs typeface="Carlito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lang="it-IT" spc="-50" smtClean="0"/>
              <a:pPr marL="115570">
                <a:lnSpc>
                  <a:spcPts val="1240"/>
                </a:lnSpc>
              </a:pPr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025794" y="1216952"/>
            <a:ext cx="1656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2400" b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 Gala</a:t>
            </a:r>
            <a:endParaRPr sz="2400">
              <a:latin typeface="Carlito"/>
              <a:cs typeface="Carlito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16219" y="6486195"/>
            <a:ext cx="146875" cy="179781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980017"/>
              </p:ext>
            </p:extLst>
          </p:nvPr>
        </p:nvGraphicFramePr>
        <p:xfrm>
          <a:off x="6063146" y="1737172"/>
          <a:ext cx="4488179" cy="4221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1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10" dirty="0">
                          <a:solidFill>
                            <a:schemeClr val="tx1"/>
                          </a:solidFill>
                          <a:latin typeface="Carlito"/>
                          <a:cs typeface="Carlito"/>
                        </a:rPr>
                        <a:t>Criteri</a:t>
                      </a:r>
                      <a:endParaRPr sz="1400">
                        <a:solidFill>
                          <a:schemeClr val="tx1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399415" marR="351155" indent="-431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10" dirty="0">
                          <a:solidFill>
                            <a:schemeClr val="tx1"/>
                          </a:solidFill>
                          <a:latin typeface="Carlito"/>
                          <a:cs typeface="Carlito"/>
                        </a:rPr>
                        <a:t>Impatto sociale</a:t>
                      </a:r>
                      <a:endParaRPr sz="1400">
                        <a:solidFill>
                          <a:schemeClr val="tx1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248285" marR="242570" indent="1079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10" dirty="0">
                          <a:solidFill>
                            <a:schemeClr val="tx1"/>
                          </a:solidFill>
                          <a:latin typeface="Carlito"/>
                          <a:cs typeface="Carlito"/>
                        </a:rPr>
                        <a:t>Impatto economico</a:t>
                      </a:r>
                      <a:endParaRPr sz="1400">
                        <a:solidFill>
                          <a:schemeClr val="tx1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b="1" spc="-10" dirty="0">
                          <a:solidFill>
                            <a:schemeClr val="tx1"/>
                          </a:solidFill>
                          <a:latin typeface="Carlito"/>
                          <a:cs typeface="Carlito"/>
                        </a:rPr>
                        <a:t>Proponente</a:t>
                      </a:r>
                      <a:endParaRPr sz="1200" b="1" dirty="0">
                        <a:solidFill>
                          <a:schemeClr val="tx1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00" spc="-5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solidFill>
                          <a:schemeClr val="tx1"/>
                        </a:solidFill>
                        <a:latin typeface="Wingdings"/>
                        <a:cs typeface="Wingdings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00" spc="-5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solidFill>
                          <a:schemeClr val="tx1"/>
                        </a:solidFill>
                        <a:latin typeface="Wingdings"/>
                        <a:cs typeface="Wingdings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b="1" spc="-10" dirty="0">
                          <a:solidFill>
                            <a:schemeClr val="tx1"/>
                          </a:solidFill>
                          <a:latin typeface="Carlito"/>
                          <a:cs typeface="Carlito"/>
                        </a:rPr>
                        <a:t>Finalità</a:t>
                      </a:r>
                      <a:endParaRPr sz="1200" b="1" dirty="0">
                        <a:solidFill>
                          <a:schemeClr val="tx1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00" spc="-5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solidFill>
                          <a:schemeClr val="tx1"/>
                        </a:solidFill>
                        <a:latin typeface="Wingdings"/>
                        <a:cs typeface="Wingdings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00" spc="-5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solidFill>
                          <a:schemeClr val="tx1"/>
                        </a:solidFill>
                        <a:latin typeface="Wingdings"/>
                        <a:cs typeface="Wingdings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b="1" spc="-10" dirty="0">
                          <a:solidFill>
                            <a:schemeClr val="tx1"/>
                          </a:solidFill>
                          <a:latin typeface="Carlito"/>
                          <a:cs typeface="Carlito"/>
                        </a:rPr>
                        <a:t>Coinvolgimento</a:t>
                      </a:r>
                      <a:endParaRPr sz="1200" b="1" dirty="0">
                        <a:solidFill>
                          <a:schemeClr val="tx1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00" spc="-5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solidFill>
                          <a:schemeClr val="tx1"/>
                        </a:solidFill>
                        <a:latin typeface="Wingdings"/>
                        <a:cs typeface="Wingdings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00" spc="-5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solidFill>
                          <a:schemeClr val="tx1"/>
                        </a:solidFill>
                        <a:latin typeface="Wingdings"/>
                        <a:cs typeface="Wingdings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b="1" spc="-10" dirty="0">
                          <a:solidFill>
                            <a:schemeClr val="tx1"/>
                          </a:solidFill>
                          <a:latin typeface="Carlito"/>
                          <a:cs typeface="Carlito"/>
                        </a:rPr>
                        <a:t>Destinatari</a:t>
                      </a:r>
                      <a:endParaRPr sz="1200" b="1">
                        <a:solidFill>
                          <a:schemeClr val="tx1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00" spc="-5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solidFill>
                          <a:schemeClr val="tx1"/>
                        </a:solidFill>
                        <a:latin typeface="Wingdings"/>
                        <a:cs typeface="Wingdings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00" spc="-5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solidFill>
                          <a:schemeClr val="tx1"/>
                        </a:solidFill>
                        <a:latin typeface="Wingdings"/>
                        <a:cs typeface="Wingdings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b="1" spc="-10" dirty="0">
                          <a:solidFill>
                            <a:schemeClr val="tx1"/>
                          </a:solidFill>
                          <a:latin typeface="Carlito"/>
                          <a:cs typeface="Carlito"/>
                        </a:rPr>
                        <a:t>Proposta</a:t>
                      </a:r>
                      <a:r>
                        <a:rPr sz="1200" b="1" spc="-5" dirty="0">
                          <a:solidFill>
                            <a:schemeClr val="tx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Carlito"/>
                          <a:cs typeface="Carlito"/>
                        </a:rPr>
                        <a:t>in</a:t>
                      </a:r>
                      <a:r>
                        <a:rPr sz="1200" b="1" spc="-5" dirty="0">
                          <a:solidFill>
                            <a:schemeClr val="tx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25" dirty="0">
                          <a:solidFill>
                            <a:schemeClr val="tx1"/>
                          </a:solidFill>
                          <a:latin typeface="Carlito"/>
                          <a:cs typeface="Carlito"/>
                        </a:rPr>
                        <a:t>sé</a:t>
                      </a:r>
                      <a:endParaRPr sz="1200" b="1" dirty="0">
                        <a:solidFill>
                          <a:schemeClr val="tx1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00" spc="-5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solidFill>
                          <a:schemeClr val="tx1"/>
                        </a:solidFill>
                        <a:latin typeface="Wingdings"/>
                        <a:cs typeface="Wingdings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00" spc="-5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solidFill>
                          <a:schemeClr val="tx1"/>
                        </a:solidFill>
                        <a:latin typeface="Wingdings"/>
                        <a:cs typeface="Wingdings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Carlito"/>
                          <a:cs typeface="Carlito"/>
                        </a:rPr>
                        <a:t>Modello</a:t>
                      </a:r>
                      <a:r>
                        <a:rPr sz="1200" b="1" spc="-25" dirty="0">
                          <a:solidFill>
                            <a:schemeClr val="tx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Carlito"/>
                          <a:cs typeface="Carlito"/>
                        </a:rPr>
                        <a:t>di</a:t>
                      </a:r>
                      <a:r>
                        <a:rPr sz="1200" b="1" spc="-15" dirty="0">
                          <a:solidFill>
                            <a:schemeClr val="tx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10" dirty="0">
                          <a:solidFill>
                            <a:schemeClr val="tx1"/>
                          </a:solidFill>
                          <a:latin typeface="Carlito"/>
                          <a:cs typeface="Carlito"/>
                        </a:rPr>
                        <a:t>funzionamento</a:t>
                      </a:r>
                      <a:endParaRPr sz="1200" b="1" dirty="0">
                        <a:solidFill>
                          <a:schemeClr val="tx1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00" spc="-5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solidFill>
                          <a:schemeClr val="tx1"/>
                        </a:solidFill>
                        <a:latin typeface="Wingdings"/>
                        <a:cs typeface="Wingdings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00" spc="-5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solidFill>
                          <a:schemeClr val="tx1"/>
                        </a:solidFill>
                        <a:latin typeface="Wingdings"/>
                        <a:cs typeface="Wingdings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b="1" spc="-10" dirty="0">
                          <a:solidFill>
                            <a:schemeClr val="tx1"/>
                          </a:solidFill>
                          <a:latin typeface="Carlito"/>
                          <a:cs typeface="Carlito"/>
                        </a:rPr>
                        <a:t>Diffusione</a:t>
                      </a:r>
                      <a:endParaRPr sz="1200" b="1" dirty="0">
                        <a:solidFill>
                          <a:schemeClr val="tx1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00" spc="-5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solidFill>
                          <a:schemeClr val="tx1"/>
                        </a:solidFill>
                        <a:latin typeface="Wingdings"/>
                        <a:cs typeface="Wingdings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00" spc="-5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solidFill>
                          <a:schemeClr val="tx1"/>
                        </a:solidFill>
                        <a:latin typeface="Wingdings"/>
                        <a:cs typeface="Wingdings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b="1" spc="-10" dirty="0">
                          <a:solidFill>
                            <a:schemeClr val="tx1"/>
                          </a:solidFill>
                          <a:latin typeface="Carlito"/>
                          <a:cs typeface="Carlito"/>
                        </a:rPr>
                        <a:t>Impatti</a:t>
                      </a:r>
                      <a:endParaRPr sz="1200" b="1">
                        <a:solidFill>
                          <a:schemeClr val="tx1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00" spc="-5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solidFill>
                          <a:schemeClr val="tx1"/>
                        </a:solidFill>
                        <a:latin typeface="Wingdings"/>
                        <a:cs typeface="Wingdings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00" spc="-5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solidFill>
                          <a:schemeClr val="tx1"/>
                        </a:solidFill>
                        <a:latin typeface="Wingdings"/>
                        <a:cs typeface="Wingdings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b="1" spc="-10" dirty="0">
                          <a:solidFill>
                            <a:schemeClr val="tx1"/>
                          </a:solidFill>
                          <a:latin typeface="Carlito"/>
                          <a:cs typeface="Carlito"/>
                        </a:rPr>
                        <a:t>Accessibilità</a:t>
                      </a:r>
                      <a:endParaRPr sz="1200" b="1" dirty="0">
                        <a:solidFill>
                          <a:schemeClr val="tx1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00" spc="-5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solidFill>
                          <a:schemeClr val="tx1"/>
                        </a:solidFill>
                        <a:latin typeface="Wingdings"/>
                        <a:cs typeface="Wingdings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00" spc="-5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solidFill>
                          <a:schemeClr val="tx1"/>
                        </a:solidFill>
                        <a:latin typeface="Wingdings"/>
                        <a:cs typeface="Wingdings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b="1" spc="-10" dirty="0">
                          <a:solidFill>
                            <a:schemeClr val="tx1"/>
                          </a:solidFill>
                          <a:latin typeface="Carlito"/>
                          <a:cs typeface="Carlito"/>
                        </a:rPr>
                        <a:t>Finanziabilità</a:t>
                      </a:r>
                      <a:endParaRPr sz="1200" b="1" dirty="0">
                        <a:solidFill>
                          <a:schemeClr val="tx1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00" spc="-5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solidFill>
                          <a:schemeClr val="tx1"/>
                        </a:solidFill>
                        <a:latin typeface="Wingdings"/>
                        <a:cs typeface="Wingdings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00" spc="-5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solidFill>
                          <a:schemeClr val="tx1"/>
                        </a:solidFill>
                        <a:latin typeface="Wingdings"/>
                        <a:cs typeface="Wingdings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1651957" y="6239136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A8A8A"/>
                </a:solidFill>
                <a:latin typeface="Carlito"/>
                <a:cs typeface="Carlito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lang="it-IT" spc="-50" smtClean="0"/>
              <a:pPr marL="115570">
                <a:lnSpc>
                  <a:spcPts val="1240"/>
                </a:lnSpc>
              </a:pPr>
              <a:t>14</a:t>
            </a:fld>
            <a:endParaRPr spc="-25" dirty="0"/>
          </a:p>
        </p:txBody>
      </p:sp>
      <p:sp>
        <p:nvSpPr>
          <p:cNvPr id="8" name="object 8"/>
          <p:cNvSpPr txBox="1"/>
          <p:nvPr/>
        </p:nvSpPr>
        <p:spPr>
          <a:xfrm>
            <a:off x="595122" y="2087117"/>
            <a:ext cx="3316604" cy="3939540"/>
          </a:xfrm>
          <a:prstGeom prst="rect">
            <a:avLst/>
          </a:prstGeom>
          <a:ln w="28575">
            <a:solidFill>
              <a:srgbClr val="C5E0B4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0170" marR="626745">
              <a:lnSpc>
                <a:spcPct val="100000"/>
              </a:lnSpc>
              <a:spcBef>
                <a:spcPts val="245"/>
              </a:spcBef>
            </a:pPr>
            <a:r>
              <a:rPr sz="1400" b="1" spc="-35" dirty="0">
                <a:solidFill>
                  <a:srgbClr val="808080"/>
                </a:solidFill>
                <a:latin typeface="Liberation Sans"/>
                <a:cs typeface="Liberation Sans"/>
              </a:rPr>
              <a:t>Ǫuanto</a:t>
            </a:r>
            <a:r>
              <a:rPr sz="1400" b="1" spc="-80" dirty="0">
                <a:solidFill>
                  <a:srgbClr val="808080"/>
                </a:solidFill>
                <a:latin typeface="Liberation Sans"/>
                <a:cs typeface="Liberation Sans"/>
              </a:rPr>
              <a:t> </a:t>
            </a:r>
            <a:r>
              <a:rPr sz="1400" b="1" spc="-10" dirty="0">
                <a:solidFill>
                  <a:srgbClr val="808080"/>
                </a:solidFill>
                <a:latin typeface="Liberation Sans"/>
                <a:cs typeface="Liberation Sans"/>
              </a:rPr>
              <a:t>Impatto</a:t>
            </a:r>
            <a:r>
              <a:rPr sz="1400" b="1" spc="-70" dirty="0">
                <a:solidFill>
                  <a:srgbClr val="808080"/>
                </a:solidFill>
                <a:latin typeface="Liberation Sans"/>
                <a:cs typeface="Liberation Sans"/>
              </a:rPr>
              <a:t> </a:t>
            </a:r>
            <a:r>
              <a:rPr sz="1400" b="1" spc="-20" dirty="0">
                <a:solidFill>
                  <a:srgbClr val="808080"/>
                </a:solidFill>
                <a:latin typeface="Liberation Sans"/>
                <a:cs typeface="Liberation Sans"/>
              </a:rPr>
              <a:t>sociale,</a:t>
            </a:r>
            <a:r>
              <a:rPr sz="1400" b="1" spc="-100" dirty="0">
                <a:solidFill>
                  <a:srgbClr val="808080"/>
                </a:solidFill>
                <a:latin typeface="Liberation Sans"/>
                <a:cs typeface="Liberation Sans"/>
              </a:rPr>
              <a:t> </a:t>
            </a:r>
            <a:r>
              <a:rPr sz="1400" b="1" spc="-10" dirty="0">
                <a:solidFill>
                  <a:srgbClr val="808080"/>
                </a:solidFill>
                <a:latin typeface="Liberation Sans"/>
                <a:cs typeface="Liberation Sans"/>
              </a:rPr>
              <a:t>Ǫuanto </a:t>
            </a:r>
            <a:r>
              <a:rPr sz="1400" b="1" spc="-20" dirty="0">
                <a:solidFill>
                  <a:srgbClr val="808080"/>
                </a:solidFill>
                <a:latin typeface="Liberation Sans"/>
                <a:cs typeface="Liberation Sans"/>
              </a:rPr>
              <a:t>impatto</a:t>
            </a:r>
            <a:r>
              <a:rPr sz="1400" b="1" spc="-55" dirty="0">
                <a:solidFill>
                  <a:srgbClr val="808080"/>
                </a:solidFill>
                <a:latin typeface="Liberation Sans"/>
                <a:cs typeface="Liberation Sans"/>
              </a:rPr>
              <a:t> </a:t>
            </a:r>
            <a:r>
              <a:rPr sz="1400" b="1" spc="-10" dirty="0">
                <a:solidFill>
                  <a:srgbClr val="808080"/>
                </a:solidFill>
                <a:latin typeface="Liberation Sans"/>
                <a:cs typeface="Liberation Sans"/>
              </a:rPr>
              <a:t>economico</a:t>
            </a:r>
            <a:endParaRPr sz="1400">
              <a:latin typeface="Liberation Sans"/>
              <a:cs typeface="Liberation Sans"/>
            </a:endParaRPr>
          </a:p>
          <a:p>
            <a:pPr marL="90170" marR="243204" algn="just">
              <a:lnSpc>
                <a:spcPct val="100000"/>
              </a:lnSpc>
              <a:spcBef>
                <a:spcPts val="600"/>
              </a:spcBef>
            </a:pPr>
            <a:r>
              <a:rPr sz="1400" spc="30" dirty="0">
                <a:solidFill>
                  <a:srgbClr val="808080"/>
                </a:solidFill>
                <a:latin typeface="Trebuchet MS"/>
                <a:cs typeface="Trebuchet MS"/>
              </a:rPr>
              <a:t>Ciascun</a:t>
            </a:r>
            <a:r>
              <a:rPr sz="1400" spc="-12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808080"/>
                </a:solidFill>
                <a:latin typeface="Trebuchet MS"/>
                <a:cs typeface="Trebuchet MS"/>
              </a:rPr>
              <a:t>Aspetto</a:t>
            </a:r>
            <a:r>
              <a:rPr sz="1400" spc="-18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808080"/>
                </a:solidFill>
                <a:latin typeface="Trebuchet MS"/>
                <a:cs typeface="Trebuchet MS"/>
              </a:rPr>
              <a:t>(Criterio)</a:t>
            </a:r>
            <a:r>
              <a:rPr sz="1400" spc="-14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808080"/>
                </a:solidFill>
                <a:latin typeface="Trebuchet MS"/>
                <a:cs typeface="Trebuchet MS"/>
              </a:rPr>
              <a:t>considerato</a:t>
            </a:r>
            <a:r>
              <a:rPr sz="1400" spc="10" dirty="0">
                <a:solidFill>
                  <a:srgbClr val="808080"/>
                </a:solidFill>
                <a:latin typeface="Trebuchet MS"/>
                <a:cs typeface="Trebuchet MS"/>
              </a:rPr>
              <a:t> può</a:t>
            </a:r>
            <a:r>
              <a:rPr sz="1400" spc="-13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808080"/>
                </a:solidFill>
                <a:latin typeface="Trebuchet MS"/>
                <a:cs typeface="Trebuchet MS"/>
              </a:rPr>
              <a:t>essere</a:t>
            </a:r>
            <a:r>
              <a:rPr sz="1400" spc="-17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808080"/>
                </a:solidFill>
                <a:latin typeface="Trebuchet MS"/>
                <a:cs typeface="Trebuchet MS"/>
              </a:rPr>
              <a:t>stato</a:t>
            </a:r>
            <a:r>
              <a:rPr sz="1400" spc="-15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808080"/>
                </a:solidFill>
                <a:latin typeface="Trebuchet MS"/>
                <a:cs typeface="Trebuchet MS"/>
              </a:rPr>
              <a:t>disegnato</a:t>
            </a:r>
            <a:r>
              <a:rPr sz="1400" spc="-15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808080"/>
                </a:solidFill>
                <a:latin typeface="Trebuchet MS"/>
                <a:cs typeface="Trebuchet MS"/>
              </a:rPr>
              <a:t>in</a:t>
            </a:r>
            <a:r>
              <a:rPr sz="1400" spc="-13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808080"/>
                </a:solidFill>
                <a:latin typeface="Trebuchet MS"/>
                <a:cs typeface="Trebuchet MS"/>
              </a:rPr>
              <a:t>modo</a:t>
            </a:r>
            <a:r>
              <a:rPr sz="1400" spc="-14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808080"/>
                </a:solidFill>
                <a:latin typeface="Trebuchet MS"/>
                <a:cs typeface="Trebuchet MS"/>
              </a:rPr>
              <a:t>da</a:t>
            </a:r>
            <a:r>
              <a:rPr sz="140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808080"/>
                </a:solidFill>
                <a:latin typeface="Trebuchet MS"/>
                <a:cs typeface="Trebuchet MS"/>
              </a:rPr>
              <a:t>comportare</a:t>
            </a:r>
            <a:r>
              <a:rPr sz="1400" spc="13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808080"/>
                </a:solidFill>
                <a:latin typeface="Trebuchet MS"/>
                <a:cs typeface="Trebuchet MS"/>
              </a:rPr>
              <a:t>impatto</a:t>
            </a:r>
            <a:r>
              <a:rPr sz="1400" spc="14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808080"/>
                </a:solidFill>
                <a:latin typeface="Trebuchet MS"/>
                <a:cs typeface="Trebuchet MS"/>
              </a:rPr>
              <a:t>sociale</a:t>
            </a:r>
            <a:r>
              <a:rPr sz="1400" spc="-14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808080"/>
                </a:solidFill>
                <a:latin typeface="Trebuchet MS"/>
                <a:cs typeface="Trebuchet MS"/>
              </a:rPr>
              <a:t>e</a:t>
            </a:r>
            <a:r>
              <a:rPr sz="1400" spc="-13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808080"/>
                </a:solidFill>
                <a:latin typeface="Trebuchet MS"/>
                <a:cs typeface="Trebuchet MS"/>
              </a:rPr>
              <a:t>impatto</a:t>
            </a:r>
            <a:r>
              <a:rPr sz="1400" spc="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808080"/>
                </a:solidFill>
                <a:latin typeface="Trebuchet MS"/>
                <a:cs typeface="Trebuchet MS"/>
              </a:rPr>
              <a:t>economico.</a:t>
            </a:r>
            <a:endParaRPr sz="1400">
              <a:latin typeface="Trebuchet MS"/>
              <a:cs typeface="Trebuchet MS"/>
            </a:endParaRPr>
          </a:p>
          <a:p>
            <a:pPr marL="90170" algn="just">
              <a:lnSpc>
                <a:spcPct val="100000"/>
              </a:lnSpc>
              <a:spcBef>
                <a:spcPts val="605"/>
              </a:spcBef>
            </a:pPr>
            <a:r>
              <a:rPr sz="1400" spc="-45" dirty="0">
                <a:solidFill>
                  <a:srgbClr val="808080"/>
                </a:solidFill>
                <a:latin typeface="Trebuchet MS"/>
                <a:cs typeface="Trebuchet MS"/>
              </a:rPr>
              <a:t>Per</a:t>
            </a:r>
            <a:r>
              <a:rPr sz="1400" spc="-114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808080"/>
                </a:solidFill>
                <a:latin typeface="Trebuchet MS"/>
                <a:cs typeface="Trebuchet MS"/>
              </a:rPr>
              <a:t>esempio,</a:t>
            </a:r>
            <a:r>
              <a:rPr sz="1400" spc="-1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808080"/>
                </a:solidFill>
                <a:latin typeface="Trebuchet MS"/>
                <a:cs typeface="Trebuchet MS"/>
              </a:rPr>
              <a:t>Il</a:t>
            </a:r>
            <a:r>
              <a:rPr sz="1400" spc="-9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808080"/>
                </a:solidFill>
                <a:latin typeface="Trebuchet MS"/>
                <a:cs typeface="Trebuchet MS"/>
              </a:rPr>
              <a:t>Proponente</a:t>
            </a:r>
            <a:r>
              <a:rPr sz="1400" spc="-1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808080"/>
                </a:solidFill>
                <a:latin typeface="Trebuchet MS"/>
                <a:cs typeface="Trebuchet MS"/>
              </a:rPr>
              <a:t>può</a:t>
            </a:r>
            <a:r>
              <a:rPr sz="1400" spc="-8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808080"/>
                </a:solidFill>
                <a:latin typeface="Trebuchet MS"/>
                <a:cs typeface="Trebuchet MS"/>
              </a:rPr>
              <a:t>essere</a:t>
            </a:r>
            <a:endParaRPr sz="1400">
              <a:latin typeface="Trebuchet MS"/>
              <a:cs typeface="Trebuchet MS"/>
            </a:endParaRPr>
          </a:p>
          <a:p>
            <a:pPr marL="90170" marR="86995" indent="132080">
              <a:lnSpc>
                <a:spcPct val="100000"/>
              </a:lnSpc>
              <a:spcBef>
                <a:spcPts val="600"/>
              </a:spcBef>
              <a:buChar char="-"/>
              <a:tabLst>
                <a:tab pos="222250" algn="l"/>
              </a:tabLst>
            </a:pPr>
            <a:r>
              <a:rPr sz="1400" dirty="0">
                <a:solidFill>
                  <a:srgbClr val="808080"/>
                </a:solidFill>
                <a:latin typeface="Trebuchet MS"/>
                <a:cs typeface="Trebuchet MS"/>
              </a:rPr>
              <a:t>una</a:t>
            </a:r>
            <a:r>
              <a:rPr sz="1400" spc="-7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808080"/>
                </a:solidFill>
                <a:latin typeface="Trebuchet MS"/>
                <a:cs typeface="Trebuchet MS"/>
              </a:rPr>
              <a:t>associazione</a:t>
            </a:r>
            <a:r>
              <a:rPr sz="1400" spc="-8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808080"/>
                </a:solidFill>
                <a:latin typeface="Trebuchet MS"/>
                <a:cs typeface="Trebuchet MS"/>
              </a:rPr>
              <a:t>non</a:t>
            </a:r>
            <a:r>
              <a:rPr sz="1400" spc="-9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808080"/>
                </a:solidFill>
                <a:latin typeface="Trebuchet MS"/>
                <a:cs typeface="Trebuchet MS"/>
              </a:rPr>
              <a:t>profit,</a:t>
            </a:r>
            <a:r>
              <a:rPr sz="1400" spc="-9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808080"/>
                </a:solidFill>
                <a:latin typeface="Trebuchet MS"/>
                <a:cs typeface="Trebuchet MS"/>
              </a:rPr>
              <a:t>basata</a:t>
            </a:r>
            <a:r>
              <a:rPr sz="1400" spc="-1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808080"/>
                </a:solidFill>
                <a:latin typeface="Trebuchet MS"/>
                <a:cs typeface="Trebuchet MS"/>
              </a:rPr>
              <a:t>sul </a:t>
            </a:r>
            <a:r>
              <a:rPr sz="1400" spc="-10" dirty="0">
                <a:solidFill>
                  <a:srgbClr val="808080"/>
                </a:solidFill>
                <a:latin typeface="Trebuchet MS"/>
                <a:cs typeface="Trebuchet MS"/>
              </a:rPr>
              <a:t>volontariato,</a:t>
            </a:r>
            <a:endParaRPr sz="1400">
              <a:latin typeface="Trebuchet MS"/>
              <a:cs typeface="Trebuchet MS"/>
            </a:endParaRPr>
          </a:p>
          <a:p>
            <a:pPr marL="90170" marR="298450" indent="132080">
              <a:lnSpc>
                <a:spcPct val="100000"/>
              </a:lnSpc>
              <a:spcBef>
                <a:spcPts val="600"/>
              </a:spcBef>
              <a:buChar char="-"/>
              <a:tabLst>
                <a:tab pos="222250" algn="l"/>
              </a:tabLst>
            </a:pPr>
            <a:r>
              <a:rPr sz="1400" dirty="0">
                <a:solidFill>
                  <a:srgbClr val="808080"/>
                </a:solidFill>
                <a:latin typeface="Trebuchet MS"/>
                <a:cs typeface="Trebuchet MS"/>
              </a:rPr>
              <a:t>una</a:t>
            </a:r>
            <a:r>
              <a:rPr sz="1400" spc="-6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808080"/>
                </a:solidFill>
                <a:latin typeface="Trebuchet MS"/>
                <a:cs typeface="Trebuchet MS"/>
              </a:rPr>
              <a:t>associazione</a:t>
            </a:r>
            <a:r>
              <a:rPr sz="1400" spc="-8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808080"/>
                </a:solidFill>
                <a:latin typeface="Trebuchet MS"/>
                <a:cs typeface="Trebuchet MS"/>
              </a:rPr>
              <a:t>non</a:t>
            </a:r>
            <a:r>
              <a:rPr sz="1400" spc="-9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808080"/>
                </a:solidFill>
                <a:latin typeface="Trebuchet MS"/>
                <a:cs typeface="Trebuchet MS"/>
              </a:rPr>
              <a:t>profit,</a:t>
            </a:r>
            <a:r>
              <a:rPr sz="1400" spc="-9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808080"/>
                </a:solidFill>
                <a:latin typeface="Trebuchet MS"/>
                <a:cs typeface="Trebuchet MS"/>
              </a:rPr>
              <a:t>che </a:t>
            </a:r>
            <a:r>
              <a:rPr sz="1400" dirty="0">
                <a:solidFill>
                  <a:srgbClr val="808080"/>
                </a:solidFill>
                <a:latin typeface="Trebuchet MS"/>
                <a:cs typeface="Trebuchet MS"/>
              </a:rPr>
              <a:t>combina</a:t>
            </a:r>
            <a:r>
              <a:rPr sz="1400" spc="254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808080"/>
                </a:solidFill>
                <a:latin typeface="Trebuchet MS"/>
                <a:cs typeface="Trebuchet MS"/>
              </a:rPr>
              <a:t>volontariato</a:t>
            </a:r>
            <a:r>
              <a:rPr sz="1400" spc="-9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808080"/>
                </a:solidFill>
                <a:latin typeface="Trebuchet MS"/>
                <a:cs typeface="Trebuchet MS"/>
              </a:rPr>
              <a:t>con</a:t>
            </a:r>
            <a:r>
              <a:rPr sz="1400" spc="-9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808080"/>
                </a:solidFill>
                <a:latin typeface="Trebuchet MS"/>
                <a:cs typeface="Trebuchet MS"/>
              </a:rPr>
              <a:t>dipendenti,</a:t>
            </a:r>
            <a:endParaRPr sz="1400">
              <a:latin typeface="Trebuchet MS"/>
              <a:cs typeface="Trebuchet MS"/>
            </a:endParaRPr>
          </a:p>
          <a:p>
            <a:pPr marL="222885" indent="-95885">
              <a:lnSpc>
                <a:spcPct val="100000"/>
              </a:lnSpc>
              <a:spcBef>
                <a:spcPts val="600"/>
              </a:spcBef>
              <a:buChar char="-"/>
              <a:tabLst>
                <a:tab pos="222885" algn="l"/>
              </a:tabLst>
            </a:pPr>
            <a:r>
              <a:rPr sz="1400" dirty="0">
                <a:solidFill>
                  <a:srgbClr val="808080"/>
                </a:solidFill>
                <a:latin typeface="Trebuchet MS"/>
                <a:cs typeface="Trebuchet MS"/>
              </a:rPr>
              <a:t>una</a:t>
            </a:r>
            <a:r>
              <a:rPr sz="1400" spc="-7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808080"/>
                </a:solidFill>
                <a:latin typeface="Trebuchet MS"/>
                <a:cs typeface="Trebuchet MS"/>
              </a:rPr>
              <a:t>società</a:t>
            </a:r>
            <a:r>
              <a:rPr sz="1400" spc="-1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808080"/>
                </a:solidFill>
                <a:latin typeface="Trebuchet MS"/>
                <a:cs typeface="Trebuchet MS"/>
              </a:rPr>
              <a:t>benefit,</a:t>
            </a:r>
            <a:endParaRPr sz="1400">
              <a:latin typeface="Trebuchet MS"/>
              <a:cs typeface="Trebuchet MS"/>
            </a:endParaRPr>
          </a:p>
          <a:p>
            <a:pPr marL="127000">
              <a:lnSpc>
                <a:spcPct val="100000"/>
              </a:lnSpc>
              <a:spcBef>
                <a:spcPts val="600"/>
              </a:spcBef>
            </a:pPr>
            <a:r>
              <a:rPr sz="1400" spc="-45" dirty="0">
                <a:solidFill>
                  <a:srgbClr val="808080"/>
                </a:solidFill>
                <a:latin typeface="Trebuchet MS"/>
                <a:cs typeface="Trebuchet MS"/>
              </a:rPr>
              <a:t>-</a:t>
            </a:r>
            <a:r>
              <a:rPr sz="1400" spc="-14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808080"/>
                </a:solidFill>
                <a:latin typeface="Trebuchet MS"/>
                <a:cs typeface="Trebuchet MS"/>
              </a:rPr>
              <a:t>…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46450" y="1896872"/>
            <a:ext cx="175450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43840" algn="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08080"/>
                </a:solidFill>
                <a:latin typeface="Carlito"/>
                <a:cs typeface="Carlito"/>
              </a:rPr>
              <a:t>Aspetti</a:t>
            </a:r>
            <a:r>
              <a:rPr sz="1600" spc="-8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808080"/>
                </a:solidFill>
                <a:latin typeface="Carlito"/>
                <a:cs typeface="Carlito"/>
              </a:rPr>
              <a:t>esaminati, </a:t>
            </a:r>
            <a:r>
              <a:rPr sz="1600" dirty="0">
                <a:solidFill>
                  <a:srgbClr val="808080"/>
                </a:solidFill>
                <a:latin typeface="Carlito"/>
                <a:cs typeface="Carlito"/>
              </a:rPr>
              <a:t>Criteri</a:t>
            </a:r>
            <a:r>
              <a:rPr sz="1600" spc="-5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808080"/>
                </a:solidFill>
                <a:latin typeface="Carlito"/>
                <a:cs typeface="Carlito"/>
              </a:rPr>
              <a:t>adottati</a:t>
            </a:r>
            <a:r>
              <a:rPr sz="1600" spc="-5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808080"/>
                </a:solidFill>
                <a:latin typeface="Carlito"/>
                <a:cs typeface="Carlito"/>
              </a:rPr>
              <a:t>per</a:t>
            </a:r>
            <a:r>
              <a:rPr sz="1600" spc="-3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600" spc="-25" dirty="0">
                <a:solidFill>
                  <a:srgbClr val="808080"/>
                </a:solidFill>
                <a:latin typeface="Carlito"/>
                <a:cs typeface="Carlito"/>
              </a:rPr>
              <a:t>le</a:t>
            </a:r>
            <a:endParaRPr sz="1600">
              <a:latin typeface="Carlito"/>
              <a:cs typeface="Carlito"/>
            </a:endParaRPr>
          </a:p>
          <a:p>
            <a:pPr marR="5715" algn="r">
              <a:lnSpc>
                <a:spcPct val="100000"/>
              </a:lnSpc>
            </a:pPr>
            <a:r>
              <a:rPr sz="1600" spc="-10" dirty="0">
                <a:solidFill>
                  <a:srgbClr val="808080"/>
                </a:solidFill>
                <a:latin typeface="Carlito"/>
                <a:cs typeface="Carlito"/>
              </a:rPr>
              <a:t>valutazioni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053721" y="1883524"/>
            <a:ext cx="490029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Seguendo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le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Linee</a:t>
            </a:r>
            <a:r>
              <a:rPr sz="1800" b="1" spc="-7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guida</a:t>
            </a:r>
            <a:r>
              <a:rPr sz="1800" b="1" spc="-7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che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verranno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loro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fornite,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i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Proponenti</a:t>
            </a:r>
            <a:r>
              <a:rPr sz="1800" spc="3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prepareranno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una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212121"/>
                </a:solidFill>
                <a:latin typeface="Carlito"/>
                <a:cs typeface="Carlito"/>
              </a:rPr>
              <a:t>presentazione</a:t>
            </a:r>
            <a:r>
              <a:rPr sz="1800" b="1" spc="-8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212121"/>
                </a:solidFill>
                <a:latin typeface="Carlito"/>
                <a:cs typeface="Carlito"/>
              </a:rPr>
              <a:t>della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propria</a:t>
            </a:r>
            <a:r>
              <a:rPr sz="1800" b="1" spc="-6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iniziativa</a:t>
            </a:r>
            <a:r>
              <a:rPr sz="1800" b="1" spc="-7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seguendo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il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format</a:t>
            </a:r>
            <a:r>
              <a:rPr sz="1800" b="1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predisposto.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Le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presentazioni</a:t>
            </a:r>
            <a:r>
              <a:rPr sz="1800" spc="-6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potranno</a:t>
            </a:r>
            <a:r>
              <a:rPr sz="1800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essere</a:t>
            </a:r>
            <a:r>
              <a:rPr sz="1800" spc="-6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corredate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da </a:t>
            </a:r>
            <a:r>
              <a:rPr sz="1800" b="1" spc="-10" dirty="0">
                <a:solidFill>
                  <a:srgbClr val="212121"/>
                </a:solidFill>
                <a:latin typeface="Carlito"/>
                <a:cs typeface="Carlito"/>
              </a:rPr>
              <a:t>documentazione</a:t>
            </a:r>
            <a:r>
              <a:rPr sz="1800" b="1" spc="-6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ed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 integrate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con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audio-</a:t>
            </a:r>
            <a:r>
              <a:rPr sz="1800" b="1" spc="-10" dirty="0">
                <a:solidFill>
                  <a:srgbClr val="212121"/>
                </a:solidFill>
                <a:latin typeface="Carlito"/>
                <a:cs typeface="Carlito"/>
              </a:rPr>
              <a:t>video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54178" y="3407600"/>
            <a:ext cx="4752975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Avranno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quindi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modo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di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mettere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luce</a:t>
            </a:r>
            <a:r>
              <a:rPr sz="1800" spc="-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gli</a:t>
            </a:r>
            <a:r>
              <a:rPr sz="1800" spc="3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Aspetti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premiali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considerando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punti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di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forza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e</a:t>
            </a:r>
            <a:r>
              <a:rPr sz="1800" spc="3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spazi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di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miglioramento</a:t>
            </a:r>
            <a:r>
              <a:rPr sz="1800" spc="-6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delle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specificità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dell’iniziativa.</a:t>
            </a:r>
            <a:endParaRPr sz="1800" dirty="0">
              <a:latin typeface="Carlito"/>
              <a:cs typeface="Carlito"/>
            </a:endParaRPr>
          </a:p>
          <a:p>
            <a:pPr marL="12700" marR="1026794"/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Tempo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riservato,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massimo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15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minuti 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Terminata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la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 presentazione</a:t>
            </a:r>
            <a:r>
              <a:rPr sz="18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</a:t>
            </a:r>
            <a:r>
              <a:rPr sz="18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Proponenti</a:t>
            </a:r>
            <a:endParaRPr sz="1800" dirty="0">
              <a:latin typeface="Carlito"/>
              <a:cs typeface="Carlito"/>
            </a:endParaRPr>
          </a:p>
          <a:p>
            <a:pPr marL="12700" marR="167005"/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risponderanno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a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richieste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di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approfondimento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da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parte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dei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Giurati,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massimo</a:t>
            </a:r>
            <a:r>
              <a:rPr sz="1800" spc="-6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15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minuti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60480" y="1901964"/>
            <a:ext cx="164147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81660" algn="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808080"/>
                </a:solidFill>
                <a:latin typeface="Carlito"/>
                <a:cs typeface="Carlito"/>
              </a:rPr>
              <a:t>Eventi</a:t>
            </a:r>
            <a:r>
              <a:rPr sz="1600" spc="-4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808080"/>
                </a:solidFill>
                <a:latin typeface="Carlito"/>
                <a:cs typeface="Carlito"/>
              </a:rPr>
              <a:t>locali, Presentazione </a:t>
            </a:r>
            <a:r>
              <a:rPr sz="1600" spc="-20" dirty="0">
                <a:solidFill>
                  <a:srgbClr val="808080"/>
                </a:solidFill>
                <a:latin typeface="Carlito"/>
                <a:cs typeface="Carlito"/>
              </a:rPr>
              <a:t>delle </a:t>
            </a:r>
            <a:r>
              <a:rPr sz="1600" spc="-10" dirty="0">
                <a:solidFill>
                  <a:srgbClr val="808080"/>
                </a:solidFill>
                <a:latin typeface="Carlito"/>
                <a:cs typeface="Carlito"/>
              </a:rPr>
              <a:t>Proposte</a:t>
            </a:r>
            <a:r>
              <a:rPr sz="1600" spc="-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808080"/>
                </a:solidFill>
                <a:latin typeface="Carlito"/>
                <a:cs typeface="Carlito"/>
              </a:rPr>
              <a:t>in</a:t>
            </a:r>
            <a:r>
              <a:rPr sz="1600" spc="-3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600" spc="-20" dirty="0">
                <a:solidFill>
                  <a:srgbClr val="808080"/>
                </a:solidFill>
                <a:latin typeface="Carlito"/>
                <a:cs typeface="Carlito"/>
              </a:rPr>
              <a:t>gara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25781" y="1216952"/>
            <a:ext cx="3023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2400" b="1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2400" b="1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Gala,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il</a:t>
            </a:r>
            <a:r>
              <a:rPr sz="2400" b="1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212121"/>
                </a:solidFill>
                <a:latin typeface="Carlito"/>
                <a:cs typeface="Carlito"/>
              </a:rPr>
              <a:t>concept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1651957" y="6239136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A8A8A"/>
                </a:solidFill>
                <a:latin typeface="Carlito"/>
                <a:cs typeface="Carlito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lang="it-IT" spc="-50" smtClean="0"/>
              <a:pPr marL="115570">
                <a:lnSpc>
                  <a:spcPts val="1240"/>
                </a:lnSpc>
              </a:pPr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053721" y="1883524"/>
            <a:ext cx="49187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Si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prevede</a:t>
            </a:r>
            <a:r>
              <a:rPr sz="18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una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promozione</a:t>
            </a:r>
            <a:r>
              <a:rPr sz="1800" b="1" spc="-7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di</a:t>
            </a:r>
            <a:r>
              <a:rPr sz="1800" b="1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eventi</a:t>
            </a:r>
            <a:r>
              <a:rPr sz="1800" b="1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locali</a:t>
            </a:r>
            <a:r>
              <a:rPr sz="1800" b="1" spc="-7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(base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regionale)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finalizzati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all’individuazione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degli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aspiranti Concorrenti.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6053721" y="2826165"/>
            <a:ext cx="4955687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508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800" dirty="0">
                <a:solidFill>
                  <a:srgbClr val="212121"/>
                </a:solidFill>
              </a:rPr>
              <a:t>Gli</a:t>
            </a:r>
            <a:r>
              <a:rPr sz="1800" spc="-45" dirty="0">
                <a:solidFill>
                  <a:srgbClr val="212121"/>
                </a:solidFill>
              </a:rPr>
              <a:t> </a:t>
            </a:r>
            <a:r>
              <a:rPr sz="1800" dirty="0">
                <a:solidFill>
                  <a:srgbClr val="212121"/>
                </a:solidFill>
              </a:rPr>
              <a:t>eventi</a:t>
            </a:r>
            <a:r>
              <a:rPr sz="1800" spc="-55" dirty="0">
                <a:solidFill>
                  <a:srgbClr val="212121"/>
                </a:solidFill>
              </a:rPr>
              <a:t> </a:t>
            </a:r>
            <a:r>
              <a:rPr sz="1800" dirty="0">
                <a:solidFill>
                  <a:srgbClr val="212121"/>
                </a:solidFill>
              </a:rPr>
              <a:t>locali</a:t>
            </a:r>
            <a:r>
              <a:rPr sz="1800" spc="-30" dirty="0">
                <a:solidFill>
                  <a:srgbClr val="212121"/>
                </a:solidFill>
              </a:rPr>
              <a:t> </a:t>
            </a:r>
            <a:r>
              <a:rPr sz="1800" dirty="0">
                <a:solidFill>
                  <a:srgbClr val="212121"/>
                </a:solidFill>
              </a:rPr>
              <a:t>mirano</a:t>
            </a:r>
            <a:r>
              <a:rPr sz="1800" spc="-40" dirty="0">
                <a:solidFill>
                  <a:srgbClr val="212121"/>
                </a:solidFill>
              </a:rPr>
              <a:t> </a:t>
            </a:r>
            <a:r>
              <a:rPr sz="1800" dirty="0">
                <a:solidFill>
                  <a:srgbClr val="212121"/>
                </a:solidFill>
              </a:rPr>
              <a:t>alla</a:t>
            </a:r>
            <a:r>
              <a:rPr sz="1800" spc="-45" dirty="0">
                <a:solidFill>
                  <a:srgbClr val="212121"/>
                </a:solidFill>
              </a:rPr>
              <a:t> </a:t>
            </a:r>
            <a:r>
              <a:rPr sz="1800" dirty="0">
                <a:solidFill>
                  <a:srgbClr val="212121"/>
                </a:solidFill>
              </a:rPr>
              <a:t>selezione</a:t>
            </a:r>
            <a:r>
              <a:rPr sz="1800" spc="-35" dirty="0">
                <a:solidFill>
                  <a:srgbClr val="212121"/>
                </a:solidFill>
              </a:rPr>
              <a:t> </a:t>
            </a:r>
            <a:r>
              <a:rPr sz="1800" dirty="0">
                <a:solidFill>
                  <a:srgbClr val="212121"/>
                </a:solidFill>
              </a:rPr>
              <a:t>di</a:t>
            </a:r>
            <a:r>
              <a:rPr sz="1800" spc="-45" dirty="0">
                <a:solidFill>
                  <a:srgbClr val="212121"/>
                </a:solidFill>
              </a:rPr>
              <a:t> </a:t>
            </a:r>
            <a:r>
              <a:rPr sz="1800" dirty="0">
                <a:solidFill>
                  <a:srgbClr val="212121"/>
                </a:solidFill>
              </a:rPr>
              <a:t>finalisti</a:t>
            </a:r>
            <a:r>
              <a:rPr sz="1800" spc="-45" dirty="0">
                <a:solidFill>
                  <a:srgbClr val="212121"/>
                </a:solidFill>
              </a:rPr>
              <a:t> </a:t>
            </a:r>
            <a:r>
              <a:rPr sz="1800" dirty="0">
                <a:solidFill>
                  <a:srgbClr val="212121"/>
                </a:solidFill>
              </a:rPr>
              <a:t>che</a:t>
            </a:r>
            <a:r>
              <a:rPr sz="1800" spc="-25" dirty="0">
                <a:solidFill>
                  <a:srgbClr val="212121"/>
                </a:solidFill>
              </a:rPr>
              <a:t> si </a:t>
            </a:r>
            <a:r>
              <a:rPr sz="1800" spc="-20" dirty="0">
                <a:solidFill>
                  <a:srgbClr val="212121"/>
                </a:solidFill>
              </a:rPr>
              <a:t>confronteranno</a:t>
            </a:r>
            <a:r>
              <a:rPr sz="1800" spc="-15" dirty="0">
                <a:solidFill>
                  <a:srgbClr val="212121"/>
                </a:solidFill>
              </a:rPr>
              <a:t> </a:t>
            </a:r>
            <a:r>
              <a:rPr sz="1800" dirty="0">
                <a:solidFill>
                  <a:srgbClr val="212121"/>
                </a:solidFill>
              </a:rPr>
              <a:t>in</a:t>
            </a:r>
            <a:r>
              <a:rPr sz="1800" spc="-10" dirty="0">
                <a:solidFill>
                  <a:srgbClr val="212121"/>
                </a:solidFill>
              </a:rPr>
              <a:t> </a:t>
            </a:r>
            <a:r>
              <a:rPr sz="1800" dirty="0">
                <a:solidFill>
                  <a:srgbClr val="212121"/>
                </a:solidFill>
              </a:rPr>
              <a:t>un</a:t>
            </a:r>
            <a:r>
              <a:rPr sz="1800" spc="-15" dirty="0">
                <a:solidFill>
                  <a:srgbClr val="212121"/>
                </a:solidFill>
              </a:rPr>
              <a:t> </a:t>
            </a:r>
            <a:r>
              <a:rPr sz="1800" dirty="0">
                <a:solidFill>
                  <a:srgbClr val="212121"/>
                </a:solidFill>
              </a:rPr>
              <a:t>evento</a:t>
            </a:r>
            <a:r>
              <a:rPr sz="1800" spc="-35" dirty="0">
                <a:solidFill>
                  <a:srgbClr val="212121"/>
                </a:solidFill>
              </a:rPr>
              <a:t> </a:t>
            </a:r>
            <a:r>
              <a:rPr sz="1800" spc="-10" dirty="0">
                <a:solidFill>
                  <a:srgbClr val="212121"/>
                </a:solidFill>
              </a:rPr>
              <a:t>nazionale.</a:t>
            </a:r>
          </a:p>
          <a:p>
            <a:pPr marL="0" marR="342265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800" dirty="0">
                <a:solidFill>
                  <a:srgbClr val="212121"/>
                </a:solidFill>
              </a:rPr>
              <a:t>Le</a:t>
            </a:r>
            <a:r>
              <a:rPr sz="1800" spc="-35" dirty="0">
                <a:solidFill>
                  <a:srgbClr val="212121"/>
                </a:solidFill>
              </a:rPr>
              <a:t> </a:t>
            </a:r>
            <a:r>
              <a:rPr sz="1800" spc="-10" dirty="0">
                <a:solidFill>
                  <a:srgbClr val="212121"/>
                </a:solidFill>
              </a:rPr>
              <a:t>competizioni</a:t>
            </a:r>
            <a:r>
              <a:rPr sz="1800" spc="-20" dirty="0">
                <a:solidFill>
                  <a:srgbClr val="212121"/>
                </a:solidFill>
              </a:rPr>
              <a:t> </a:t>
            </a:r>
            <a:r>
              <a:rPr sz="1800" dirty="0">
                <a:solidFill>
                  <a:srgbClr val="212121"/>
                </a:solidFill>
              </a:rPr>
              <a:t>locali</a:t>
            </a:r>
            <a:r>
              <a:rPr sz="1800" spc="-25" dirty="0">
                <a:solidFill>
                  <a:srgbClr val="212121"/>
                </a:solidFill>
              </a:rPr>
              <a:t> </a:t>
            </a:r>
            <a:r>
              <a:rPr sz="1800" dirty="0">
                <a:solidFill>
                  <a:srgbClr val="212121"/>
                </a:solidFill>
              </a:rPr>
              <a:t>e</a:t>
            </a:r>
            <a:r>
              <a:rPr sz="1800" spc="-40" dirty="0">
                <a:solidFill>
                  <a:srgbClr val="212121"/>
                </a:solidFill>
              </a:rPr>
              <a:t> </a:t>
            </a:r>
            <a:r>
              <a:rPr sz="1800" dirty="0">
                <a:solidFill>
                  <a:srgbClr val="212121"/>
                </a:solidFill>
              </a:rPr>
              <a:t>quella</a:t>
            </a:r>
            <a:r>
              <a:rPr sz="1800" spc="-40" dirty="0">
                <a:solidFill>
                  <a:srgbClr val="212121"/>
                </a:solidFill>
              </a:rPr>
              <a:t> </a:t>
            </a:r>
            <a:r>
              <a:rPr sz="1800" dirty="0" err="1">
                <a:solidFill>
                  <a:srgbClr val="212121"/>
                </a:solidFill>
              </a:rPr>
              <a:t>nazionale</a:t>
            </a:r>
            <a:r>
              <a:rPr sz="1800" spc="-20" dirty="0">
                <a:solidFill>
                  <a:srgbClr val="212121"/>
                </a:solidFill>
              </a:rPr>
              <a:t> </a:t>
            </a:r>
            <a:r>
              <a:rPr sz="1800" dirty="0" err="1">
                <a:solidFill>
                  <a:srgbClr val="212121"/>
                </a:solidFill>
              </a:rPr>
              <a:t>adotta</a:t>
            </a:r>
            <a:r>
              <a:rPr lang="it-IT" sz="1800" dirty="0">
                <a:solidFill>
                  <a:srgbClr val="212121"/>
                </a:solidFill>
              </a:rPr>
              <a:t>no</a:t>
            </a:r>
            <a:r>
              <a:rPr sz="1800" spc="-35" dirty="0">
                <a:solidFill>
                  <a:srgbClr val="212121"/>
                </a:solidFill>
              </a:rPr>
              <a:t> </a:t>
            </a:r>
            <a:r>
              <a:rPr sz="1800" spc="-25" dirty="0">
                <a:solidFill>
                  <a:srgbClr val="212121"/>
                </a:solidFill>
              </a:rPr>
              <a:t>lo </a:t>
            </a:r>
            <a:r>
              <a:rPr sz="1800" dirty="0">
                <a:solidFill>
                  <a:srgbClr val="212121"/>
                </a:solidFill>
              </a:rPr>
              <a:t>stesso</a:t>
            </a:r>
            <a:r>
              <a:rPr sz="1800" spc="-65" dirty="0">
                <a:solidFill>
                  <a:srgbClr val="212121"/>
                </a:solidFill>
              </a:rPr>
              <a:t> </a:t>
            </a:r>
            <a:r>
              <a:rPr sz="1800" spc="-10" dirty="0">
                <a:solidFill>
                  <a:srgbClr val="212121"/>
                </a:solidFill>
              </a:rPr>
              <a:t>format.</a:t>
            </a:r>
          </a:p>
          <a:p>
            <a:pPr marL="0" marR="365125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800" dirty="0">
                <a:solidFill>
                  <a:srgbClr val="212121"/>
                </a:solidFill>
              </a:rPr>
              <a:t>I</a:t>
            </a:r>
            <a:r>
              <a:rPr sz="1800" spc="-25" dirty="0">
                <a:solidFill>
                  <a:srgbClr val="212121"/>
                </a:solidFill>
              </a:rPr>
              <a:t> </a:t>
            </a:r>
            <a:r>
              <a:rPr sz="1800" spc="-10" dirty="0">
                <a:solidFill>
                  <a:srgbClr val="212121"/>
                </a:solidFill>
              </a:rPr>
              <a:t>Proponenti</a:t>
            </a:r>
            <a:r>
              <a:rPr sz="1800" spc="-20" dirty="0">
                <a:solidFill>
                  <a:srgbClr val="212121"/>
                </a:solidFill>
              </a:rPr>
              <a:t> </a:t>
            </a:r>
            <a:r>
              <a:rPr sz="1800" spc="-10" dirty="0">
                <a:solidFill>
                  <a:srgbClr val="212121"/>
                </a:solidFill>
              </a:rPr>
              <a:t>avranno</a:t>
            </a:r>
            <a:r>
              <a:rPr sz="1800" spc="-25" dirty="0">
                <a:solidFill>
                  <a:srgbClr val="212121"/>
                </a:solidFill>
              </a:rPr>
              <a:t> </a:t>
            </a:r>
            <a:r>
              <a:rPr sz="1800" dirty="0">
                <a:solidFill>
                  <a:srgbClr val="212121"/>
                </a:solidFill>
              </a:rPr>
              <a:t>modo</a:t>
            </a:r>
            <a:r>
              <a:rPr sz="1800" spc="-25" dirty="0">
                <a:solidFill>
                  <a:srgbClr val="212121"/>
                </a:solidFill>
              </a:rPr>
              <a:t> </a:t>
            </a:r>
            <a:r>
              <a:rPr sz="1800" dirty="0">
                <a:solidFill>
                  <a:srgbClr val="212121"/>
                </a:solidFill>
              </a:rPr>
              <a:t>di</a:t>
            </a:r>
            <a:r>
              <a:rPr sz="1800" spc="-20" dirty="0">
                <a:solidFill>
                  <a:srgbClr val="212121"/>
                </a:solidFill>
              </a:rPr>
              <a:t> </a:t>
            </a:r>
            <a:r>
              <a:rPr sz="1800" spc="-10" dirty="0">
                <a:solidFill>
                  <a:srgbClr val="212121"/>
                </a:solidFill>
              </a:rPr>
              <a:t>illustrare</a:t>
            </a:r>
            <a:r>
              <a:rPr sz="1800" dirty="0">
                <a:solidFill>
                  <a:srgbClr val="212121"/>
                </a:solidFill>
              </a:rPr>
              <a:t> la</a:t>
            </a:r>
            <a:r>
              <a:rPr sz="1800" spc="-25" dirty="0">
                <a:solidFill>
                  <a:srgbClr val="212121"/>
                </a:solidFill>
              </a:rPr>
              <a:t> </a:t>
            </a:r>
            <a:r>
              <a:rPr sz="1800" spc="-10" dirty="0">
                <a:solidFill>
                  <a:srgbClr val="212121"/>
                </a:solidFill>
              </a:rPr>
              <a:t>propria Proposta</a:t>
            </a:r>
            <a:r>
              <a:rPr sz="1800" spc="-45" dirty="0">
                <a:solidFill>
                  <a:srgbClr val="212121"/>
                </a:solidFill>
              </a:rPr>
              <a:t> </a:t>
            </a:r>
            <a:r>
              <a:rPr sz="1800" dirty="0">
                <a:solidFill>
                  <a:srgbClr val="212121"/>
                </a:solidFill>
              </a:rPr>
              <a:t>che</a:t>
            </a:r>
            <a:r>
              <a:rPr sz="1800" spc="-30" dirty="0">
                <a:solidFill>
                  <a:srgbClr val="212121"/>
                </a:solidFill>
              </a:rPr>
              <a:t> </a:t>
            </a:r>
            <a:r>
              <a:rPr sz="1800" dirty="0">
                <a:solidFill>
                  <a:srgbClr val="212121"/>
                </a:solidFill>
              </a:rPr>
              <a:t>sarà</a:t>
            </a:r>
            <a:r>
              <a:rPr sz="1800" spc="-40" dirty="0">
                <a:solidFill>
                  <a:srgbClr val="212121"/>
                </a:solidFill>
              </a:rPr>
              <a:t> </a:t>
            </a:r>
            <a:r>
              <a:rPr sz="1800" spc="-10" dirty="0">
                <a:solidFill>
                  <a:srgbClr val="212121"/>
                </a:solidFill>
              </a:rPr>
              <a:t>giudicata</a:t>
            </a:r>
            <a:r>
              <a:rPr sz="1800" spc="-35" dirty="0">
                <a:solidFill>
                  <a:srgbClr val="212121"/>
                </a:solidFill>
              </a:rPr>
              <a:t> </a:t>
            </a:r>
            <a:r>
              <a:rPr sz="1800" dirty="0">
                <a:solidFill>
                  <a:srgbClr val="212121"/>
                </a:solidFill>
              </a:rPr>
              <a:t>dalla</a:t>
            </a:r>
            <a:r>
              <a:rPr sz="1800" spc="-30" dirty="0">
                <a:solidFill>
                  <a:srgbClr val="212121"/>
                </a:solidFill>
              </a:rPr>
              <a:t> </a:t>
            </a:r>
            <a:r>
              <a:rPr sz="1800" dirty="0">
                <a:solidFill>
                  <a:srgbClr val="212121"/>
                </a:solidFill>
              </a:rPr>
              <a:t>Giuria</a:t>
            </a:r>
            <a:r>
              <a:rPr sz="1800" spc="-35" dirty="0">
                <a:solidFill>
                  <a:srgbClr val="212121"/>
                </a:solidFill>
              </a:rPr>
              <a:t> </a:t>
            </a:r>
            <a:r>
              <a:rPr sz="1800" spc="-10" dirty="0">
                <a:solidFill>
                  <a:srgbClr val="212121"/>
                </a:solidFill>
              </a:rPr>
              <a:t>locale.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60480" y="1901964"/>
            <a:ext cx="164147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81660" algn="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808080"/>
                </a:solidFill>
                <a:latin typeface="Carlito"/>
                <a:cs typeface="Carlito"/>
              </a:rPr>
              <a:t>Eventi</a:t>
            </a:r>
            <a:r>
              <a:rPr sz="1600" spc="-4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808080"/>
                </a:solidFill>
                <a:latin typeface="Carlito"/>
                <a:cs typeface="Carlito"/>
              </a:rPr>
              <a:t>locali, Presentazione </a:t>
            </a:r>
            <a:r>
              <a:rPr sz="1600" spc="-20" dirty="0">
                <a:solidFill>
                  <a:srgbClr val="808080"/>
                </a:solidFill>
                <a:latin typeface="Carlito"/>
                <a:cs typeface="Carlito"/>
              </a:rPr>
              <a:t>delle </a:t>
            </a:r>
            <a:r>
              <a:rPr sz="1600" spc="-10" dirty="0">
                <a:solidFill>
                  <a:srgbClr val="808080"/>
                </a:solidFill>
                <a:latin typeface="Carlito"/>
                <a:cs typeface="Carlito"/>
              </a:rPr>
              <a:t>Proposte</a:t>
            </a:r>
            <a:r>
              <a:rPr sz="1600" spc="-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808080"/>
                </a:solidFill>
                <a:latin typeface="Carlito"/>
                <a:cs typeface="Carlito"/>
              </a:rPr>
              <a:t>in</a:t>
            </a:r>
            <a:r>
              <a:rPr sz="1600" spc="-3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600" spc="-20" dirty="0">
                <a:solidFill>
                  <a:srgbClr val="808080"/>
                </a:solidFill>
                <a:latin typeface="Carlito"/>
                <a:cs typeface="Carlito"/>
              </a:rPr>
              <a:t>gara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25781" y="1216952"/>
            <a:ext cx="3023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2400" b="1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2400" b="1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Gala,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il</a:t>
            </a:r>
            <a:r>
              <a:rPr sz="2400" b="1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212121"/>
                </a:solidFill>
                <a:latin typeface="Carlito"/>
                <a:cs typeface="Carlito"/>
              </a:rPr>
              <a:t>concept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1651957" y="6239136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A8A8A"/>
                </a:solidFill>
                <a:latin typeface="Carlito"/>
                <a:cs typeface="Carlito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lang="it-IT" spc="-50" smtClean="0"/>
              <a:pPr marL="115570">
                <a:lnSpc>
                  <a:spcPts val="1240"/>
                </a:lnSpc>
              </a:pPr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053721" y="2157844"/>
            <a:ext cx="4628515" cy="301244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Char char="•"/>
              <a:tabLst>
                <a:tab pos="350520" algn="l"/>
              </a:tabLst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del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mondo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dello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sport,</a:t>
            </a:r>
            <a:endParaRPr sz="1800" dirty="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del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volontariato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sociale,</a:t>
            </a:r>
            <a:endParaRPr sz="1800" dirty="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dell’organizzazione</a:t>
            </a:r>
            <a:r>
              <a:rPr sz="1800" spc="1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e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della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gestione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di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aziende,</a:t>
            </a:r>
            <a:endParaRPr sz="1800" dirty="0">
              <a:latin typeface="Carlito"/>
              <a:cs typeface="Carlito"/>
            </a:endParaRPr>
          </a:p>
          <a:p>
            <a:pPr marL="2984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0520" algn="l"/>
              </a:tabLst>
            </a:pP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dell’organizzazione</a:t>
            </a:r>
            <a:r>
              <a:rPr sz="1800" spc="1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e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della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gestione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di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eventi,</a:t>
            </a:r>
            <a:endParaRPr sz="1800" dirty="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della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comunicazione,</a:t>
            </a:r>
            <a:endParaRPr sz="1800" dirty="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del</a:t>
            </a:r>
            <a:r>
              <a:rPr sz="18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fundraising,</a:t>
            </a:r>
            <a:endParaRPr sz="1800" dirty="0">
              <a:latin typeface="Carlito"/>
              <a:cs typeface="Carlito"/>
            </a:endParaRPr>
          </a:p>
          <a:p>
            <a:pPr marL="350520" indent="-3378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0520" algn="l"/>
              </a:tabLst>
            </a:pP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…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14924" y="1216952"/>
            <a:ext cx="4214495" cy="966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5875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2400" b="1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2400" b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Gala,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212121"/>
                </a:solidFill>
                <a:latin typeface="Carlito"/>
                <a:cs typeface="Carlito"/>
              </a:rPr>
              <a:t>Giuria</a:t>
            </a:r>
            <a:endParaRPr sz="24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2365"/>
              </a:spcBef>
              <a:tabLst>
                <a:tab pos="838200" algn="l"/>
              </a:tabLst>
            </a:pPr>
            <a:r>
              <a:rPr sz="2400" spc="-15" baseline="1736" dirty="0">
                <a:solidFill>
                  <a:srgbClr val="808080"/>
                </a:solidFill>
                <a:latin typeface="Carlito"/>
                <a:cs typeface="Carlito"/>
              </a:rPr>
              <a:t>Giurati</a:t>
            </a:r>
            <a:r>
              <a:rPr sz="2400" baseline="1736" dirty="0">
                <a:solidFill>
                  <a:srgbClr val="808080"/>
                </a:solidFill>
                <a:latin typeface="Carlito"/>
                <a:cs typeface="Carlito"/>
              </a:rPr>
              <a:t>	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La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Giuria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sarà</a:t>
            </a:r>
            <a:r>
              <a:rPr sz="1800" spc="-6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individuata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tra</a:t>
            </a:r>
            <a:r>
              <a:rPr sz="1800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esperti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5122" y="2454401"/>
            <a:ext cx="3042285" cy="1399540"/>
          </a:xfrm>
          <a:prstGeom prst="rect">
            <a:avLst/>
          </a:prstGeom>
          <a:ln w="28575">
            <a:solidFill>
              <a:srgbClr val="C5E0B4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44"/>
              </a:spcBef>
            </a:pPr>
            <a:r>
              <a:rPr sz="1400" b="1" spc="-30" dirty="0">
                <a:solidFill>
                  <a:srgbClr val="808080"/>
                </a:solidFill>
                <a:latin typeface="Liberation Sans"/>
                <a:cs typeface="Liberation Sans"/>
              </a:rPr>
              <a:t>Valutazioni,</a:t>
            </a:r>
            <a:r>
              <a:rPr sz="1400" b="1" spc="-60" dirty="0">
                <a:solidFill>
                  <a:srgbClr val="808080"/>
                </a:solidFill>
                <a:latin typeface="Liberation Sans"/>
                <a:cs typeface="Liberation Sans"/>
              </a:rPr>
              <a:t> </a:t>
            </a:r>
            <a:r>
              <a:rPr sz="1400" b="1" spc="-10" dirty="0">
                <a:solidFill>
                  <a:srgbClr val="808080"/>
                </a:solidFill>
                <a:latin typeface="Liberation Sans"/>
                <a:cs typeface="Liberation Sans"/>
              </a:rPr>
              <a:t>Giudizi</a:t>
            </a:r>
            <a:endParaRPr sz="1400">
              <a:latin typeface="Liberation Sans"/>
              <a:cs typeface="Liberation Sans"/>
            </a:endParaRPr>
          </a:p>
          <a:p>
            <a:pPr marL="37655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76555" algn="l"/>
              </a:tabLst>
            </a:pPr>
            <a:r>
              <a:rPr sz="1400" spc="-50" dirty="0">
                <a:solidFill>
                  <a:srgbClr val="808080"/>
                </a:solidFill>
                <a:latin typeface="Trebuchet MS"/>
                <a:cs typeface="Trebuchet MS"/>
              </a:rPr>
              <a:t>Soggettività,</a:t>
            </a:r>
            <a:r>
              <a:rPr sz="1400" spc="-7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808080"/>
                </a:solidFill>
                <a:latin typeface="Trebuchet MS"/>
                <a:cs typeface="Trebuchet MS"/>
              </a:rPr>
              <a:t>oggettività</a:t>
            </a:r>
            <a:endParaRPr sz="1400">
              <a:latin typeface="Trebuchet MS"/>
              <a:cs typeface="Trebuchet MS"/>
            </a:endParaRPr>
          </a:p>
          <a:p>
            <a:pPr marL="377190" marR="609600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77190" algn="l"/>
              </a:tabLst>
            </a:pPr>
            <a:r>
              <a:rPr sz="1400" spc="-50" dirty="0">
                <a:solidFill>
                  <a:srgbClr val="808080"/>
                </a:solidFill>
                <a:latin typeface="Trebuchet MS"/>
                <a:cs typeface="Trebuchet MS"/>
              </a:rPr>
              <a:t>Giuria,</a:t>
            </a:r>
            <a:r>
              <a:rPr sz="1400" spc="-8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808080"/>
                </a:solidFill>
                <a:latin typeface="Trebuchet MS"/>
                <a:cs typeface="Trebuchet MS"/>
              </a:rPr>
              <a:t>Giurati,</a:t>
            </a:r>
            <a:r>
              <a:rPr sz="1400" spc="-8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808080"/>
                </a:solidFill>
                <a:latin typeface="Trebuchet MS"/>
                <a:cs typeface="Trebuchet MS"/>
              </a:rPr>
              <a:t>esperienza, </a:t>
            </a:r>
            <a:r>
              <a:rPr sz="1400" spc="-10" dirty="0">
                <a:solidFill>
                  <a:srgbClr val="808080"/>
                </a:solidFill>
                <a:latin typeface="Trebuchet MS"/>
                <a:cs typeface="Trebuchet MS"/>
              </a:rPr>
              <a:t>indipendenza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651957" y="6239136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A8A8A"/>
                </a:solidFill>
                <a:latin typeface="Carlito"/>
                <a:cs typeface="Carlito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lang="it-IT" spc="-50" smtClean="0"/>
              <a:pPr marL="115570">
                <a:lnSpc>
                  <a:spcPts val="1240"/>
                </a:lnSpc>
              </a:pPr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308271" y="1216952"/>
            <a:ext cx="6605905" cy="1240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9739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2400" b="1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2400" b="1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Gala,</a:t>
            </a:r>
            <a:r>
              <a:rPr sz="2400" b="1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voti</a:t>
            </a:r>
            <a:r>
              <a:rPr sz="2400" b="1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e</a:t>
            </a:r>
            <a:r>
              <a:rPr sz="2400" b="1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212121"/>
                </a:solidFill>
                <a:latin typeface="Carlito"/>
                <a:cs typeface="Carlito"/>
              </a:rPr>
              <a:t>motivazioni</a:t>
            </a:r>
            <a:endParaRPr sz="2400">
              <a:latin typeface="Carlito"/>
              <a:cs typeface="Carlito"/>
            </a:endParaRPr>
          </a:p>
          <a:p>
            <a:pPr marL="1757680" marR="5080" indent="-1745614">
              <a:lnSpc>
                <a:spcPct val="100000"/>
              </a:lnSpc>
              <a:spcBef>
                <a:spcPts val="2365"/>
              </a:spcBef>
              <a:tabLst>
                <a:tab pos="1757680" algn="l"/>
              </a:tabLst>
            </a:pPr>
            <a:r>
              <a:rPr sz="2400" baseline="1736" dirty="0">
                <a:solidFill>
                  <a:srgbClr val="808080"/>
                </a:solidFill>
                <a:latin typeface="Carlito"/>
                <a:cs typeface="Carlito"/>
              </a:rPr>
              <a:t>Giudizi</a:t>
            </a:r>
            <a:r>
              <a:rPr sz="2400" spc="-52" baseline="1736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2400" baseline="1736" dirty="0">
                <a:solidFill>
                  <a:srgbClr val="808080"/>
                </a:solidFill>
                <a:latin typeface="Carlito"/>
                <a:cs typeface="Carlito"/>
              </a:rPr>
              <a:t>dei</a:t>
            </a:r>
            <a:r>
              <a:rPr sz="2400" spc="-22" baseline="1736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2400" spc="-15" baseline="1736" dirty="0">
                <a:solidFill>
                  <a:srgbClr val="808080"/>
                </a:solidFill>
                <a:latin typeface="Carlito"/>
                <a:cs typeface="Carlito"/>
              </a:rPr>
              <a:t>Giurati</a:t>
            </a:r>
            <a:r>
              <a:rPr sz="2400" baseline="1736" dirty="0">
                <a:solidFill>
                  <a:srgbClr val="808080"/>
                </a:solidFill>
                <a:latin typeface="Carlito"/>
                <a:cs typeface="Carlito"/>
              </a:rPr>
              <a:t>	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E’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stato</a:t>
            </a:r>
            <a:r>
              <a:rPr sz="1800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disegnato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il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format</a:t>
            </a:r>
            <a:r>
              <a:rPr sz="1800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per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la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raccolta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dei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giudizi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dei</a:t>
            </a:r>
            <a:r>
              <a:rPr sz="18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Giurati.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16850" y="2744137"/>
            <a:ext cx="5863590" cy="2967990"/>
            <a:chOff x="1621282" y="3300729"/>
            <a:chExt cx="5863590" cy="296799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2996" y="3476243"/>
              <a:ext cx="5611367" cy="278587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13076" y="3307079"/>
              <a:ext cx="1861185" cy="338455"/>
            </a:xfrm>
            <a:custGeom>
              <a:avLst/>
              <a:gdLst/>
              <a:ahLst/>
              <a:cxnLst/>
              <a:rect l="l" t="t" r="r" b="b"/>
              <a:pathLst>
                <a:path w="1861185" h="338454">
                  <a:moveTo>
                    <a:pt x="0" y="0"/>
                  </a:moveTo>
                  <a:lnTo>
                    <a:pt x="1860803" y="0"/>
                  </a:lnTo>
                  <a:lnTo>
                    <a:pt x="1860803" y="338327"/>
                  </a:lnTo>
                  <a:lnTo>
                    <a:pt x="0" y="33832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B05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64912" y="3666428"/>
              <a:ext cx="1934210" cy="258445"/>
            </a:xfrm>
            <a:custGeom>
              <a:avLst/>
              <a:gdLst/>
              <a:ahLst/>
              <a:cxnLst/>
              <a:rect l="l" t="t" r="r" b="b"/>
              <a:pathLst>
                <a:path w="1934210" h="258445">
                  <a:moveTo>
                    <a:pt x="2443" y="315"/>
                  </a:moveTo>
                  <a:lnTo>
                    <a:pt x="57407" y="6043"/>
                  </a:lnTo>
                  <a:lnTo>
                    <a:pt x="110663" y="11136"/>
                  </a:lnTo>
                  <a:lnTo>
                    <a:pt x="162335" y="15619"/>
                  </a:lnTo>
                  <a:lnTo>
                    <a:pt x="212544" y="19520"/>
                  </a:lnTo>
                  <a:lnTo>
                    <a:pt x="261415" y="22867"/>
                  </a:lnTo>
                  <a:lnTo>
                    <a:pt x="309070" y="25686"/>
                  </a:lnTo>
                  <a:lnTo>
                    <a:pt x="355632" y="28005"/>
                  </a:lnTo>
                  <a:lnTo>
                    <a:pt x="401223" y="29851"/>
                  </a:lnTo>
                  <a:lnTo>
                    <a:pt x="445967" y="31251"/>
                  </a:lnTo>
                  <a:lnTo>
                    <a:pt x="489987" y="32232"/>
                  </a:lnTo>
                  <a:lnTo>
                    <a:pt x="533405" y="32822"/>
                  </a:lnTo>
                  <a:lnTo>
                    <a:pt x="576344" y="33048"/>
                  </a:lnTo>
                  <a:lnTo>
                    <a:pt x="618927" y="32938"/>
                  </a:lnTo>
                  <a:lnTo>
                    <a:pt x="661277" y="32517"/>
                  </a:lnTo>
                  <a:lnTo>
                    <a:pt x="703517" y="31814"/>
                  </a:lnTo>
                  <a:lnTo>
                    <a:pt x="745769" y="30856"/>
                  </a:lnTo>
                  <a:lnTo>
                    <a:pt x="788158" y="29670"/>
                  </a:lnTo>
                  <a:lnTo>
                    <a:pt x="830804" y="28283"/>
                  </a:lnTo>
                  <a:lnTo>
                    <a:pt x="873833" y="26723"/>
                  </a:lnTo>
                  <a:lnTo>
                    <a:pt x="917365" y="25016"/>
                  </a:lnTo>
                  <a:lnTo>
                    <a:pt x="961525" y="23191"/>
                  </a:lnTo>
                  <a:lnTo>
                    <a:pt x="1006434" y="21273"/>
                  </a:lnTo>
                  <a:lnTo>
                    <a:pt x="1052216" y="19291"/>
                  </a:lnTo>
                  <a:lnTo>
                    <a:pt x="1098995" y="17271"/>
                  </a:lnTo>
                  <a:lnTo>
                    <a:pt x="1146891" y="15241"/>
                  </a:lnTo>
                  <a:lnTo>
                    <a:pt x="1196030" y="13228"/>
                  </a:lnTo>
                  <a:lnTo>
                    <a:pt x="1246532" y="11260"/>
                  </a:lnTo>
                  <a:lnTo>
                    <a:pt x="1298522" y="9363"/>
                  </a:lnTo>
                  <a:lnTo>
                    <a:pt x="1352122" y="7565"/>
                  </a:lnTo>
                  <a:lnTo>
                    <a:pt x="1407456" y="5892"/>
                  </a:lnTo>
                  <a:lnTo>
                    <a:pt x="1464645" y="4373"/>
                  </a:lnTo>
                  <a:lnTo>
                    <a:pt x="1523812" y="3034"/>
                  </a:lnTo>
                  <a:lnTo>
                    <a:pt x="1585082" y="1903"/>
                  </a:lnTo>
                  <a:lnTo>
                    <a:pt x="1648576" y="1007"/>
                  </a:lnTo>
                  <a:lnTo>
                    <a:pt x="1714417" y="373"/>
                  </a:lnTo>
                  <a:lnTo>
                    <a:pt x="1782729" y="28"/>
                  </a:lnTo>
                  <a:lnTo>
                    <a:pt x="1853634" y="0"/>
                  </a:lnTo>
                  <a:lnTo>
                    <a:pt x="1927255" y="315"/>
                  </a:lnTo>
                  <a:lnTo>
                    <a:pt x="1930939" y="30432"/>
                  </a:lnTo>
                  <a:lnTo>
                    <a:pt x="1933270" y="80491"/>
                  </a:lnTo>
                  <a:lnTo>
                    <a:pt x="1933758" y="139571"/>
                  </a:lnTo>
                  <a:lnTo>
                    <a:pt x="1931916" y="196750"/>
                  </a:lnTo>
                  <a:lnTo>
                    <a:pt x="1927255" y="241107"/>
                  </a:lnTo>
                  <a:lnTo>
                    <a:pt x="1890052" y="232539"/>
                  </a:lnTo>
                  <a:lnTo>
                    <a:pt x="1852680" y="225145"/>
                  </a:lnTo>
                  <a:lnTo>
                    <a:pt x="1815100" y="218866"/>
                  </a:lnTo>
                  <a:lnTo>
                    <a:pt x="1777275" y="213644"/>
                  </a:lnTo>
                  <a:lnTo>
                    <a:pt x="1739166" y="209420"/>
                  </a:lnTo>
                  <a:lnTo>
                    <a:pt x="1700735" y="206136"/>
                  </a:lnTo>
                  <a:lnTo>
                    <a:pt x="1661944" y="203732"/>
                  </a:lnTo>
                  <a:lnTo>
                    <a:pt x="1622756" y="202150"/>
                  </a:lnTo>
                  <a:lnTo>
                    <a:pt x="1583131" y="201332"/>
                  </a:lnTo>
                  <a:lnTo>
                    <a:pt x="1543031" y="201219"/>
                  </a:lnTo>
                  <a:lnTo>
                    <a:pt x="1502419" y="201752"/>
                  </a:lnTo>
                  <a:lnTo>
                    <a:pt x="1461257" y="202872"/>
                  </a:lnTo>
                  <a:lnTo>
                    <a:pt x="1419506" y="204522"/>
                  </a:lnTo>
                  <a:lnTo>
                    <a:pt x="1377128" y="206643"/>
                  </a:lnTo>
                  <a:lnTo>
                    <a:pt x="1334085" y="209175"/>
                  </a:lnTo>
                  <a:lnTo>
                    <a:pt x="1290339" y="212060"/>
                  </a:lnTo>
                  <a:lnTo>
                    <a:pt x="1245852" y="215241"/>
                  </a:lnTo>
                  <a:lnTo>
                    <a:pt x="1200585" y="218657"/>
                  </a:lnTo>
                  <a:lnTo>
                    <a:pt x="1154501" y="222250"/>
                  </a:lnTo>
                  <a:lnTo>
                    <a:pt x="1107562" y="225963"/>
                  </a:lnTo>
                  <a:lnTo>
                    <a:pt x="1059729" y="229735"/>
                  </a:lnTo>
                  <a:lnTo>
                    <a:pt x="1010963" y="233509"/>
                  </a:lnTo>
                  <a:lnTo>
                    <a:pt x="961228" y="237226"/>
                  </a:lnTo>
                  <a:lnTo>
                    <a:pt x="910485" y="240827"/>
                  </a:lnTo>
                  <a:lnTo>
                    <a:pt x="858696" y="244254"/>
                  </a:lnTo>
                  <a:lnTo>
                    <a:pt x="805822" y="247448"/>
                  </a:lnTo>
                  <a:lnTo>
                    <a:pt x="751826" y="250351"/>
                  </a:lnTo>
                  <a:lnTo>
                    <a:pt x="696669" y="252903"/>
                  </a:lnTo>
                  <a:lnTo>
                    <a:pt x="640314" y="255047"/>
                  </a:lnTo>
                  <a:lnTo>
                    <a:pt x="582722" y="256723"/>
                  </a:lnTo>
                  <a:lnTo>
                    <a:pt x="523854" y="257874"/>
                  </a:lnTo>
                  <a:lnTo>
                    <a:pt x="463674" y="258439"/>
                  </a:lnTo>
                  <a:lnTo>
                    <a:pt x="402142" y="258362"/>
                  </a:lnTo>
                  <a:lnTo>
                    <a:pt x="339222" y="257583"/>
                  </a:lnTo>
                  <a:lnTo>
                    <a:pt x="274873" y="256043"/>
                  </a:lnTo>
                  <a:lnTo>
                    <a:pt x="209059" y="253684"/>
                  </a:lnTo>
                  <a:lnTo>
                    <a:pt x="141742" y="250447"/>
                  </a:lnTo>
                  <a:lnTo>
                    <a:pt x="72882" y="246275"/>
                  </a:lnTo>
                  <a:lnTo>
                    <a:pt x="2443" y="241107"/>
                  </a:lnTo>
                  <a:lnTo>
                    <a:pt x="7849" y="191910"/>
                  </a:lnTo>
                  <a:lnTo>
                    <a:pt x="6627" y="137129"/>
                  </a:lnTo>
                  <a:lnTo>
                    <a:pt x="2702" y="82868"/>
                  </a:lnTo>
                  <a:lnTo>
                    <a:pt x="0" y="35229"/>
                  </a:lnTo>
                  <a:lnTo>
                    <a:pt x="2443" y="315"/>
                  </a:lnTo>
                  <a:close/>
                </a:path>
              </a:pathLst>
            </a:custGeom>
            <a:ln w="635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27632" y="3883151"/>
              <a:ext cx="984885" cy="2379345"/>
            </a:xfrm>
            <a:custGeom>
              <a:avLst/>
              <a:gdLst/>
              <a:ahLst/>
              <a:cxnLst/>
              <a:rect l="l" t="t" r="r" b="b"/>
              <a:pathLst>
                <a:path w="984885" h="2379345">
                  <a:moveTo>
                    <a:pt x="0" y="0"/>
                  </a:moveTo>
                  <a:lnTo>
                    <a:pt x="984504" y="0"/>
                  </a:lnTo>
                  <a:lnTo>
                    <a:pt x="984504" y="2378964"/>
                  </a:lnTo>
                  <a:lnTo>
                    <a:pt x="0" y="237896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7030A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97863" y="2921175"/>
            <a:ext cx="2862072" cy="270509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955710" y="3327322"/>
            <a:ext cx="681355" cy="489584"/>
          </a:xfrm>
          <a:prstGeom prst="rect">
            <a:avLst/>
          </a:prstGeom>
          <a:ln w="38100">
            <a:solidFill>
              <a:srgbClr val="2F5597"/>
            </a:solidFill>
          </a:ln>
        </p:spPr>
        <p:txBody>
          <a:bodyPr vert="horz" wrap="square" lIns="0" tIns="14986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80"/>
              </a:spcBef>
            </a:pPr>
            <a:r>
              <a:rPr sz="1800" b="1" spc="-50" dirty="0">
                <a:solidFill>
                  <a:srgbClr val="FF0000"/>
                </a:solidFill>
                <a:latin typeface="Carlito"/>
                <a:cs typeface="Carlito"/>
              </a:rPr>
              <a:t>A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1947525" y="5682544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A8A8A"/>
                </a:solidFill>
                <a:latin typeface="Carlito"/>
                <a:cs typeface="Carlito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lang="it-IT" spc="-50" smtClean="0"/>
              <a:pPr marL="115570">
                <a:lnSpc>
                  <a:spcPts val="1240"/>
                </a:lnSpc>
              </a:pPr>
              <a:t>18</a:t>
            </a:fld>
            <a:endParaRPr spc="-25" dirty="0"/>
          </a:p>
        </p:txBody>
      </p:sp>
      <p:sp>
        <p:nvSpPr>
          <p:cNvPr id="13" name="object 13"/>
          <p:cNvSpPr txBox="1"/>
          <p:nvPr/>
        </p:nvSpPr>
        <p:spPr>
          <a:xfrm>
            <a:off x="1995120" y="4291683"/>
            <a:ext cx="140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0000"/>
                </a:solidFill>
                <a:latin typeface="Carlito"/>
                <a:cs typeface="Carlito"/>
              </a:rPr>
              <a:t>B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93898" y="2617417"/>
            <a:ext cx="231140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0000"/>
                </a:solidFill>
                <a:latin typeface="Carlito"/>
                <a:cs typeface="Carlito"/>
              </a:rPr>
              <a:t>C</a:t>
            </a:r>
            <a:endParaRPr sz="1800">
              <a:latin typeface="Carlito"/>
              <a:cs typeface="Carlito"/>
            </a:endParaRPr>
          </a:p>
          <a:p>
            <a:pPr marL="73660">
              <a:lnSpc>
                <a:spcPct val="100000"/>
              </a:lnSpc>
              <a:spcBef>
                <a:spcPts val="1555"/>
              </a:spcBef>
            </a:pPr>
            <a:r>
              <a:rPr sz="1800" b="1" spc="-50" dirty="0">
                <a:solidFill>
                  <a:srgbClr val="FF0000"/>
                </a:solidFill>
                <a:latin typeface="Carlito"/>
                <a:cs typeface="Carlito"/>
              </a:rPr>
              <a:t>D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7" name="Titolo 16">
            <a:extLst>
              <a:ext uri="{FF2B5EF4-FFF2-40B4-BE49-F238E27FC236}">
                <a16:creationId xmlns:a16="http://schemas.microsoft.com/office/drawing/2014/main" id="{5D317E67-5BFF-A5CA-BD85-B059E7F77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053721" y="1777506"/>
            <a:ext cx="5020945" cy="3942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Aft>
                <a:spcPts val="200"/>
              </a:spcAft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Ciascun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Giurato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(A),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esprimerà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un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giudizio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per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ciascun Concorrente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(B),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riferito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ad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ognuno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dei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10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Criteri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premiali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(C).</a:t>
            </a:r>
            <a:r>
              <a:rPr sz="18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Il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giudizio può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riguardare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tanto 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l’Apprezzamento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quanto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il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possibile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Rischio.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La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rischiosità</a:t>
            </a:r>
            <a:r>
              <a:rPr sz="1800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deriva</a:t>
            </a:r>
            <a:r>
              <a:rPr sz="1800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da</a:t>
            </a:r>
            <a:r>
              <a:rPr sz="1800" spc="-6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eventuali</a:t>
            </a:r>
            <a:r>
              <a:rPr sz="1800" spc="-6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criticità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o</a:t>
            </a:r>
            <a:r>
              <a:rPr sz="1800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mancanze rintracciate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dal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Giurato.</a:t>
            </a:r>
            <a:endParaRPr sz="1800" dirty="0">
              <a:latin typeface="Carlito"/>
              <a:cs typeface="Carlito"/>
            </a:endParaRPr>
          </a:p>
          <a:p>
            <a:pPr marL="12700" marR="20320">
              <a:lnSpc>
                <a:spcPct val="100000"/>
              </a:lnSpc>
              <a:spcAft>
                <a:spcPts val="200"/>
              </a:spcAft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Il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doppio</a:t>
            </a:r>
            <a:r>
              <a:rPr sz="18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voto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evita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la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compressione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del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giudizio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un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valor</a:t>
            </a:r>
            <a:r>
              <a:rPr lang="it-IT" sz="1800" dirty="0">
                <a:solidFill>
                  <a:srgbClr val="212121"/>
                </a:solidFill>
                <a:latin typeface="Carlito"/>
                <a:cs typeface="Carlito"/>
              </a:rPr>
              <a:t>e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medio,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o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mediano,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lì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dove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il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giurato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cogliesse </a:t>
            </a:r>
            <a:r>
              <a:rPr sz="1800" i="1" dirty="0">
                <a:solidFill>
                  <a:srgbClr val="212121"/>
                </a:solidFill>
                <a:latin typeface="Carlito"/>
                <a:cs typeface="Carlito"/>
              </a:rPr>
              <a:t>pro</a:t>
            </a:r>
            <a:r>
              <a:rPr sz="1800" i="1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e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i="1" dirty="0">
                <a:solidFill>
                  <a:srgbClr val="212121"/>
                </a:solidFill>
                <a:latin typeface="Carlito"/>
                <a:cs typeface="Carlito"/>
              </a:rPr>
              <a:t>contro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.</a:t>
            </a:r>
            <a:r>
              <a:rPr sz="1800" spc="3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La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 compresenza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di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profili eventualmente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contrastanti,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influenzerà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il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giudizio definitiva.</a:t>
            </a:r>
            <a:endParaRPr sz="1800" dirty="0">
              <a:latin typeface="Carlito"/>
              <a:cs typeface="Carlito"/>
            </a:endParaRPr>
          </a:p>
          <a:p>
            <a:pPr marL="12700" marR="463550">
              <a:spcAft>
                <a:spcPts val="200"/>
              </a:spcAft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Il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voto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deve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essere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compreso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tra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1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(minimo)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e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10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(</a:t>
            </a:r>
            <a:r>
              <a:rPr sz="1800" spc="-10" dirty="0" err="1">
                <a:solidFill>
                  <a:srgbClr val="212121"/>
                </a:solidFill>
                <a:latin typeface="Carlito"/>
                <a:cs typeface="Carlito"/>
              </a:rPr>
              <a:t>massimo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).</a:t>
            </a:r>
            <a:r>
              <a:rPr lang="it-IT" sz="1800" spc="-1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lang="it-IT" sz="1800" dirty="0">
                <a:solidFill>
                  <a:srgbClr val="212121"/>
                </a:solidFill>
                <a:latin typeface="Carlito"/>
                <a:cs typeface="Carlito"/>
              </a:rPr>
              <a:t>Il</a:t>
            </a:r>
            <a:r>
              <a:rPr lang="it-IT"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lang="it-IT" sz="1800" dirty="0">
                <a:solidFill>
                  <a:srgbClr val="212121"/>
                </a:solidFill>
                <a:latin typeface="Carlito"/>
                <a:cs typeface="Carlito"/>
              </a:rPr>
              <a:t>massimo</a:t>
            </a:r>
            <a:r>
              <a:rPr lang="it-IT"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lang="it-IT" sz="1800" dirty="0">
                <a:solidFill>
                  <a:srgbClr val="212121"/>
                </a:solidFill>
                <a:latin typeface="Carlito"/>
                <a:cs typeface="Carlito"/>
              </a:rPr>
              <a:t>rischio</a:t>
            </a:r>
            <a:r>
              <a:rPr lang="it-IT" sz="1800" spc="-1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lang="it-IT" sz="1800" dirty="0">
                <a:solidFill>
                  <a:srgbClr val="212121"/>
                </a:solidFill>
                <a:latin typeface="Carlito"/>
                <a:cs typeface="Carlito"/>
              </a:rPr>
              <a:t>è</a:t>
            </a:r>
            <a:r>
              <a:rPr lang="it-IT"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lang="it-IT" sz="1800" dirty="0">
                <a:solidFill>
                  <a:srgbClr val="212121"/>
                </a:solidFill>
                <a:latin typeface="Carlito"/>
                <a:cs typeface="Carlito"/>
              </a:rPr>
              <a:t>espresso</a:t>
            </a:r>
            <a:r>
              <a:rPr lang="it-IT"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lang="it-IT" sz="1800" dirty="0">
                <a:solidFill>
                  <a:srgbClr val="212121"/>
                </a:solidFill>
                <a:latin typeface="Carlito"/>
                <a:cs typeface="Carlito"/>
              </a:rPr>
              <a:t>con</a:t>
            </a:r>
            <a:r>
              <a:rPr lang="it-IT"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lang="it-IT" sz="1800" dirty="0">
                <a:solidFill>
                  <a:srgbClr val="212121"/>
                </a:solidFill>
                <a:latin typeface="Carlito"/>
                <a:cs typeface="Carlito"/>
              </a:rPr>
              <a:t>un</a:t>
            </a:r>
            <a:r>
              <a:rPr lang="it-IT" sz="18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lang="it-IT" sz="1800" dirty="0">
                <a:solidFill>
                  <a:srgbClr val="212121"/>
                </a:solidFill>
                <a:latin typeface="Carlito"/>
                <a:cs typeface="Carlito"/>
              </a:rPr>
              <a:t>voto</a:t>
            </a:r>
            <a:r>
              <a:rPr lang="it-IT"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lang="it-IT" sz="1800" dirty="0">
                <a:solidFill>
                  <a:srgbClr val="212121"/>
                </a:solidFill>
                <a:latin typeface="Carlito"/>
                <a:cs typeface="Carlito"/>
              </a:rPr>
              <a:t>pari</a:t>
            </a:r>
            <a:r>
              <a:rPr lang="it-IT"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lang="it-IT" sz="1800" dirty="0">
                <a:solidFill>
                  <a:srgbClr val="212121"/>
                </a:solidFill>
                <a:latin typeface="Carlito"/>
                <a:cs typeface="Carlito"/>
              </a:rPr>
              <a:t>a</a:t>
            </a:r>
            <a:r>
              <a:rPr lang="it-IT"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lang="it-IT" sz="1800" spc="-25" dirty="0">
                <a:solidFill>
                  <a:srgbClr val="212121"/>
                </a:solidFill>
                <a:latin typeface="Carlito"/>
                <a:cs typeface="Carlito"/>
              </a:rPr>
              <a:t>10.</a:t>
            </a:r>
            <a:endParaRPr lang="it-IT" sz="18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08271" y="1901964"/>
            <a:ext cx="14909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08080"/>
                </a:solidFill>
                <a:latin typeface="Carlito"/>
                <a:cs typeface="Carlito"/>
              </a:rPr>
              <a:t>Giudizi</a:t>
            </a:r>
            <a:r>
              <a:rPr sz="1600" spc="-3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808080"/>
                </a:solidFill>
                <a:latin typeface="Carlito"/>
                <a:cs typeface="Carlito"/>
              </a:rPr>
              <a:t>dei</a:t>
            </a:r>
            <a:r>
              <a:rPr sz="1600" spc="-1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808080"/>
                </a:solidFill>
                <a:latin typeface="Carlito"/>
                <a:cs typeface="Carlito"/>
              </a:rPr>
              <a:t>Giurati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03230" y="2200798"/>
            <a:ext cx="4255770" cy="2967990"/>
            <a:chOff x="1621282" y="3300729"/>
            <a:chExt cx="4255770" cy="296799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2996" y="3476249"/>
              <a:ext cx="4004030" cy="265362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513076" y="3307079"/>
              <a:ext cx="1861185" cy="338455"/>
            </a:xfrm>
            <a:custGeom>
              <a:avLst/>
              <a:gdLst/>
              <a:ahLst/>
              <a:cxnLst/>
              <a:rect l="l" t="t" r="r" b="b"/>
              <a:pathLst>
                <a:path w="1861185" h="338454">
                  <a:moveTo>
                    <a:pt x="0" y="0"/>
                  </a:moveTo>
                  <a:lnTo>
                    <a:pt x="1860803" y="0"/>
                  </a:lnTo>
                  <a:lnTo>
                    <a:pt x="1860803" y="338327"/>
                  </a:lnTo>
                  <a:lnTo>
                    <a:pt x="0" y="33832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B05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64912" y="3666428"/>
              <a:ext cx="1934210" cy="258445"/>
            </a:xfrm>
            <a:custGeom>
              <a:avLst/>
              <a:gdLst/>
              <a:ahLst/>
              <a:cxnLst/>
              <a:rect l="l" t="t" r="r" b="b"/>
              <a:pathLst>
                <a:path w="1934210" h="258445">
                  <a:moveTo>
                    <a:pt x="2443" y="315"/>
                  </a:moveTo>
                  <a:lnTo>
                    <a:pt x="57407" y="6043"/>
                  </a:lnTo>
                  <a:lnTo>
                    <a:pt x="110663" y="11136"/>
                  </a:lnTo>
                  <a:lnTo>
                    <a:pt x="162335" y="15619"/>
                  </a:lnTo>
                  <a:lnTo>
                    <a:pt x="212544" y="19520"/>
                  </a:lnTo>
                  <a:lnTo>
                    <a:pt x="261415" y="22867"/>
                  </a:lnTo>
                  <a:lnTo>
                    <a:pt x="309070" y="25686"/>
                  </a:lnTo>
                  <a:lnTo>
                    <a:pt x="355632" y="28005"/>
                  </a:lnTo>
                  <a:lnTo>
                    <a:pt x="401223" y="29851"/>
                  </a:lnTo>
                  <a:lnTo>
                    <a:pt x="445967" y="31251"/>
                  </a:lnTo>
                  <a:lnTo>
                    <a:pt x="489987" y="32232"/>
                  </a:lnTo>
                  <a:lnTo>
                    <a:pt x="533405" y="32822"/>
                  </a:lnTo>
                  <a:lnTo>
                    <a:pt x="576344" y="33048"/>
                  </a:lnTo>
                  <a:lnTo>
                    <a:pt x="618927" y="32938"/>
                  </a:lnTo>
                  <a:lnTo>
                    <a:pt x="661277" y="32517"/>
                  </a:lnTo>
                  <a:lnTo>
                    <a:pt x="703517" y="31814"/>
                  </a:lnTo>
                  <a:lnTo>
                    <a:pt x="745769" y="30856"/>
                  </a:lnTo>
                  <a:lnTo>
                    <a:pt x="788158" y="29670"/>
                  </a:lnTo>
                  <a:lnTo>
                    <a:pt x="830804" y="28283"/>
                  </a:lnTo>
                  <a:lnTo>
                    <a:pt x="873833" y="26723"/>
                  </a:lnTo>
                  <a:lnTo>
                    <a:pt x="917365" y="25016"/>
                  </a:lnTo>
                  <a:lnTo>
                    <a:pt x="961525" y="23191"/>
                  </a:lnTo>
                  <a:lnTo>
                    <a:pt x="1006434" y="21273"/>
                  </a:lnTo>
                  <a:lnTo>
                    <a:pt x="1052216" y="19291"/>
                  </a:lnTo>
                  <a:lnTo>
                    <a:pt x="1098995" y="17271"/>
                  </a:lnTo>
                  <a:lnTo>
                    <a:pt x="1146891" y="15241"/>
                  </a:lnTo>
                  <a:lnTo>
                    <a:pt x="1196030" y="13228"/>
                  </a:lnTo>
                  <a:lnTo>
                    <a:pt x="1246532" y="11260"/>
                  </a:lnTo>
                  <a:lnTo>
                    <a:pt x="1298522" y="9363"/>
                  </a:lnTo>
                  <a:lnTo>
                    <a:pt x="1352122" y="7565"/>
                  </a:lnTo>
                  <a:lnTo>
                    <a:pt x="1407456" y="5892"/>
                  </a:lnTo>
                  <a:lnTo>
                    <a:pt x="1464645" y="4373"/>
                  </a:lnTo>
                  <a:lnTo>
                    <a:pt x="1523812" y="3034"/>
                  </a:lnTo>
                  <a:lnTo>
                    <a:pt x="1585082" y="1903"/>
                  </a:lnTo>
                  <a:lnTo>
                    <a:pt x="1648576" y="1007"/>
                  </a:lnTo>
                  <a:lnTo>
                    <a:pt x="1714417" y="373"/>
                  </a:lnTo>
                  <a:lnTo>
                    <a:pt x="1782729" y="28"/>
                  </a:lnTo>
                  <a:lnTo>
                    <a:pt x="1853634" y="0"/>
                  </a:lnTo>
                  <a:lnTo>
                    <a:pt x="1927255" y="315"/>
                  </a:lnTo>
                  <a:lnTo>
                    <a:pt x="1930939" y="30432"/>
                  </a:lnTo>
                  <a:lnTo>
                    <a:pt x="1933270" y="80491"/>
                  </a:lnTo>
                  <a:lnTo>
                    <a:pt x="1933758" y="139571"/>
                  </a:lnTo>
                  <a:lnTo>
                    <a:pt x="1931916" y="196750"/>
                  </a:lnTo>
                  <a:lnTo>
                    <a:pt x="1927255" y="241107"/>
                  </a:lnTo>
                  <a:lnTo>
                    <a:pt x="1890052" y="232539"/>
                  </a:lnTo>
                  <a:lnTo>
                    <a:pt x="1852680" y="225145"/>
                  </a:lnTo>
                  <a:lnTo>
                    <a:pt x="1815100" y="218866"/>
                  </a:lnTo>
                  <a:lnTo>
                    <a:pt x="1777275" y="213644"/>
                  </a:lnTo>
                  <a:lnTo>
                    <a:pt x="1739166" y="209420"/>
                  </a:lnTo>
                  <a:lnTo>
                    <a:pt x="1700735" y="206136"/>
                  </a:lnTo>
                  <a:lnTo>
                    <a:pt x="1661944" y="203732"/>
                  </a:lnTo>
                  <a:lnTo>
                    <a:pt x="1622756" y="202150"/>
                  </a:lnTo>
                  <a:lnTo>
                    <a:pt x="1583131" y="201332"/>
                  </a:lnTo>
                  <a:lnTo>
                    <a:pt x="1543031" y="201219"/>
                  </a:lnTo>
                  <a:lnTo>
                    <a:pt x="1502419" y="201752"/>
                  </a:lnTo>
                  <a:lnTo>
                    <a:pt x="1461257" y="202872"/>
                  </a:lnTo>
                  <a:lnTo>
                    <a:pt x="1419506" y="204522"/>
                  </a:lnTo>
                  <a:lnTo>
                    <a:pt x="1377128" y="206643"/>
                  </a:lnTo>
                  <a:lnTo>
                    <a:pt x="1334085" y="209175"/>
                  </a:lnTo>
                  <a:lnTo>
                    <a:pt x="1290339" y="212060"/>
                  </a:lnTo>
                  <a:lnTo>
                    <a:pt x="1245852" y="215241"/>
                  </a:lnTo>
                  <a:lnTo>
                    <a:pt x="1200585" y="218657"/>
                  </a:lnTo>
                  <a:lnTo>
                    <a:pt x="1154501" y="222250"/>
                  </a:lnTo>
                  <a:lnTo>
                    <a:pt x="1107562" y="225963"/>
                  </a:lnTo>
                  <a:lnTo>
                    <a:pt x="1059729" y="229735"/>
                  </a:lnTo>
                  <a:lnTo>
                    <a:pt x="1010963" y="233509"/>
                  </a:lnTo>
                  <a:lnTo>
                    <a:pt x="961228" y="237226"/>
                  </a:lnTo>
                  <a:lnTo>
                    <a:pt x="910485" y="240827"/>
                  </a:lnTo>
                  <a:lnTo>
                    <a:pt x="858696" y="244254"/>
                  </a:lnTo>
                  <a:lnTo>
                    <a:pt x="805822" y="247448"/>
                  </a:lnTo>
                  <a:lnTo>
                    <a:pt x="751826" y="250351"/>
                  </a:lnTo>
                  <a:lnTo>
                    <a:pt x="696669" y="252903"/>
                  </a:lnTo>
                  <a:lnTo>
                    <a:pt x="640314" y="255047"/>
                  </a:lnTo>
                  <a:lnTo>
                    <a:pt x="582722" y="256723"/>
                  </a:lnTo>
                  <a:lnTo>
                    <a:pt x="523854" y="257874"/>
                  </a:lnTo>
                  <a:lnTo>
                    <a:pt x="463674" y="258439"/>
                  </a:lnTo>
                  <a:lnTo>
                    <a:pt x="402142" y="258362"/>
                  </a:lnTo>
                  <a:lnTo>
                    <a:pt x="339222" y="257583"/>
                  </a:lnTo>
                  <a:lnTo>
                    <a:pt x="274873" y="256043"/>
                  </a:lnTo>
                  <a:lnTo>
                    <a:pt x="209059" y="253684"/>
                  </a:lnTo>
                  <a:lnTo>
                    <a:pt x="141742" y="250447"/>
                  </a:lnTo>
                  <a:lnTo>
                    <a:pt x="72882" y="246275"/>
                  </a:lnTo>
                  <a:lnTo>
                    <a:pt x="2443" y="241107"/>
                  </a:lnTo>
                  <a:lnTo>
                    <a:pt x="7849" y="191910"/>
                  </a:lnTo>
                  <a:lnTo>
                    <a:pt x="6627" y="137129"/>
                  </a:lnTo>
                  <a:lnTo>
                    <a:pt x="2702" y="82868"/>
                  </a:lnTo>
                  <a:lnTo>
                    <a:pt x="0" y="35229"/>
                  </a:lnTo>
                  <a:lnTo>
                    <a:pt x="2443" y="315"/>
                  </a:lnTo>
                  <a:close/>
                </a:path>
              </a:pathLst>
            </a:custGeom>
            <a:ln w="635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27632" y="3883151"/>
              <a:ext cx="984885" cy="2379345"/>
            </a:xfrm>
            <a:custGeom>
              <a:avLst/>
              <a:gdLst/>
              <a:ahLst/>
              <a:cxnLst/>
              <a:rect l="l" t="t" r="r" b="b"/>
              <a:pathLst>
                <a:path w="984885" h="2379345">
                  <a:moveTo>
                    <a:pt x="0" y="0"/>
                  </a:moveTo>
                  <a:lnTo>
                    <a:pt x="984504" y="0"/>
                  </a:lnTo>
                  <a:lnTo>
                    <a:pt x="984504" y="2378964"/>
                  </a:lnTo>
                  <a:lnTo>
                    <a:pt x="0" y="237896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7030A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660142" y="3883914"/>
            <a:ext cx="681355" cy="489584"/>
          </a:xfrm>
          <a:prstGeom prst="rect">
            <a:avLst/>
          </a:prstGeom>
          <a:ln w="38100">
            <a:solidFill>
              <a:srgbClr val="2F5597"/>
            </a:solidFill>
          </a:ln>
        </p:spPr>
        <p:txBody>
          <a:bodyPr vert="horz" wrap="square" lIns="0" tIns="14986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80"/>
              </a:spcBef>
            </a:pPr>
            <a:r>
              <a:rPr sz="1800" b="1" spc="-50" dirty="0">
                <a:solidFill>
                  <a:srgbClr val="FF0000"/>
                </a:solidFill>
                <a:latin typeface="Carlito"/>
                <a:cs typeface="Carlito"/>
              </a:rPr>
              <a:t>A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11651957" y="6239136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A8A8A"/>
                </a:solidFill>
                <a:latin typeface="Carlito"/>
                <a:cs typeface="Carlito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lang="it-IT" spc="-50" smtClean="0"/>
              <a:pPr marL="115570">
                <a:lnSpc>
                  <a:spcPts val="1240"/>
                </a:lnSpc>
              </a:pPr>
              <a:t>19</a:t>
            </a:fld>
            <a:endParaRPr spc="-25" dirty="0"/>
          </a:p>
        </p:txBody>
      </p:sp>
      <p:sp>
        <p:nvSpPr>
          <p:cNvPr id="14" name="object 14"/>
          <p:cNvSpPr txBox="1"/>
          <p:nvPr/>
        </p:nvSpPr>
        <p:spPr>
          <a:xfrm>
            <a:off x="1699552" y="4848275"/>
            <a:ext cx="140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0000"/>
                </a:solidFill>
                <a:latin typeface="Carlito"/>
                <a:cs typeface="Carlito"/>
              </a:rPr>
              <a:t>B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98330" y="3174009"/>
            <a:ext cx="146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0000"/>
                </a:solidFill>
                <a:latin typeface="Carlito"/>
                <a:cs typeface="Carlito"/>
              </a:rPr>
              <a:t>C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59823" y="3646068"/>
            <a:ext cx="169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0000"/>
                </a:solidFill>
                <a:latin typeface="Carlito"/>
                <a:cs typeface="Carlito"/>
              </a:rPr>
              <a:t>D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25781" y="1216952"/>
            <a:ext cx="40627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2400" b="1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2400" b="1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Gala,</a:t>
            </a:r>
            <a:r>
              <a:rPr sz="2400" b="1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voti</a:t>
            </a:r>
            <a:r>
              <a:rPr sz="2400" b="1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e</a:t>
            </a:r>
            <a:r>
              <a:rPr sz="2400" b="1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212121"/>
                </a:solidFill>
                <a:latin typeface="Carlito"/>
                <a:cs typeface="Carlito"/>
              </a:rPr>
              <a:t>motivazioni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20" name="Titolo 19">
            <a:extLst>
              <a:ext uri="{FF2B5EF4-FFF2-40B4-BE49-F238E27FC236}">
                <a16:creationId xmlns:a16="http://schemas.microsoft.com/office/drawing/2014/main" id="{739DBFD0-C1DF-A6C6-F3ED-9C330AF90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7943" y="1937689"/>
            <a:ext cx="12852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08080"/>
                </a:solidFill>
                <a:latin typeface="Carlito"/>
                <a:cs typeface="Carlito"/>
              </a:rPr>
              <a:t>Obiettivo</a:t>
            </a:r>
            <a:r>
              <a:rPr sz="1600" spc="-5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808080"/>
                </a:solidFill>
                <a:latin typeface="Carlito"/>
                <a:cs typeface="Carlito"/>
              </a:rPr>
              <a:t>cop</a:t>
            </a:r>
            <a:r>
              <a:rPr sz="1600" spc="-4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600" spc="-50" dirty="0">
                <a:solidFill>
                  <a:srgbClr val="808080"/>
                </a:solidFill>
                <a:latin typeface="Carlito"/>
                <a:cs typeface="Carlito"/>
              </a:rPr>
              <a:t>4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25794" y="1306054"/>
            <a:ext cx="449643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8070" algn="l"/>
              </a:tabLst>
            </a:pPr>
            <a:r>
              <a:rPr sz="1800" spc="-350" dirty="0">
                <a:solidFill>
                  <a:srgbClr val="808080"/>
                </a:solidFill>
                <a:latin typeface="Liberation Sans Narrow"/>
                <a:cs typeface="Liberation Sans Narrow"/>
              </a:rPr>
              <a:t>P</a:t>
            </a:r>
            <a:r>
              <a:rPr sz="1800" spc="85" dirty="0">
                <a:solidFill>
                  <a:srgbClr val="808080"/>
                </a:solidFill>
                <a:latin typeface="Liberation Sans Narrow"/>
                <a:cs typeface="Liberation Sans Narrow"/>
              </a:rPr>
              <a:t> </a:t>
            </a:r>
            <a:r>
              <a:rPr sz="1800" dirty="0">
                <a:solidFill>
                  <a:srgbClr val="808080"/>
                </a:solidFill>
                <a:latin typeface="Liberation Sans Narrow"/>
                <a:cs typeface="Liberation Sans Narrow"/>
              </a:rPr>
              <a:t>r</a:t>
            </a:r>
            <a:r>
              <a:rPr sz="1800" spc="-105" dirty="0">
                <a:solidFill>
                  <a:srgbClr val="808080"/>
                </a:solidFill>
                <a:latin typeface="Liberation Sans Narrow"/>
                <a:cs typeface="Liberation Sans Narrow"/>
              </a:rPr>
              <a:t> </a:t>
            </a:r>
            <a:r>
              <a:rPr sz="1800" spc="-190" dirty="0">
                <a:solidFill>
                  <a:srgbClr val="808080"/>
                </a:solidFill>
                <a:latin typeface="Liberation Sans Narrow"/>
                <a:cs typeface="Liberation Sans Narrow"/>
              </a:rPr>
              <a:t>o</a:t>
            </a:r>
            <a:r>
              <a:rPr sz="1800" spc="65" dirty="0">
                <a:solidFill>
                  <a:srgbClr val="808080"/>
                </a:solidFill>
                <a:latin typeface="Liberation Sans Narrow"/>
                <a:cs typeface="Liberation Sans Narrow"/>
              </a:rPr>
              <a:t> </a:t>
            </a:r>
            <a:r>
              <a:rPr sz="1800" dirty="0">
                <a:solidFill>
                  <a:srgbClr val="808080"/>
                </a:solidFill>
                <a:latin typeface="Liberation Sans Narrow"/>
                <a:cs typeface="Liberation Sans Narrow"/>
              </a:rPr>
              <a:t>g</a:t>
            </a:r>
            <a:r>
              <a:rPr sz="1800" spc="-40" dirty="0">
                <a:solidFill>
                  <a:srgbClr val="808080"/>
                </a:solidFill>
                <a:latin typeface="Liberation Sans Narrow"/>
                <a:cs typeface="Liberation Sans Narrow"/>
              </a:rPr>
              <a:t> </a:t>
            </a:r>
            <a:r>
              <a:rPr sz="1800" spc="-220" dirty="0">
                <a:solidFill>
                  <a:srgbClr val="808080"/>
                </a:solidFill>
                <a:latin typeface="Liberation Sans Narrow"/>
                <a:cs typeface="Liberation Sans Narrow"/>
              </a:rPr>
              <a:t>e</a:t>
            </a:r>
            <a:r>
              <a:rPr sz="1800" spc="75" dirty="0">
                <a:solidFill>
                  <a:srgbClr val="808080"/>
                </a:solidFill>
                <a:latin typeface="Liberation Sans Narrow"/>
                <a:cs typeface="Liberation Sans Narrow"/>
              </a:rPr>
              <a:t> </a:t>
            </a:r>
            <a:r>
              <a:rPr sz="1800" spc="55" dirty="0" err="1">
                <a:solidFill>
                  <a:srgbClr val="808080"/>
                </a:solidFill>
                <a:latin typeface="Liberation Sans Narrow"/>
                <a:cs typeface="Liberation Sans Narrow"/>
              </a:rPr>
              <a:t>tto</a:t>
            </a:r>
            <a:r>
              <a:rPr lang="it-IT" spc="55" dirty="0">
                <a:solidFill>
                  <a:srgbClr val="808080"/>
                </a:solidFill>
                <a:latin typeface="Liberation Sans Narrow"/>
                <a:cs typeface="Liberation Sans Narrow"/>
              </a:rPr>
              <a:t> </a:t>
            </a:r>
            <a:r>
              <a:rPr sz="1800" spc="155">
                <a:solidFill>
                  <a:srgbClr val="808080"/>
                </a:solidFill>
                <a:latin typeface="Liberation Sans Narrow"/>
                <a:cs typeface="Liberation Sans Narrow"/>
              </a:rPr>
              <a:t>“</a:t>
            </a:r>
            <a:r>
              <a:rPr sz="1800" spc="-105">
                <a:solidFill>
                  <a:srgbClr val="808080"/>
                </a:solidFill>
                <a:latin typeface="Liberation Sans Narrow"/>
                <a:cs typeface="Liberation Sans Narrow"/>
              </a:rPr>
              <a:t> </a:t>
            </a:r>
            <a:r>
              <a:rPr sz="1800" spc="-300" dirty="0">
                <a:solidFill>
                  <a:srgbClr val="808080"/>
                </a:solidFill>
                <a:latin typeface="Liberation Sans Narrow"/>
                <a:cs typeface="Liberation Sans Narrow"/>
              </a:rPr>
              <a:t>S</a:t>
            </a:r>
            <a:r>
              <a:rPr sz="1800" spc="-70" dirty="0">
                <a:solidFill>
                  <a:srgbClr val="808080"/>
                </a:solidFill>
                <a:latin typeface="Liberation Sans Narrow"/>
                <a:cs typeface="Liberation Sans Narrow"/>
              </a:rPr>
              <a:t> </a:t>
            </a:r>
            <a:r>
              <a:rPr sz="1800" spc="-10" dirty="0">
                <a:solidFill>
                  <a:srgbClr val="808080"/>
                </a:solidFill>
                <a:latin typeface="Liberation Sans Narrow"/>
                <a:cs typeface="Liberation Sans Narrow"/>
              </a:rPr>
              <a:t>p</a:t>
            </a:r>
            <a:r>
              <a:rPr sz="1800" spc="-50" dirty="0">
                <a:solidFill>
                  <a:srgbClr val="808080"/>
                </a:solidFill>
                <a:latin typeface="Liberation Sans Narrow"/>
                <a:cs typeface="Liberation Sans Narrow"/>
              </a:rPr>
              <a:t> </a:t>
            </a:r>
            <a:r>
              <a:rPr sz="1800" spc="-190" dirty="0">
                <a:solidFill>
                  <a:srgbClr val="808080"/>
                </a:solidFill>
                <a:latin typeface="Liberation Sans Narrow"/>
                <a:cs typeface="Liberation Sans Narrow"/>
              </a:rPr>
              <a:t>o</a:t>
            </a:r>
            <a:r>
              <a:rPr sz="1800" spc="65" dirty="0">
                <a:solidFill>
                  <a:srgbClr val="808080"/>
                </a:solidFill>
                <a:latin typeface="Liberation Sans Narrow"/>
                <a:cs typeface="Liberation Sans Narrow"/>
              </a:rPr>
              <a:t> </a:t>
            </a:r>
            <a:r>
              <a:rPr sz="1800" dirty="0">
                <a:solidFill>
                  <a:srgbClr val="808080"/>
                </a:solidFill>
                <a:latin typeface="Liberation Sans Narrow"/>
                <a:cs typeface="Liberation Sans Narrow"/>
              </a:rPr>
              <a:t>r</a:t>
            </a:r>
            <a:r>
              <a:rPr sz="1800" spc="-105" dirty="0">
                <a:solidFill>
                  <a:srgbClr val="808080"/>
                </a:solidFill>
                <a:latin typeface="Liberation Sans Narrow"/>
                <a:cs typeface="Liberation Sans Narrow"/>
              </a:rPr>
              <a:t> </a:t>
            </a:r>
            <a:r>
              <a:rPr sz="1800" dirty="0">
                <a:solidFill>
                  <a:srgbClr val="808080"/>
                </a:solidFill>
                <a:latin typeface="Liberation Sans Narrow"/>
                <a:cs typeface="Liberation Sans Narrow"/>
              </a:rPr>
              <a:t>ts</a:t>
            </a:r>
            <a:r>
              <a:rPr sz="1800" spc="280" dirty="0">
                <a:solidFill>
                  <a:srgbClr val="808080"/>
                </a:solidFill>
                <a:latin typeface="Liberation Sans Narrow"/>
                <a:cs typeface="Liberation Sans Narrow"/>
              </a:rPr>
              <a:t> </a:t>
            </a:r>
            <a:r>
              <a:rPr sz="1800" spc="-405" dirty="0">
                <a:solidFill>
                  <a:srgbClr val="808080"/>
                </a:solidFill>
                <a:latin typeface="Liberation Sans Narrow"/>
                <a:cs typeface="Liberation Sans Narrow"/>
              </a:rPr>
              <a:t>C</a:t>
            </a:r>
            <a:r>
              <a:rPr sz="1800" spc="55" dirty="0">
                <a:solidFill>
                  <a:srgbClr val="808080"/>
                </a:solidFill>
                <a:latin typeface="Liberation Sans Narrow"/>
                <a:cs typeface="Liberation Sans Narrow"/>
              </a:rPr>
              <a:t> </a:t>
            </a:r>
            <a:r>
              <a:rPr sz="1800" spc="-190" dirty="0">
                <a:solidFill>
                  <a:srgbClr val="808080"/>
                </a:solidFill>
                <a:latin typeface="Liberation Sans Narrow"/>
                <a:cs typeface="Liberation Sans Narrow"/>
              </a:rPr>
              <a:t>o</a:t>
            </a:r>
            <a:r>
              <a:rPr sz="1800" spc="65" dirty="0">
                <a:solidFill>
                  <a:srgbClr val="808080"/>
                </a:solidFill>
                <a:latin typeface="Liberation Sans Narrow"/>
                <a:cs typeface="Liberation Sans Narrow"/>
              </a:rPr>
              <a:t> </a:t>
            </a:r>
            <a:r>
              <a:rPr sz="1800" dirty="0">
                <a:solidFill>
                  <a:srgbClr val="808080"/>
                </a:solidFill>
                <a:latin typeface="Liberation Sans Narrow"/>
                <a:cs typeface="Liberation Sans Narrow"/>
              </a:rPr>
              <a:t>m</a:t>
            </a:r>
            <a:r>
              <a:rPr sz="1800" spc="185" dirty="0">
                <a:solidFill>
                  <a:srgbClr val="808080"/>
                </a:solidFill>
                <a:latin typeface="Liberation Sans Narrow"/>
                <a:cs typeface="Liberation Sans Narrow"/>
              </a:rPr>
              <a:t> </a:t>
            </a:r>
            <a:r>
              <a:rPr sz="1800" dirty="0">
                <a:solidFill>
                  <a:srgbClr val="808080"/>
                </a:solidFill>
                <a:latin typeface="Liberation Sans Narrow"/>
                <a:cs typeface="Liberation Sans Narrow"/>
              </a:rPr>
              <a:t>m</a:t>
            </a:r>
            <a:r>
              <a:rPr sz="1800" spc="185" dirty="0">
                <a:solidFill>
                  <a:srgbClr val="808080"/>
                </a:solidFill>
                <a:latin typeface="Liberation Sans Narrow"/>
                <a:cs typeface="Liberation Sans Narrow"/>
              </a:rPr>
              <a:t> </a:t>
            </a:r>
            <a:r>
              <a:rPr sz="1800" spc="-30" dirty="0">
                <a:solidFill>
                  <a:srgbClr val="808080"/>
                </a:solidFill>
                <a:latin typeface="Liberation Sans Narrow"/>
                <a:cs typeface="Liberation Sans Narrow"/>
              </a:rPr>
              <a:t>u</a:t>
            </a:r>
            <a:r>
              <a:rPr sz="1800" spc="20" dirty="0">
                <a:solidFill>
                  <a:srgbClr val="808080"/>
                </a:solidFill>
                <a:latin typeface="Liberation Sans Narrow"/>
                <a:cs typeface="Liberation Sans Narrow"/>
              </a:rPr>
              <a:t> </a:t>
            </a:r>
            <a:r>
              <a:rPr sz="1800" spc="-10" dirty="0">
                <a:solidFill>
                  <a:srgbClr val="808080"/>
                </a:solidFill>
                <a:latin typeface="Liberation Sans Narrow"/>
                <a:cs typeface="Liberation Sans Narrow"/>
              </a:rPr>
              <a:t>n</a:t>
            </a:r>
            <a:r>
              <a:rPr sz="1800" spc="50" dirty="0">
                <a:solidFill>
                  <a:srgbClr val="808080"/>
                </a:solidFill>
                <a:latin typeface="Liberation Sans Narrow"/>
                <a:cs typeface="Liberation Sans Narrow"/>
              </a:rPr>
              <a:t> </a:t>
            </a:r>
            <a:r>
              <a:rPr sz="1800" spc="-55" dirty="0">
                <a:solidFill>
                  <a:srgbClr val="808080"/>
                </a:solidFill>
                <a:latin typeface="Liberation Sans Narrow"/>
                <a:cs typeface="Liberation Sans Narrow"/>
              </a:rPr>
              <a:t>i</a:t>
            </a:r>
            <a:r>
              <a:rPr sz="1800" spc="-130" dirty="0">
                <a:solidFill>
                  <a:srgbClr val="808080"/>
                </a:solidFill>
                <a:latin typeface="Liberation Sans Narrow"/>
                <a:cs typeface="Liberation Sans Narrow"/>
              </a:rPr>
              <a:t> </a:t>
            </a:r>
            <a:r>
              <a:rPr sz="1800" dirty="0">
                <a:solidFill>
                  <a:srgbClr val="808080"/>
                </a:solidFill>
                <a:latin typeface="Liberation Sans Narrow"/>
                <a:cs typeface="Liberation Sans Narrow"/>
              </a:rPr>
              <a:t>ty</a:t>
            </a:r>
            <a:r>
              <a:rPr sz="1800" spc="-105" dirty="0">
                <a:solidFill>
                  <a:srgbClr val="808080"/>
                </a:solidFill>
                <a:latin typeface="Liberation Sans Narrow"/>
                <a:cs typeface="Liberation Sans Narrow"/>
              </a:rPr>
              <a:t> </a:t>
            </a:r>
            <a:r>
              <a:rPr sz="1800" spc="105" dirty="0">
                <a:solidFill>
                  <a:srgbClr val="808080"/>
                </a:solidFill>
                <a:latin typeface="Liberation Sans Narrow"/>
                <a:cs typeface="Liberation Sans Narrow"/>
              </a:rPr>
              <a:t>”</a:t>
            </a:r>
            <a:endParaRPr sz="1800" dirty="0">
              <a:latin typeface="Liberation Sans Narrow"/>
              <a:cs typeface="Liberation Sans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25794" y="1934705"/>
            <a:ext cx="43649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12121"/>
                </a:solidFill>
                <a:latin typeface="Carlito"/>
                <a:cs typeface="Carlito"/>
              </a:rPr>
              <a:t>Promuovere</a:t>
            </a:r>
            <a:r>
              <a:rPr sz="1800" b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e</a:t>
            </a:r>
            <a:r>
              <a:rPr sz="1800" b="1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valorizzare</a:t>
            </a:r>
            <a:r>
              <a:rPr sz="1800" b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i</a:t>
            </a:r>
            <a:r>
              <a:rPr sz="1800" b="1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casi</a:t>
            </a:r>
            <a:r>
              <a:rPr sz="1800" b="1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di</a:t>
            </a:r>
            <a:r>
              <a:rPr sz="1800" b="1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successo</a:t>
            </a:r>
            <a:r>
              <a:rPr sz="1800" b="1" spc="-6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spc="-25" dirty="0">
                <a:solidFill>
                  <a:srgbClr val="212121"/>
                </a:solidFill>
                <a:latin typeface="Carlito"/>
                <a:cs typeface="Carlito"/>
              </a:rPr>
              <a:t>sul </a:t>
            </a:r>
            <a:r>
              <a:rPr sz="1800" b="1" spc="-10" dirty="0">
                <a:solidFill>
                  <a:srgbClr val="212121"/>
                </a:solidFill>
                <a:latin typeface="Carlito"/>
                <a:cs typeface="Carlito"/>
              </a:rPr>
              <a:t>territorio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25794" y="2635821"/>
            <a:ext cx="39420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al</a:t>
            </a:r>
            <a:r>
              <a:rPr sz="1800" b="1" spc="-1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fine</a:t>
            </a:r>
            <a:r>
              <a:rPr sz="1800" b="1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di</a:t>
            </a:r>
            <a:r>
              <a:rPr sz="1800" b="1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sviluppare</a:t>
            </a:r>
            <a:r>
              <a:rPr sz="1800" b="1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una</a:t>
            </a:r>
            <a:r>
              <a:rPr sz="1800" b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visione</a:t>
            </a:r>
            <a:r>
              <a:rPr sz="1800" b="1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212121"/>
                </a:solidFill>
                <a:latin typeface="Carlito"/>
                <a:cs typeface="Carlito"/>
              </a:rPr>
              <a:t>condivisa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25794" y="3062617"/>
            <a:ext cx="4164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del</a:t>
            </a:r>
            <a:r>
              <a:rPr sz="1800" b="1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valore</a:t>
            </a:r>
            <a:r>
              <a:rPr sz="1800" b="1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sociale</a:t>
            </a:r>
            <a:r>
              <a:rPr sz="1800" b="1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ed</a:t>
            </a:r>
            <a:r>
              <a:rPr sz="1800" b="1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economico</a:t>
            </a:r>
            <a:r>
              <a:rPr sz="1800" b="1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dello</a:t>
            </a:r>
            <a:r>
              <a:rPr sz="1800" b="1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212121"/>
                </a:solidFill>
                <a:latin typeface="Carlito"/>
                <a:cs typeface="Carlito"/>
              </a:rPr>
              <a:t>sport,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25794" y="3489414"/>
            <a:ext cx="3896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1800" b="1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quanto</a:t>
            </a:r>
            <a:r>
              <a:rPr sz="1800" b="1" spc="-6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strumento</a:t>
            </a:r>
            <a:r>
              <a:rPr sz="1800" b="1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di</a:t>
            </a:r>
            <a:r>
              <a:rPr sz="1800" b="1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dialogo</a:t>
            </a:r>
            <a:r>
              <a:rPr sz="1800" b="1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e</a:t>
            </a:r>
            <a:r>
              <a:rPr sz="1800" b="1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212121"/>
                </a:solidFill>
                <a:latin typeface="Carlito"/>
                <a:cs typeface="Carlito"/>
              </a:rPr>
              <a:t>crescita condivisa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10" name="object 10"/>
          <p:cNvSpPr txBox="1"/>
          <p:nvPr/>
        </p:nvSpPr>
        <p:spPr>
          <a:xfrm>
            <a:off x="595122" y="1701545"/>
            <a:ext cx="3598545" cy="2587246"/>
          </a:xfrm>
          <a:prstGeom prst="rect">
            <a:avLst/>
          </a:prstGeom>
          <a:ln w="28575">
            <a:solidFill>
              <a:srgbClr val="C5E0B4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54"/>
              </a:spcBef>
            </a:pPr>
            <a:r>
              <a:rPr sz="1400" b="1" spc="-45" dirty="0">
                <a:solidFill>
                  <a:srgbClr val="808080"/>
                </a:solidFill>
                <a:latin typeface="Liberation Sans"/>
                <a:cs typeface="Liberation Sans"/>
              </a:rPr>
              <a:t>Parole</a:t>
            </a:r>
            <a:r>
              <a:rPr sz="1400" b="1" spc="-85" dirty="0">
                <a:solidFill>
                  <a:srgbClr val="808080"/>
                </a:solidFill>
                <a:latin typeface="Liberation Sans"/>
                <a:cs typeface="Liberation Sans"/>
              </a:rPr>
              <a:t> </a:t>
            </a:r>
            <a:r>
              <a:rPr sz="1400" b="1" spc="-30" dirty="0">
                <a:solidFill>
                  <a:srgbClr val="808080"/>
                </a:solidFill>
                <a:latin typeface="Liberation Sans"/>
                <a:cs typeface="Liberation Sans"/>
              </a:rPr>
              <a:t>chiave,</a:t>
            </a:r>
            <a:r>
              <a:rPr sz="1400" b="1" spc="-100" dirty="0">
                <a:solidFill>
                  <a:srgbClr val="808080"/>
                </a:solidFill>
                <a:latin typeface="Liberation Sans"/>
                <a:cs typeface="Liberation Sans"/>
              </a:rPr>
              <a:t> </a:t>
            </a:r>
            <a:r>
              <a:rPr sz="1400" b="1" spc="-40" dirty="0">
                <a:solidFill>
                  <a:srgbClr val="808080"/>
                </a:solidFill>
                <a:latin typeface="Liberation Sans"/>
                <a:cs typeface="Liberation Sans"/>
              </a:rPr>
              <a:t>argomenti</a:t>
            </a:r>
            <a:r>
              <a:rPr sz="1400" b="1" spc="-100" dirty="0">
                <a:solidFill>
                  <a:srgbClr val="808080"/>
                </a:solidFill>
                <a:latin typeface="Liberation Sans"/>
                <a:cs typeface="Liberation Sans"/>
              </a:rPr>
              <a:t> </a:t>
            </a:r>
            <a:r>
              <a:rPr sz="1400" b="1" spc="-30" dirty="0">
                <a:solidFill>
                  <a:srgbClr val="808080"/>
                </a:solidFill>
                <a:latin typeface="Liberation Sans"/>
                <a:cs typeface="Liberation Sans"/>
              </a:rPr>
              <a:t>di</a:t>
            </a:r>
            <a:r>
              <a:rPr sz="1400" b="1" spc="-60" dirty="0">
                <a:solidFill>
                  <a:srgbClr val="808080"/>
                </a:solidFill>
                <a:latin typeface="Liberation Sans"/>
                <a:cs typeface="Liberation Sans"/>
              </a:rPr>
              <a:t> </a:t>
            </a:r>
            <a:r>
              <a:rPr sz="1400" b="1" spc="-10" dirty="0">
                <a:solidFill>
                  <a:srgbClr val="808080"/>
                </a:solidFill>
                <a:latin typeface="Liberation Sans"/>
                <a:cs typeface="Liberation Sans"/>
              </a:rPr>
              <a:t>confronto</a:t>
            </a:r>
            <a:endParaRPr sz="1400" dirty="0">
              <a:latin typeface="Liberation Sans"/>
              <a:cs typeface="Liberation Sans"/>
            </a:endParaRPr>
          </a:p>
          <a:p>
            <a:pPr marL="317500" indent="-227013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376238" algn="l"/>
              </a:tabLst>
            </a:pPr>
            <a:r>
              <a:rPr sz="1400" spc="-25" dirty="0">
                <a:solidFill>
                  <a:srgbClr val="808080"/>
                </a:solidFill>
                <a:latin typeface="Trebuchet MS"/>
                <a:cs typeface="Trebuchet MS"/>
              </a:rPr>
              <a:t>Promozione</a:t>
            </a:r>
            <a:r>
              <a:rPr sz="1400" spc="-9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195" dirty="0">
                <a:solidFill>
                  <a:srgbClr val="808080"/>
                </a:solidFill>
                <a:latin typeface="Noto Sans Symbols2"/>
                <a:cs typeface="Noto Sans Symbols2"/>
              </a:rPr>
              <a:t>⭢</a:t>
            </a:r>
            <a:r>
              <a:rPr sz="1400" spc="-30" dirty="0">
                <a:solidFill>
                  <a:srgbClr val="808080"/>
                </a:solidFill>
                <a:latin typeface="Noto Sans Symbols2"/>
                <a:cs typeface="Noto Sans Symbols2"/>
              </a:rPr>
              <a:t> </a:t>
            </a:r>
            <a:r>
              <a:rPr sz="1400" spc="-20" dirty="0">
                <a:solidFill>
                  <a:srgbClr val="808080"/>
                </a:solidFill>
                <a:latin typeface="Trebuchet MS"/>
                <a:cs typeface="Trebuchet MS"/>
              </a:rPr>
              <a:t>come</a:t>
            </a:r>
            <a:endParaRPr sz="1400" dirty="0">
              <a:latin typeface="Trebuchet MS"/>
              <a:cs typeface="Trebuchet MS"/>
            </a:endParaRPr>
          </a:p>
          <a:p>
            <a:pPr marL="317500" indent="-227013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76238" algn="l"/>
              </a:tabLst>
            </a:pPr>
            <a:r>
              <a:rPr lang="it-IT" sz="1400" spc="-40" dirty="0">
                <a:solidFill>
                  <a:srgbClr val="808080"/>
                </a:solidFill>
                <a:latin typeface="Trebuchet MS"/>
                <a:cs typeface="Trebuchet MS"/>
              </a:rPr>
              <a:t>V</a:t>
            </a:r>
            <a:r>
              <a:rPr sz="1400" spc="-40" dirty="0" err="1">
                <a:solidFill>
                  <a:srgbClr val="808080"/>
                </a:solidFill>
                <a:latin typeface="Trebuchet MS"/>
                <a:cs typeface="Trebuchet MS"/>
              </a:rPr>
              <a:t>alorizzazione</a:t>
            </a:r>
            <a:r>
              <a:rPr sz="1400" spc="-9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195" dirty="0">
                <a:solidFill>
                  <a:srgbClr val="808080"/>
                </a:solidFill>
                <a:latin typeface="Noto Sans Symbols2"/>
                <a:cs typeface="Noto Sans Symbols2"/>
              </a:rPr>
              <a:t>⭢</a:t>
            </a:r>
            <a:r>
              <a:rPr sz="1400" spc="-30" dirty="0">
                <a:solidFill>
                  <a:srgbClr val="808080"/>
                </a:solidFill>
                <a:latin typeface="Noto Sans Symbols2"/>
                <a:cs typeface="Noto Sans Symbols2"/>
              </a:rPr>
              <a:t> </a:t>
            </a:r>
            <a:r>
              <a:rPr sz="1400" spc="-20" dirty="0">
                <a:solidFill>
                  <a:srgbClr val="808080"/>
                </a:solidFill>
                <a:latin typeface="Trebuchet MS"/>
                <a:cs typeface="Trebuchet MS"/>
              </a:rPr>
              <a:t>come</a:t>
            </a:r>
            <a:endParaRPr sz="1400" dirty="0">
              <a:latin typeface="Trebuchet MS"/>
              <a:cs typeface="Trebuchet MS"/>
            </a:endParaRPr>
          </a:p>
          <a:p>
            <a:pPr marL="317500" indent="-227013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76238" algn="l"/>
              </a:tabLst>
            </a:pPr>
            <a:r>
              <a:rPr lang="it-IT" sz="1400" dirty="0">
                <a:solidFill>
                  <a:srgbClr val="808080"/>
                </a:solidFill>
                <a:latin typeface="Trebuchet MS"/>
                <a:cs typeface="Trebuchet MS"/>
              </a:rPr>
              <a:t>C</a:t>
            </a:r>
            <a:r>
              <a:rPr sz="1400" dirty="0" err="1">
                <a:solidFill>
                  <a:srgbClr val="808080"/>
                </a:solidFill>
                <a:latin typeface="Trebuchet MS"/>
                <a:cs typeface="Trebuchet MS"/>
              </a:rPr>
              <a:t>asi</a:t>
            </a:r>
            <a:r>
              <a:rPr sz="1400" spc="-9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808080"/>
                </a:solidFill>
                <a:latin typeface="Trebuchet MS"/>
                <a:cs typeface="Trebuchet MS"/>
              </a:rPr>
              <a:t>si</a:t>
            </a:r>
            <a:r>
              <a:rPr sz="1400" spc="-114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808080"/>
                </a:solidFill>
                <a:latin typeface="Trebuchet MS"/>
                <a:cs typeface="Trebuchet MS"/>
              </a:rPr>
              <a:t>successo</a:t>
            </a:r>
            <a:r>
              <a:rPr sz="1400" spc="-12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195" dirty="0">
                <a:solidFill>
                  <a:srgbClr val="808080"/>
                </a:solidFill>
                <a:latin typeface="Noto Sans Symbols2"/>
                <a:cs typeface="Noto Sans Symbols2"/>
              </a:rPr>
              <a:t>⭢</a:t>
            </a:r>
            <a:r>
              <a:rPr sz="1400" spc="-45" dirty="0">
                <a:solidFill>
                  <a:srgbClr val="808080"/>
                </a:solidFill>
                <a:latin typeface="Noto Sans Symbols2"/>
                <a:cs typeface="Noto Sans Symbols2"/>
              </a:rPr>
              <a:t> </a:t>
            </a:r>
            <a:r>
              <a:rPr sz="1400" spc="-20" dirty="0">
                <a:solidFill>
                  <a:srgbClr val="808080"/>
                </a:solidFill>
                <a:latin typeface="Trebuchet MS"/>
                <a:cs typeface="Trebuchet MS"/>
              </a:rPr>
              <a:t>quali</a:t>
            </a:r>
            <a:endParaRPr sz="1400" dirty="0">
              <a:latin typeface="Trebuchet MS"/>
              <a:cs typeface="Trebuchet MS"/>
            </a:endParaRPr>
          </a:p>
          <a:p>
            <a:pPr marL="317500" indent="-227013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76238" algn="l"/>
              </a:tabLst>
            </a:pPr>
            <a:r>
              <a:rPr lang="it-IT" sz="1400" spc="-45" dirty="0">
                <a:solidFill>
                  <a:srgbClr val="808080"/>
                </a:solidFill>
                <a:latin typeface="Trebuchet MS"/>
                <a:cs typeface="Trebuchet MS"/>
              </a:rPr>
              <a:t>V</a:t>
            </a:r>
            <a:r>
              <a:rPr sz="1400" spc="-45" dirty="0" err="1">
                <a:solidFill>
                  <a:srgbClr val="808080"/>
                </a:solidFill>
                <a:latin typeface="Trebuchet MS"/>
                <a:cs typeface="Trebuchet MS"/>
              </a:rPr>
              <a:t>alore</a:t>
            </a:r>
            <a:r>
              <a:rPr sz="1400" spc="-12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808080"/>
                </a:solidFill>
                <a:latin typeface="Trebuchet MS"/>
                <a:cs typeface="Trebuchet MS"/>
              </a:rPr>
              <a:t>sociale</a:t>
            </a:r>
            <a:r>
              <a:rPr sz="1400" spc="-10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808080"/>
                </a:solidFill>
                <a:latin typeface="Trebuchet MS"/>
                <a:cs typeface="Trebuchet MS"/>
              </a:rPr>
              <a:t>dello</a:t>
            </a:r>
            <a:r>
              <a:rPr sz="1400" spc="-114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808080"/>
                </a:solidFill>
                <a:latin typeface="Trebuchet MS"/>
                <a:cs typeface="Trebuchet MS"/>
              </a:rPr>
              <a:t>sport</a:t>
            </a:r>
            <a:r>
              <a:rPr sz="1400" spc="-14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195" dirty="0">
                <a:solidFill>
                  <a:srgbClr val="808080"/>
                </a:solidFill>
                <a:latin typeface="Noto Sans Symbols2"/>
                <a:cs typeface="Noto Sans Symbols2"/>
              </a:rPr>
              <a:t>⭢</a:t>
            </a:r>
            <a:r>
              <a:rPr sz="1400" spc="-40" dirty="0">
                <a:solidFill>
                  <a:srgbClr val="808080"/>
                </a:solidFill>
                <a:latin typeface="Noto Sans Symbols2"/>
                <a:cs typeface="Noto Sans Symbols2"/>
              </a:rPr>
              <a:t> </a:t>
            </a:r>
            <a:r>
              <a:rPr sz="1400" spc="-10" dirty="0">
                <a:solidFill>
                  <a:srgbClr val="808080"/>
                </a:solidFill>
                <a:latin typeface="Trebuchet MS"/>
                <a:cs typeface="Trebuchet MS"/>
              </a:rPr>
              <a:t>verifiche</a:t>
            </a:r>
            <a:endParaRPr sz="1400" dirty="0">
              <a:latin typeface="Trebuchet MS"/>
              <a:cs typeface="Trebuchet MS"/>
            </a:endParaRPr>
          </a:p>
          <a:p>
            <a:pPr marL="317500" indent="-227013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76238" algn="l"/>
              </a:tabLst>
            </a:pPr>
            <a:r>
              <a:rPr lang="it-IT" sz="1400" spc="-45" dirty="0">
                <a:solidFill>
                  <a:srgbClr val="808080"/>
                </a:solidFill>
                <a:latin typeface="Trebuchet MS"/>
                <a:cs typeface="Trebuchet MS"/>
              </a:rPr>
              <a:t>V</a:t>
            </a:r>
            <a:r>
              <a:rPr sz="1400" spc="-45" dirty="0" err="1">
                <a:solidFill>
                  <a:srgbClr val="808080"/>
                </a:solidFill>
                <a:latin typeface="Trebuchet MS"/>
                <a:cs typeface="Trebuchet MS"/>
              </a:rPr>
              <a:t>alore</a:t>
            </a:r>
            <a:r>
              <a:rPr sz="1400" spc="-10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808080"/>
                </a:solidFill>
                <a:latin typeface="Trebuchet MS"/>
                <a:cs typeface="Trebuchet MS"/>
              </a:rPr>
              <a:t>economico</a:t>
            </a:r>
            <a:r>
              <a:rPr sz="1400" spc="-8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808080"/>
                </a:solidFill>
                <a:latin typeface="Trebuchet MS"/>
                <a:cs typeface="Trebuchet MS"/>
              </a:rPr>
              <a:t>dello</a:t>
            </a:r>
            <a:r>
              <a:rPr sz="1400" spc="-10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808080"/>
                </a:solidFill>
                <a:latin typeface="Trebuchet MS"/>
                <a:cs typeface="Trebuchet MS"/>
              </a:rPr>
              <a:t>sport</a:t>
            </a:r>
            <a:r>
              <a:rPr sz="1400" spc="-12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195" dirty="0">
                <a:solidFill>
                  <a:srgbClr val="808080"/>
                </a:solidFill>
                <a:latin typeface="Noto Sans Symbols2"/>
                <a:cs typeface="Noto Sans Symbols2"/>
              </a:rPr>
              <a:t>⭢</a:t>
            </a:r>
            <a:r>
              <a:rPr sz="1400" spc="-35" dirty="0">
                <a:solidFill>
                  <a:srgbClr val="808080"/>
                </a:solidFill>
                <a:latin typeface="Noto Sans Symbols2"/>
                <a:cs typeface="Noto Sans Symbols2"/>
              </a:rPr>
              <a:t> </a:t>
            </a:r>
            <a:r>
              <a:rPr sz="1400" spc="-10" dirty="0">
                <a:solidFill>
                  <a:srgbClr val="808080"/>
                </a:solidFill>
                <a:latin typeface="Trebuchet MS"/>
                <a:cs typeface="Trebuchet MS"/>
              </a:rPr>
              <a:t>verifiche</a:t>
            </a:r>
            <a:endParaRPr sz="1400" dirty="0">
              <a:latin typeface="Trebuchet MS"/>
              <a:cs typeface="Trebuchet MS"/>
            </a:endParaRPr>
          </a:p>
          <a:p>
            <a:pPr marL="317500" indent="-227013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76238" algn="l"/>
              </a:tabLst>
            </a:pPr>
            <a:r>
              <a:rPr lang="it-IT" sz="1400" spc="-25" dirty="0">
                <a:solidFill>
                  <a:srgbClr val="808080"/>
                </a:solidFill>
                <a:latin typeface="Trebuchet MS"/>
                <a:cs typeface="Trebuchet MS"/>
              </a:rPr>
              <a:t>S</a:t>
            </a:r>
            <a:r>
              <a:rPr sz="1400" spc="-25" dirty="0" err="1">
                <a:solidFill>
                  <a:srgbClr val="808080"/>
                </a:solidFill>
                <a:latin typeface="Trebuchet MS"/>
                <a:cs typeface="Trebuchet MS"/>
              </a:rPr>
              <a:t>trumento</a:t>
            </a:r>
            <a:r>
              <a:rPr sz="1400" spc="-10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195" dirty="0">
                <a:solidFill>
                  <a:srgbClr val="808080"/>
                </a:solidFill>
                <a:latin typeface="Noto Sans Symbols2"/>
                <a:cs typeface="Noto Sans Symbols2"/>
              </a:rPr>
              <a:t>⭢</a:t>
            </a:r>
            <a:r>
              <a:rPr sz="1400" spc="-40" dirty="0">
                <a:solidFill>
                  <a:srgbClr val="808080"/>
                </a:solidFill>
                <a:latin typeface="Noto Sans Symbols2"/>
                <a:cs typeface="Noto Sans Symbols2"/>
              </a:rPr>
              <a:t> </a:t>
            </a:r>
            <a:r>
              <a:rPr sz="1400" spc="-10" dirty="0">
                <a:solidFill>
                  <a:srgbClr val="808080"/>
                </a:solidFill>
                <a:latin typeface="Trebuchet MS"/>
                <a:cs typeface="Trebuchet MS"/>
              </a:rPr>
              <a:t>genere</a:t>
            </a:r>
            <a:endParaRPr sz="1400" dirty="0">
              <a:latin typeface="Trebuchet MS"/>
              <a:cs typeface="Trebuchet MS"/>
            </a:endParaRPr>
          </a:p>
          <a:p>
            <a:pPr marL="317500" indent="-227013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76238" algn="l"/>
              </a:tabLst>
            </a:pPr>
            <a:r>
              <a:rPr lang="it-IT" sz="1400" spc="-25" dirty="0">
                <a:solidFill>
                  <a:srgbClr val="808080"/>
                </a:solidFill>
                <a:latin typeface="Trebuchet MS"/>
                <a:cs typeface="Trebuchet MS"/>
              </a:rPr>
              <a:t>S</a:t>
            </a:r>
            <a:r>
              <a:rPr sz="1400" spc="-25" dirty="0" err="1">
                <a:solidFill>
                  <a:srgbClr val="808080"/>
                </a:solidFill>
                <a:latin typeface="Trebuchet MS"/>
                <a:cs typeface="Trebuchet MS"/>
              </a:rPr>
              <a:t>trumento</a:t>
            </a:r>
            <a:r>
              <a:rPr sz="1400" spc="-114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808080"/>
                </a:solidFill>
                <a:latin typeface="Trebuchet MS"/>
                <a:cs typeface="Trebuchet MS"/>
              </a:rPr>
              <a:t>di</a:t>
            </a:r>
            <a:r>
              <a:rPr sz="1400" spc="-114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808080"/>
                </a:solidFill>
                <a:latin typeface="Trebuchet MS"/>
                <a:cs typeface="Trebuchet MS"/>
              </a:rPr>
              <a:t>dialogo</a:t>
            </a:r>
            <a:r>
              <a:rPr sz="1400" spc="-10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195" dirty="0">
                <a:solidFill>
                  <a:srgbClr val="808080"/>
                </a:solidFill>
                <a:latin typeface="Noto Sans Symbols2"/>
                <a:cs typeface="Noto Sans Symbols2"/>
              </a:rPr>
              <a:t>⭢</a:t>
            </a:r>
            <a:r>
              <a:rPr sz="1400" spc="-35" dirty="0">
                <a:solidFill>
                  <a:srgbClr val="808080"/>
                </a:solidFill>
                <a:latin typeface="Noto Sans Symbols2"/>
                <a:cs typeface="Noto Sans Symbols2"/>
              </a:rPr>
              <a:t> </a:t>
            </a:r>
            <a:r>
              <a:rPr sz="1400" spc="-10" dirty="0">
                <a:solidFill>
                  <a:srgbClr val="808080"/>
                </a:solidFill>
                <a:latin typeface="Trebuchet MS"/>
                <a:cs typeface="Trebuchet MS"/>
              </a:rPr>
              <a:t>verifiche</a:t>
            </a:r>
            <a:endParaRPr sz="1400" dirty="0">
              <a:latin typeface="Trebuchet MS"/>
              <a:cs typeface="Trebuchet MS"/>
            </a:endParaRPr>
          </a:p>
          <a:p>
            <a:pPr marL="317500" indent="-227013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376238" algn="l"/>
              </a:tabLst>
            </a:pPr>
            <a:r>
              <a:rPr sz="1400" spc="-25" dirty="0">
                <a:solidFill>
                  <a:srgbClr val="808080"/>
                </a:solidFill>
                <a:latin typeface="Trebuchet MS"/>
                <a:cs typeface="Trebuchet MS"/>
              </a:rPr>
              <a:t>Strumento</a:t>
            </a:r>
            <a:r>
              <a:rPr sz="1400" spc="-10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808080"/>
                </a:solidFill>
                <a:latin typeface="Trebuchet MS"/>
                <a:cs typeface="Trebuchet MS"/>
              </a:rPr>
              <a:t>di</a:t>
            </a:r>
            <a:r>
              <a:rPr sz="1400" spc="-10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808080"/>
                </a:solidFill>
                <a:latin typeface="Trebuchet MS"/>
                <a:cs typeface="Trebuchet MS"/>
              </a:rPr>
              <a:t>crescita</a:t>
            </a:r>
            <a:r>
              <a:rPr sz="1400" spc="-9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808080"/>
                </a:solidFill>
                <a:latin typeface="Trebuchet MS"/>
                <a:cs typeface="Trebuchet MS"/>
              </a:rPr>
              <a:t>verifiche</a:t>
            </a:r>
            <a:endParaRPr sz="1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053721" y="1883524"/>
            <a:ext cx="4932680" cy="3743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889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La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lang="it-IT" spc="-25" dirty="0">
                <a:solidFill>
                  <a:srgbClr val="212121"/>
                </a:solidFill>
                <a:latin typeface="Carlito"/>
                <a:cs typeface="Carlito"/>
              </a:rPr>
              <a:t>C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op</a:t>
            </a:r>
            <a:r>
              <a:rPr sz="18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4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ha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messo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a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punto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un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F5597"/>
                </a:solidFill>
                <a:latin typeface="Carlito"/>
                <a:cs typeface="Carlito"/>
              </a:rPr>
              <a:t>modello</a:t>
            </a:r>
            <a:r>
              <a:rPr sz="1800" spc="-25" dirty="0">
                <a:solidFill>
                  <a:srgbClr val="2F5597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finalizzato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a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individuare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le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F5597"/>
                </a:solidFill>
                <a:latin typeface="Carlito"/>
                <a:cs typeface="Carlito"/>
              </a:rPr>
              <a:t>iniziative</a:t>
            </a:r>
            <a:r>
              <a:rPr sz="1800" spc="-25" dirty="0">
                <a:solidFill>
                  <a:srgbClr val="2F5597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per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lo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giudicate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casi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di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eccellenza</a:t>
            </a:r>
            <a:r>
              <a:rPr sz="18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quanto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abbiano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meglio </a:t>
            </a:r>
            <a:r>
              <a:rPr sz="1800" spc="-10" dirty="0">
                <a:solidFill>
                  <a:srgbClr val="2F5597"/>
                </a:solidFill>
                <a:latin typeface="Carlito"/>
                <a:cs typeface="Carlito"/>
              </a:rPr>
              <a:t>bilanciato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,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o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promettano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di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bilanciare,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 err="1">
                <a:solidFill>
                  <a:srgbClr val="212121"/>
                </a:solidFill>
                <a:latin typeface="Carlito"/>
                <a:cs typeface="Carlito"/>
              </a:rPr>
              <a:t>l’</a:t>
            </a:r>
            <a:r>
              <a:rPr sz="1800" spc="-10" dirty="0" err="1">
                <a:solidFill>
                  <a:srgbClr val="212121"/>
                </a:solidFill>
                <a:latin typeface="Carlito"/>
                <a:cs typeface="Carlito"/>
              </a:rPr>
              <a:t>impatto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sociale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(</a:t>
            </a:r>
            <a:r>
              <a:rPr sz="1800" spc="-10" dirty="0">
                <a:solidFill>
                  <a:srgbClr val="2F5597"/>
                </a:solidFill>
                <a:latin typeface="Carlito"/>
                <a:cs typeface="Carlito"/>
              </a:rPr>
              <a:t>interesse</a:t>
            </a:r>
            <a:r>
              <a:rPr sz="1800" spc="-35" dirty="0">
                <a:solidFill>
                  <a:srgbClr val="2F5597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F5597"/>
                </a:solidFill>
                <a:latin typeface="Carlito"/>
                <a:cs typeface="Carlito"/>
              </a:rPr>
              <a:t>pubblico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)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e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 err="1">
                <a:solidFill>
                  <a:srgbClr val="212121"/>
                </a:solidFill>
                <a:latin typeface="Carlito"/>
                <a:cs typeface="Carlito"/>
              </a:rPr>
              <a:t>l’</a:t>
            </a:r>
            <a:r>
              <a:rPr sz="1800" spc="-10" dirty="0" err="1">
                <a:solidFill>
                  <a:srgbClr val="212121"/>
                </a:solidFill>
                <a:latin typeface="Carlito"/>
                <a:cs typeface="Carlito"/>
              </a:rPr>
              <a:t>impatto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economico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(</a:t>
            </a:r>
            <a:r>
              <a:rPr sz="1800" spc="-10" dirty="0">
                <a:solidFill>
                  <a:srgbClr val="2F5597"/>
                </a:solidFill>
                <a:latin typeface="Carlito"/>
                <a:cs typeface="Carlito"/>
              </a:rPr>
              <a:t>vantaggi</a:t>
            </a:r>
            <a:r>
              <a:rPr sz="1800" spc="-45" dirty="0">
                <a:solidFill>
                  <a:srgbClr val="2F5597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F5597"/>
                </a:solidFill>
                <a:latin typeface="Carlito"/>
                <a:cs typeface="Carlito"/>
              </a:rPr>
              <a:t>per</a:t>
            </a:r>
            <a:r>
              <a:rPr sz="1800" spc="-55" dirty="0">
                <a:solidFill>
                  <a:srgbClr val="2F5597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F5597"/>
                </a:solidFill>
                <a:latin typeface="Carlito"/>
                <a:cs typeface="Carlito"/>
              </a:rPr>
              <a:t>l'economia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).</a:t>
            </a:r>
            <a:endParaRPr sz="1800" dirty="0">
              <a:latin typeface="Carlito"/>
              <a:cs typeface="Carlito"/>
            </a:endParaRPr>
          </a:p>
          <a:p>
            <a:pPr marL="354965" marR="5080" indent="-342900">
              <a:lnSpc>
                <a:spcPct val="100000"/>
              </a:lnSpc>
              <a:spcBef>
                <a:spcPts val="1200"/>
              </a:spcBef>
              <a:tabLst>
                <a:tab pos="354965" algn="l"/>
              </a:tabLst>
            </a:pP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2.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	A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tal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scopo,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lang="it-IT" spc="-25" dirty="0">
                <a:solidFill>
                  <a:srgbClr val="212121"/>
                </a:solidFill>
                <a:latin typeface="Carlito"/>
                <a:cs typeface="Carlito"/>
              </a:rPr>
              <a:t>C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op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4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ha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disegnato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un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evento </a:t>
            </a:r>
            <a:r>
              <a:rPr sz="1800" spc="-10" dirty="0">
                <a:solidFill>
                  <a:srgbClr val="2F5597"/>
                </a:solidFill>
                <a:latin typeface="Carlito"/>
                <a:cs typeface="Carlito"/>
              </a:rPr>
              <a:t>competitivo</a:t>
            </a:r>
            <a:r>
              <a:rPr sz="1800" spc="-25" dirty="0">
                <a:solidFill>
                  <a:srgbClr val="2F5597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finalizzato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a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far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emergere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e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riconoscere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le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iniziative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del</a:t>
            </a:r>
            <a:r>
              <a:rPr sz="1800" spc="-6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genere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diffuse</a:t>
            </a:r>
            <a:r>
              <a:rPr sz="1800" spc="-6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sul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territorio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nazionale,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siano</a:t>
            </a:r>
            <a:r>
              <a:rPr sz="1800" spc="-6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esse</a:t>
            </a:r>
            <a:r>
              <a:rPr sz="1800" spc="-6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allo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stato progettuale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o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siano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state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già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avviate;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provengano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dal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mondo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non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profit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o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siano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proposte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da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imprese.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26431" y="1883524"/>
            <a:ext cx="1426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9520" algn="l"/>
              </a:tabLst>
            </a:pPr>
            <a:r>
              <a:rPr sz="2400" spc="120" baseline="1736" dirty="0">
                <a:solidFill>
                  <a:srgbClr val="808080"/>
                </a:solidFill>
                <a:latin typeface="Carlito"/>
                <a:cs typeface="Carlito"/>
              </a:rPr>
              <a:t>C</a:t>
            </a:r>
            <a:r>
              <a:rPr sz="2400" spc="104" baseline="1736" dirty="0">
                <a:solidFill>
                  <a:srgbClr val="808080"/>
                </a:solidFill>
                <a:latin typeface="Carlito"/>
                <a:cs typeface="Carlito"/>
              </a:rPr>
              <a:t>o</a:t>
            </a:r>
            <a:r>
              <a:rPr sz="2400" spc="120" baseline="1736" dirty="0">
                <a:solidFill>
                  <a:srgbClr val="808080"/>
                </a:solidFill>
                <a:latin typeface="Carlito"/>
                <a:cs typeface="Carlito"/>
              </a:rPr>
              <a:t>n</a:t>
            </a:r>
            <a:r>
              <a:rPr sz="2400" spc="112" baseline="1736" dirty="0">
                <a:solidFill>
                  <a:srgbClr val="808080"/>
                </a:solidFill>
                <a:latin typeface="Carlito"/>
                <a:cs typeface="Carlito"/>
              </a:rPr>
              <a:t>c</a:t>
            </a:r>
            <a:r>
              <a:rPr sz="2400" spc="127" baseline="1736" dirty="0">
                <a:solidFill>
                  <a:srgbClr val="808080"/>
                </a:solidFill>
                <a:latin typeface="Carlito"/>
                <a:cs typeface="Carlito"/>
              </a:rPr>
              <a:t>l</a:t>
            </a:r>
            <a:r>
              <a:rPr sz="2400" spc="120" baseline="1736" dirty="0">
                <a:solidFill>
                  <a:srgbClr val="808080"/>
                </a:solidFill>
                <a:latin typeface="Carlito"/>
                <a:cs typeface="Carlito"/>
              </a:rPr>
              <a:t>u</a:t>
            </a:r>
            <a:r>
              <a:rPr sz="2400" spc="112" baseline="1736" dirty="0">
                <a:solidFill>
                  <a:srgbClr val="808080"/>
                </a:solidFill>
                <a:latin typeface="Carlito"/>
                <a:cs typeface="Carlito"/>
              </a:rPr>
              <a:t>s</a:t>
            </a:r>
            <a:r>
              <a:rPr sz="2400" spc="127" baseline="1736" dirty="0">
                <a:solidFill>
                  <a:srgbClr val="808080"/>
                </a:solidFill>
                <a:latin typeface="Carlito"/>
                <a:cs typeface="Carlito"/>
              </a:rPr>
              <a:t>i</a:t>
            </a:r>
            <a:r>
              <a:rPr sz="2400" spc="104" baseline="1736" dirty="0">
                <a:solidFill>
                  <a:srgbClr val="808080"/>
                </a:solidFill>
                <a:latin typeface="Carlito"/>
                <a:cs typeface="Carlito"/>
              </a:rPr>
              <a:t>o</a:t>
            </a:r>
            <a:r>
              <a:rPr sz="2400" spc="-982" baseline="1736" dirty="0">
                <a:solidFill>
                  <a:srgbClr val="808080"/>
                </a:solidFill>
                <a:latin typeface="Carlito"/>
                <a:cs typeface="Carlito"/>
              </a:rPr>
              <a:t>n</a:t>
            </a:r>
            <a:r>
              <a:rPr sz="2400" spc="-434" baseline="1736" dirty="0">
                <a:solidFill>
                  <a:srgbClr val="808080"/>
                </a:solidFill>
                <a:latin typeface="Carlito"/>
                <a:cs typeface="Carlito"/>
              </a:rPr>
              <a:t>…</a:t>
            </a:r>
            <a:r>
              <a:rPr sz="2400" spc="120" baseline="1736" dirty="0">
                <a:solidFill>
                  <a:srgbClr val="808080"/>
                </a:solidFill>
                <a:latin typeface="Carlito"/>
                <a:cs typeface="Carlito"/>
              </a:rPr>
              <a:t>i</a:t>
            </a:r>
            <a:r>
              <a:rPr sz="2400" baseline="1736" dirty="0">
                <a:solidFill>
                  <a:srgbClr val="808080"/>
                </a:solidFill>
                <a:latin typeface="Carlito"/>
                <a:cs typeface="Carlito"/>
              </a:rPr>
              <a:t>	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1.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25794" y="1216952"/>
            <a:ext cx="1656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2400" b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 Gala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651957" y="6239136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A8A8A"/>
                </a:solidFill>
                <a:latin typeface="Carlito"/>
                <a:cs typeface="Carlito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lang="it-IT" spc="-50" smtClean="0"/>
              <a:pPr marL="115570">
                <a:lnSpc>
                  <a:spcPts val="1240"/>
                </a:lnSpc>
              </a:pPr>
              <a:t>20</a:t>
            </a:fld>
            <a:endParaRPr spc="-25" dirty="0"/>
          </a:p>
        </p:txBody>
      </p:sp>
      <p:sp>
        <p:nvSpPr>
          <p:cNvPr id="10" name="Titolo 9">
            <a:extLst>
              <a:ext uri="{FF2B5EF4-FFF2-40B4-BE49-F238E27FC236}">
                <a16:creationId xmlns:a16="http://schemas.microsoft.com/office/drawing/2014/main" id="{49041F32-C68D-9333-BEB6-ABAF83E1D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826431" y="1883524"/>
            <a:ext cx="1426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9520" algn="l"/>
              </a:tabLst>
            </a:pPr>
            <a:r>
              <a:rPr sz="2400" spc="120" baseline="1736" dirty="0">
                <a:solidFill>
                  <a:srgbClr val="808080"/>
                </a:solidFill>
                <a:latin typeface="Carlito"/>
                <a:cs typeface="Carlito"/>
              </a:rPr>
              <a:t>C</a:t>
            </a:r>
            <a:r>
              <a:rPr sz="2400" spc="104" baseline="1736" dirty="0">
                <a:solidFill>
                  <a:srgbClr val="808080"/>
                </a:solidFill>
                <a:latin typeface="Carlito"/>
                <a:cs typeface="Carlito"/>
              </a:rPr>
              <a:t>o</a:t>
            </a:r>
            <a:r>
              <a:rPr sz="2400" spc="120" baseline="1736" dirty="0">
                <a:solidFill>
                  <a:srgbClr val="808080"/>
                </a:solidFill>
                <a:latin typeface="Carlito"/>
                <a:cs typeface="Carlito"/>
              </a:rPr>
              <a:t>n</a:t>
            </a:r>
            <a:r>
              <a:rPr sz="2400" spc="112" baseline="1736" dirty="0">
                <a:solidFill>
                  <a:srgbClr val="808080"/>
                </a:solidFill>
                <a:latin typeface="Carlito"/>
                <a:cs typeface="Carlito"/>
              </a:rPr>
              <a:t>c</a:t>
            </a:r>
            <a:r>
              <a:rPr sz="2400" spc="127" baseline="1736" dirty="0">
                <a:solidFill>
                  <a:srgbClr val="808080"/>
                </a:solidFill>
                <a:latin typeface="Carlito"/>
                <a:cs typeface="Carlito"/>
              </a:rPr>
              <a:t>l</a:t>
            </a:r>
            <a:r>
              <a:rPr sz="2400" spc="120" baseline="1736" dirty="0">
                <a:solidFill>
                  <a:srgbClr val="808080"/>
                </a:solidFill>
                <a:latin typeface="Carlito"/>
                <a:cs typeface="Carlito"/>
              </a:rPr>
              <a:t>u</a:t>
            </a:r>
            <a:r>
              <a:rPr sz="2400" spc="112" baseline="1736" dirty="0">
                <a:solidFill>
                  <a:srgbClr val="808080"/>
                </a:solidFill>
                <a:latin typeface="Carlito"/>
                <a:cs typeface="Carlito"/>
              </a:rPr>
              <a:t>s</a:t>
            </a:r>
            <a:r>
              <a:rPr sz="2400" spc="127" baseline="1736" dirty="0">
                <a:solidFill>
                  <a:srgbClr val="808080"/>
                </a:solidFill>
                <a:latin typeface="Carlito"/>
                <a:cs typeface="Carlito"/>
              </a:rPr>
              <a:t>i</a:t>
            </a:r>
            <a:r>
              <a:rPr sz="2400" spc="104" baseline="1736" dirty="0">
                <a:solidFill>
                  <a:srgbClr val="808080"/>
                </a:solidFill>
                <a:latin typeface="Carlito"/>
                <a:cs typeface="Carlito"/>
              </a:rPr>
              <a:t>o</a:t>
            </a:r>
            <a:r>
              <a:rPr sz="2400" spc="-982" baseline="1736" dirty="0">
                <a:solidFill>
                  <a:srgbClr val="808080"/>
                </a:solidFill>
                <a:latin typeface="Carlito"/>
                <a:cs typeface="Carlito"/>
              </a:rPr>
              <a:t>n</a:t>
            </a:r>
            <a:r>
              <a:rPr sz="2400" spc="-434" baseline="1736" dirty="0">
                <a:solidFill>
                  <a:srgbClr val="808080"/>
                </a:solidFill>
                <a:latin typeface="Carlito"/>
                <a:cs typeface="Carlito"/>
              </a:rPr>
              <a:t>…</a:t>
            </a:r>
            <a:r>
              <a:rPr sz="2400" spc="120" baseline="1736" dirty="0">
                <a:solidFill>
                  <a:srgbClr val="808080"/>
                </a:solidFill>
                <a:latin typeface="Carlito"/>
                <a:cs typeface="Carlito"/>
              </a:rPr>
              <a:t>i</a:t>
            </a:r>
            <a:r>
              <a:rPr sz="2400" baseline="1736" dirty="0">
                <a:solidFill>
                  <a:srgbClr val="808080"/>
                </a:solidFill>
                <a:latin typeface="Carlito"/>
                <a:cs typeface="Carlito"/>
              </a:rPr>
              <a:t>	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3.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96621" y="1883524"/>
            <a:ext cx="45389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La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denominazione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provvisoria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è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«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1800" b="1" spc="-6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1800" b="1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212121"/>
                </a:solidFill>
                <a:latin typeface="Carlito"/>
                <a:cs typeface="Carlito"/>
              </a:rPr>
              <a:t>Gala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», sottotitolo</a:t>
            </a:r>
            <a:r>
              <a:rPr sz="18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«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Iniziative</a:t>
            </a:r>
            <a:r>
              <a:rPr sz="1800" b="1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per</a:t>
            </a:r>
            <a:r>
              <a:rPr sz="1800" b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lo</a:t>
            </a:r>
            <a:r>
              <a:rPr sz="1800" b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1800" b="1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i="1" spc="-25" dirty="0">
                <a:solidFill>
                  <a:srgbClr val="212121"/>
                </a:solidFill>
                <a:latin typeface="Carlito"/>
                <a:cs typeface="Carlito"/>
              </a:rPr>
              <a:t>in </a:t>
            </a:r>
            <a:r>
              <a:rPr sz="1800" b="1" i="1" spc="-10" dirty="0">
                <a:solidFill>
                  <a:srgbClr val="212121"/>
                </a:solidFill>
                <a:latin typeface="Carlito"/>
                <a:cs typeface="Carlito"/>
              </a:rPr>
              <a:t>competizione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»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53721" y="2858885"/>
            <a:ext cx="4973320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64795" indent="-342900">
              <a:lnSpc>
                <a:spcPct val="100000"/>
              </a:lnSpc>
              <a:spcBef>
                <a:spcPts val="100"/>
              </a:spcBef>
              <a:buAutoNum type="arabicPeriod" startAt="4"/>
              <a:tabLst>
                <a:tab pos="355600" algn="l"/>
              </a:tabLst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La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competizione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è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stata</a:t>
            </a:r>
            <a:r>
              <a:rPr sz="1800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studiata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nel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F5597"/>
                </a:solidFill>
                <a:latin typeface="Carlito"/>
                <a:cs typeface="Carlito"/>
              </a:rPr>
              <a:t>concept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,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e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nel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possibile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F5597"/>
                </a:solidFill>
                <a:latin typeface="Carlito"/>
                <a:cs typeface="Carlito"/>
              </a:rPr>
              <a:t>funzionamento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.</a:t>
            </a:r>
            <a:endParaRPr sz="18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AutoNum type="arabicPeriod" startAt="4"/>
              <a:tabLst>
                <a:tab pos="355600" algn="l"/>
              </a:tabLst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Sono</a:t>
            </a:r>
            <a:r>
              <a:rPr sz="1800" spc="-6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stati</a:t>
            </a:r>
            <a:r>
              <a:rPr sz="1800" spc="-7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definiti</a:t>
            </a:r>
            <a:r>
              <a:rPr sz="1800" spc="-6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F5597"/>
                </a:solidFill>
                <a:latin typeface="Carlito"/>
                <a:cs typeface="Carlito"/>
              </a:rPr>
              <a:t>Criteri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,</a:t>
            </a:r>
            <a:r>
              <a:rPr sz="1800" spc="-6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F5597"/>
                </a:solidFill>
                <a:latin typeface="Carlito"/>
                <a:cs typeface="Carlito"/>
              </a:rPr>
              <a:t>Giudizi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,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F5597"/>
                </a:solidFill>
                <a:latin typeface="Carlito"/>
                <a:cs typeface="Carlito"/>
              </a:rPr>
              <a:t>Misurazioni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,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per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individuare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F5597"/>
                </a:solidFill>
                <a:latin typeface="Carlito"/>
                <a:cs typeface="Carlito"/>
              </a:rPr>
              <a:t>Casi</a:t>
            </a:r>
            <a:r>
              <a:rPr sz="1800" spc="-40" dirty="0">
                <a:solidFill>
                  <a:srgbClr val="2F5597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F5597"/>
                </a:solidFill>
                <a:latin typeface="Carlito"/>
                <a:cs typeface="Carlito"/>
              </a:rPr>
              <a:t>di</a:t>
            </a:r>
            <a:r>
              <a:rPr sz="1800" spc="-25" dirty="0">
                <a:solidFill>
                  <a:srgbClr val="2F5597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F5597"/>
                </a:solidFill>
                <a:latin typeface="Carlito"/>
                <a:cs typeface="Carlito"/>
              </a:rPr>
              <a:t>successo</a:t>
            </a:r>
            <a:endParaRPr sz="18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AutoNum type="arabicPeriod" startAt="4"/>
              <a:tabLst>
                <a:tab pos="354965" algn="l"/>
              </a:tabLst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Si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prevedono</a:t>
            </a:r>
            <a:r>
              <a:rPr sz="1800" spc="-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F5597"/>
                </a:solidFill>
                <a:latin typeface="Carlito"/>
                <a:cs typeface="Carlito"/>
              </a:rPr>
              <a:t>Proponenti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di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F5597"/>
                </a:solidFill>
                <a:latin typeface="Carlito"/>
                <a:cs typeface="Carlito"/>
              </a:rPr>
              <a:t>Proposte.</a:t>
            </a:r>
            <a:endParaRPr sz="1800">
              <a:latin typeface="Carlito"/>
              <a:cs typeface="Carlito"/>
            </a:endParaRPr>
          </a:p>
          <a:p>
            <a:pPr marL="354965" marR="152400" indent="-342900">
              <a:lnSpc>
                <a:spcPct val="100000"/>
              </a:lnSpc>
              <a:spcBef>
                <a:spcPts val="1200"/>
              </a:spcBef>
              <a:buAutoNum type="arabicPeriod" startAt="4"/>
              <a:tabLst>
                <a:tab pos="354965" algn="l"/>
              </a:tabLst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Il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giudizio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è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riservato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ad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una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F5597"/>
                </a:solidFill>
                <a:latin typeface="Carlito"/>
                <a:cs typeface="Carlito"/>
              </a:rPr>
              <a:t>Giuria</a:t>
            </a:r>
            <a:r>
              <a:rPr sz="1800" spc="-30" dirty="0">
                <a:solidFill>
                  <a:srgbClr val="2F5597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composta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da </a:t>
            </a:r>
            <a:r>
              <a:rPr sz="1800" dirty="0">
                <a:solidFill>
                  <a:srgbClr val="2F5597"/>
                </a:solidFill>
                <a:latin typeface="Carlito"/>
                <a:cs typeface="Carlito"/>
              </a:rPr>
              <a:t>Giurati</a:t>
            </a:r>
            <a:r>
              <a:rPr sz="1800" spc="-45" dirty="0">
                <a:solidFill>
                  <a:srgbClr val="2F5597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indipendente.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Il</a:t>
            </a:r>
            <a:r>
              <a:rPr sz="1800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giudizio</a:t>
            </a:r>
            <a:r>
              <a:rPr sz="18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potrà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essere integrato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da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una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valutazione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del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F5597"/>
                </a:solidFill>
                <a:latin typeface="Carlito"/>
                <a:cs typeface="Carlito"/>
              </a:rPr>
              <a:t>pubblico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partecipante</a:t>
            </a:r>
            <a:r>
              <a:rPr sz="18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agli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eventi.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25794" y="1216952"/>
            <a:ext cx="1656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2400" b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 Gala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1651957" y="6239136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A8A8A"/>
                </a:solidFill>
                <a:latin typeface="Carlito"/>
                <a:cs typeface="Carlito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lang="it-IT" spc="-50" smtClean="0"/>
              <a:pPr marL="115570">
                <a:lnSpc>
                  <a:spcPts val="1240"/>
                </a:lnSpc>
              </a:pPr>
              <a:t>21</a:t>
            </a:fld>
            <a:endParaRPr spc="-25" dirty="0"/>
          </a:p>
        </p:txBody>
      </p:sp>
      <p:sp>
        <p:nvSpPr>
          <p:cNvPr id="11" name="Titolo 10">
            <a:extLst>
              <a:ext uri="{FF2B5EF4-FFF2-40B4-BE49-F238E27FC236}">
                <a16:creationId xmlns:a16="http://schemas.microsoft.com/office/drawing/2014/main" id="{2A939D22-14C8-D8B9-3155-49D792702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826431" y="1883524"/>
            <a:ext cx="142621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9520" algn="l"/>
              </a:tabLst>
            </a:pPr>
            <a:r>
              <a:rPr sz="2400" spc="120" baseline="1736" dirty="0">
                <a:solidFill>
                  <a:srgbClr val="808080"/>
                </a:solidFill>
                <a:latin typeface="Carlito"/>
                <a:cs typeface="Carlito"/>
              </a:rPr>
              <a:t>C</a:t>
            </a:r>
            <a:r>
              <a:rPr sz="2400" spc="104" baseline="1736" dirty="0">
                <a:solidFill>
                  <a:srgbClr val="808080"/>
                </a:solidFill>
                <a:latin typeface="Carlito"/>
                <a:cs typeface="Carlito"/>
              </a:rPr>
              <a:t>o</a:t>
            </a:r>
            <a:r>
              <a:rPr sz="2400" spc="120" baseline="1736" dirty="0">
                <a:solidFill>
                  <a:srgbClr val="808080"/>
                </a:solidFill>
                <a:latin typeface="Carlito"/>
                <a:cs typeface="Carlito"/>
              </a:rPr>
              <a:t>n</a:t>
            </a:r>
            <a:r>
              <a:rPr sz="2400" spc="112" baseline="1736" dirty="0">
                <a:solidFill>
                  <a:srgbClr val="808080"/>
                </a:solidFill>
                <a:latin typeface="Carlito"/>
                <a:cs typeface="Carlito"/>
              </a:rPr>
              <a:t>c</a:t>
            </a:r>
            <a:r>
              <a:rPr sz="2400" spc="127" baseline="1736" dirty="0">
                <a:solidFill>
                  <a:srgbClr val="808080"/>
                </a:solidFill>
                <a:latin typeface="Carlito"/>
                <a:cs typeface="Carlito"/>
              </a:rPr>
              <a:t>l</a:t>
            </a:r>
            <a:r>
              <a:rPr sz="2400" spc="120" baseline="1736" dirty="0">
                <a:solidFill>
                  <a:srgbClr val="808080"/>
                </a:solidFill>
                <a:latin typeface="Carlito"/>
                <a:cs typeface="Carlito"/>
              </a:rPr>
              <a:t>u</a:t>
            </a:r>
            <a:r>
              <a:rPr sz="2400" spc="112" baseline="1736" dirty="0">
                <a:solidFill>
                  <a:srgbClr val="808080"/>
                </a:solidFill>
                <a:latin typeface="Carlito"/>
                <a:cs typeface="Carlito"/>
              </a:rPr>
              <a:t>s</a:t>
            </a:r>
            <a:r>
              <a:rPr sz="2400" spc="127" baseline="1736" dirty="0">
                <a:solidFill>
                  <a:srgbClr val="808080"/>
                </a:solidFill>
                <a:latin typeface="Carlito"/>
                <a:cs typeface="Carlito"/>
              </a:rPr>
              <a:t>i</a:t>
            </a:r>
            <a:r>
              <a:rPr sz="2400" spc="104" baseline="1736" dirty="0">
                <a:solidFill>
                  <a:srgbClr val="808080"/>
                </a:solidFill>
                <a:latin typeface="Carlito"/>
                <a:cs typeface="Carlito"/>
              </a:rPr>
              <a:t>o</a:t>
            </a:r>
            <a:r>
              <a:rPr sz="2400" spc="-982" baseline="1736" dirty="0">
                <a:solidFill>
                  <a:srgbClr val="808080"/>
                </a:solidFill>
                <a:latin typeface="Carlito"/>
                <a:cs typeface="Carlito"/>
              </a:rPr>
              <a:t>n</a:t>
            </a:r>
            <a:r>
              <a:rPr sz="2400" spc="-434" baseline="1736" dirty="0">
                <a:solidFill>
                  <a:srgbClr val="808080"/>
                </a:solidFill>
                <a:latin typeface="Carlito"/>
                <a:cs typeface="Carlito"/>
              </a:rPr>
              <a:t>…</a:t>
            </a:r>
            <a:r>
              <a:rPr lang="it-IT" sz="2400" spc="120" baseline="1736" dirty="0">
                <a:solidFill>
                  <a:srgbClr val="808080"/>
                </a:solidFill>
                <a:latin typeface="Carlito"/>
                <a:cs typeface="Carlito"/>
              </a:rPr>
              <a:t>i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82748" y="1883524"/>
            <a:ext cx="4724583" cy="42242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8"/>
            </a:pPr>
            <a:r>
              <a:rPr lang="it-IT" sz="1800">
                <a:solidFill>
                  <a:srgbClr val="212121"/>
                </a:solidFill>
                <a:latin typeface="Carlito"/>
                <a:cs typeface="Carlito"/>
              </a:rPr>
              <a:t>I</a:t>
            </a:r>
            <a:r>
              <a:rPr lang="it-IT" sz="1800" spc="35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lang="it-IT" sz="1800" spc="-10">
                <a:solidFill>
                  <a:srgbClr val="212121"/>
                </a:solidFill>
                <a:latin typeface="Carlito"/>
                <a:cs typeface="Carlito"/>
              </a:rPr>
              <a:t>Proponenti</a:t>
            </a:r>
            <a:r>
              <a:rPr lang="it-IT" sz="1800" spc="-3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lang="it-IT" sz="1800" spc="-10">
                <a:solidFill>
                  <a:srgbClr val="212121"/>
                </a:solidFill>
                <a:latin typeface="Carlito"/>
                <a:cs typeface="Carlito"/>
              </a:rPr>
              <a:t>presenteranno</a:t>
            </a:r>
            <a:r>
              <a:rPr lang="it-IT" sz="1800" spc="-2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lang="it-IT" sz="1800">
                <a:solidFill>
                  <a:srgbClr val="212121"/>
                </a:solidFill>
                <a:latin typeface="Carlito"/>
                <a:cs typeface="Carlito"/>
              </a:rPr>
              <a:t>le</a:t>
            </a:r>
            <a:r>
              <a:rPr lang="it-IT" sz="1800" spc="-2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lang="it-IT" sz="1800">
                <a:solidFill>
                  <a:srgbClr val="212121"/>
                </a:solidFill>
                <a:latin typeface="Carlito"/>
                <a:cs typeface="Carlito"/>
              </a:rPr>
              <a:t>iniziative</a:t>
            </a:r>
            <a:r>
              <a:rPr lang="it-IT" sz="1800" spc="-15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lang="it-IT" sz="180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lang="it-IT" sz="1800" spc="-20">
                <a:solidFill>
                  <a:srgbClr val="212121"/>
                </a:solidFill>
                <a:latin typeface="Carlito"/>
                <a:cs typeface="Carlito"/>
              </a:rPr>
              <a:t> gara </a:t>
            </a:r>
            <a:r>
              <a:rPr lang="it-IT" sz="1800">
                <a:solidFill>
                  <a:srgbClr val="212121"/>
                </a:solidFill>
                <a:latin typeface="Carlito"/>
                <a:cs typeface="Carlito"/>
              </a:rPr>
              <a:t>seguendo</a:t>
            </a:r>
            <a:r>
              <a:rPr lang="it-IT" sz="1800" spc="-45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lang="it-IT" sz="1800">
                <a:solidFill>
                  <a:srgbClr val="2F5597"/>
                </a:solidFill>
                <a:latin typeface="Carlito"/>
                <a:cs typeface="Carlito"/>
              </a:rPr>
              <a:t>Linee</a:t>
            </a:r>
            <a:r>
              <a:rPr lang="it-IT" sz="1800" spc="-15">
                <a:solidFill>
                  <a:srgbClr val="2F5597"/>
                </a:solidFill>
                <a:latin typeface="Carlito"/>
                <a:cs typeface="Carlito"/>
              </a:rPr>
              <a:t> </a:t>
            </a:r>
            <a:r>
              <a:rPr lang="it-IT" sz="1800">
                <a:solidFill>
                  <a:srgbClr val="2F5597"/>
                </a:solidFill>
                <a:latin typeface="Carlito"/>
                <a:cs typeface="Carlito"/>
              </a:rPr>
              <a:t>guida</a:t>
            </a:r>
            <a:r>
              <a:rPr lang="it-IT" sz="1800" spc="-45">
                <a:solidFill>
                  <a:srgbClr val="2F5597"/>
                </a:solidFill>
                <a:latin typeface="Carlito"/>
                <a:cs typeface="Carlito"/>
              </a:rPr>
              <a:t> </a:t>
            </a:r>
            <a:r>
              <a:rPr lang="it-IT" sz="1800">
                <a:solidFill>
                  <a:srgbClr val="212121"/>
                </a:solidFill>
                <a:latin typeface="Carlito"/>
                <a:cs typeface="Carlito"/>
              </a:rPr>
              <a:t>e</a:t>
            </a:r>
            <a:r>
              <a:rPr lang="it-IT" sz="1800" spc="-25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lang="it-IT" sz="1800">
                <a:solidFill>
                  <a:srgbClr val="2F5597"/>
                </a:solidFill>
                <a:latin typeface="Carlito"/>
                <a:cs typeface="Carlito"/>
              </a:rPr>
              <a:t>form</a:t>
            </a:r>
            <a:r>
              <a:rPr lang="it-IT" sz="1800" spc="-45">
                <a:solidFill>
                  <a:srgbClr val="2F5597"/>
                </a:solidFill>
                <a:latin typeface="Carlito"/>
                <a:cs typeface="Carlito"/>
              </a:rPr>
              <a:t> </a:t>
            </a:r>
            <a:r>
              <a:rPr lang="it-IT" sz="1800">
                <a:solidFill>
                  <a:srgbClr val="212121"/>
                </a:solidFill>
                <a:latin typeface="Carlito"/>
                <a:cs typeface="Carlito"/>
              </a:rPr>
              <a:t>che</a:t>
            </a:r>
            <a:r>
              <a:rPr lang="it-IT" sz="1800" spc="-25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lang="it-IT" sz="1800">
                <a:solidFill>
                  <a:srgbClr val="212121"/>
                </a:solidFill>
                <a:latin typeface="Carlito"/>
                <a:cs typeface="Carlito"/>
              </a:rPr>
              <a:t>sono</a:t>
            </a:r>
            <a:r>
              <a:rPr lang="it-IT" sz="1800" spc="-4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lang="it-IT" sz="1800" spc="-10">
                <a:solidFill>
                  <a:srgbClr val="212121"/>
                </a:solidFill>
                <a:latin typeface="Carlito"/>
                <a:cs typeface="Carlito"/>
              </a:rPr>
              <a:t>stati disegnati.</a:t>
            </a:r>
          </a:p>
          <a:p>
            <a:pPr marL="354965" marR="125730" indent="-3429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8"/>
              <a:tabLst>
                <a:tab pos="354965" algn="l"/>
              </a:tabLst>
            </a:pPr>
            <a:r>
              <a:rPr lang="it-IT" sz="1800">
                <a:solidFill>
                  <a:srgbClr val="212121"/>
                </a:solidFill>
              </a:rPr>
              <a:t>Le</a:t>
            </a:r>
            <a:r>
              <a:rPr lang="it-IT" sz="1800" spc="-40">
                <a:solidFill>
                  <a:srgbClr val="212121"/>
                </a:solidFill>
              </a:rPr>
              <a:t> </a:t>
            </a:r>
            <a:r>
              <a:rPr lang="it-IT" sz="1800" spc="-10"/>
              <a:t>presentazioni</a:t>
            </a:r>
            <a:r>
              <a:rPr lang="it-IT" sz="1800" spc="-45"/>
              <a:t> </a:t>
            </a:r>
            <a:r>
              <a:rPr lang="it-IT" sz="1800"/>
              <a:t>locali</a:t>
            </a:r>
            <a:r>
              <a:rPr lang="it-IT" sz="1800" spc="-30"/>
              <a:t> </a:t>
            </a:r>
            <a:r>
              <a:rPr lang="it-IT" sz="1800">
                <a:solidFill>
                  <a:srgbClr val="212121"/>
                </a:solidFill>
              </a:rPr>
              <a:t>potranno</a:t>
            </a:r>
            <a:r>
              <a:rPr lang="it-IT" sz="1800" spc="-40">
                <a:solidFill>
                  <a:srgbClr val="212121"/>
                </a:solidFill>
              </a:rPr>
              <a:t> </a:t>
            </a:r>
            <a:r>
              <a:rPr lang="it-IT" sz="1800" spc="-10">
                <a:solidFill>
                  <a:srgbClr val="212121"/>
                </a:solidFill>
              </a:rPr>
              <a:t>costituire</a:t>
            </a:r>
            <a:r>
              <a:rPr lang="it-IT" sz="1800" spc="-30">
                <a:solidFill>
                  <a:srgbClr val="212121"/>
                </a:solidFill>
              </a:rPr>
              <a:t> </a:t>
            </a:r>
            <a:r>
              <a:rPr lang="it-IT" sz="1800" spc="-10">
                <a:solidFill>
                  <a:srgbClr val="212121"/>
                </a:solidFill>
              </a:rPr>
              <a:t>eventi </a:t>
            </a:r>
            <a:r>
              <a:rPr lang="it-IT" sz="1800">
                <a:solidFill>
                  <a:srgbClr val="212121"/>
                </a:solidFill>
              </a:rPr>
              <a:t>pubblici</a:t>
            </a:r>
            <a:r>
              <a:rPr lang="it-IT" sz="1800" spc="-25">
                <a:solidFill>
                  <a:srgbClr val="212121"/>
                </a:solidFill>
              </a:rPr>
              <a:t> </a:t>
            </a:r>
            <a:r>
              <a:rPr lang="it-IT" sz="1800" spc="-10">
                <a:solidFill>
                  <a:srgbClr val="212121"/>
                </a:solidFill>
              </a:rPr>
              <a:t>programmati</a:t>
            </a:r>
            <a:r>
              <a:rPr lang="it-IT" sz="1800" spc="-65">
                <a:solidFill>
                  <a:srgbClr val="212121"/>
                </a:solidFill>
              </a:rPr>
              <a:t> </a:t>
            </a:r>
            <a:r>
              <a:rPr lang="it-IT" sz="1800">
                <a:solidFill>
                  <a:srgbClr val="212121"/>
                </a:solidFill>
              </a:rPr>
              <a:t>sul</a:t>
            </a:r>
            <a:r>
              <a:rPr lang="it-IT" sz="1800" spc="-45">
                <a:solidFill>
                  <a:srgbClr val="212121"/>
                </a:solidFill>
              </a:rPr>
              <a:t> </a:t>
            </a:r>
            <a:r>
              <a:rPr lang="it-IT" sz="1800"/>
              <a:t>territorio</a:t>
            </a:r>
            <a:r>
              <a:rPr lang="it-IT" sz="1800" spc="-40"/>
              <a:t> </a:t>
            </a:r>
            <a:r>
              <a:rPr lang="it-IT" sz="1800" spc="-10"/>
              <a:t>nazionale</a:t>
            </a:r>
            <a:r>
              <a:rPr lang="it-IT" sz="1800" spc="-10">
                <a:solidFill>
                  <a:srgbClr val="212121"/>
                </a:solidFill>
              </a:rPr>
              <a:t>, </a:t>
            </a:r>
            <a:r>
              <a:rPr lang="it-IT" sz="1800"/>
              <a:t>ospitati</a:t>
            </a:r>
            <a:r>
              <a:rPr lang="it-IT" sz="1800" spc="-60"/>
              <a:t> </a:t>
            </a:r>
            <a:r>
              <a:rPr lang="it-IT" sz="1800">
                <a:solidFill>
                  <a:srgbClr val="212121"/>
                </a:solidFill>
              </a:rPr>
              <a:t>da</a:t>
            </a:r>
            <a:r>
              <a:rPr lang="it-IT" sz="1800" spc="-40">
                <a:solidFill>
                  <a:srgbClr val="212121"/>
                </a:solidFill>
              </a:rPr>
              <a:t> </a:t>
            </a:r>
            <a:r>
              <a:rPr lang="it-IT" sz="1800">
                <a:solidFill>
                  <a:srgbClr val="212121"/>
                </a:solidFill>
              </a:rPr>
              <a:t>aziende</a:t>
            </a:r>
            <a:r>
              <a:rPr lang="it-IT" sz="1800" spc="-40">
                <a:solidFill>
                  <a:srgbClr val="212121"/>
                </a:solidFill>
              </a:rPr>
              <a:t> </a:t>
            </a:r>
            <a:r>
              <a:rPr lang="it-IT" sz="1800">
                <a:solidFill>
                  <a:srgbClr val="212121"/>
                </a:solidFill>
              </a:rPr>
              <a:t>sponsor</a:t>
            </a:r>
            <a:r>
              <a:rPr lang="it-IT" sz="1800" spc="-60">
                <a:solidFill>
                  <a:srgbClr val="212121"/>
                </a:solidFill>
              </a:rPr>
              <a:t> </a:t>
            </a:r>
            <a:r>
              <a:rPr lang="it-IT" sz="1800">
                <a:solidFill>
                  <a:srgbClr val="212121"/>
                </a:solidFill>
              </a:rPr>
              <a:t>presso</a:t>
            </a:r>
            <a:r>
              <a:rPr lang="it-IT" sz="1800" spc="-50">
                <a:solidFill>
                  <a:srgbClr val="212121"/>
                </a:solidFill>
              </a:rPr>
              <a:t> </a:t>
            </a:r>
            <a:r>
              <a:rPr lang="it-IT" sz="1800"/>
              <a:t>punti</a:t>
            </a:r>
            <a:r>
              <a:rPr lang="it-IT" sz="1800" spc="-55"/>
              <a:t> </a:t>
            </a:r>
            <a:r>
              <a:rPr lang="it-IT" sz="1800" spc="-25"/>
              <a:t>di </a:t>
            </a:r>
            <a:r>
              <a:rPr lang="it-IT" sz="1800"/>
              <a:t>vendita</a:t>
            </a:r>
            <a:r>
              <a:rPr lang="it-IT" sz="1800" spc="-50"/>
              <a:t> </a:t>
            </a:r>
            <a:r>
              <a:rPr lang="it-IT" sz="1800"/>
              <a:t>o</a:t>
            </a:r>
            <a:r>
              <a:rPr lang="it-IT" sz="1800" spc="-40"/>
              <a:t> </a:t>
            </a:r>
            <a:r>
              <a:rPr lang="it-IT" sz="1800"/>
              <a:t>aree</a:t>
            </a:r>
            <a:r>
              <a:rPr lang="it-IT" sz="1800" spc="-40"/>
              <a:t> </a:t>
            </a:r>
            <a:r>
              <a:rPr lang="it-IT" sz="1800" spc="-10"/>
              <a:t>commerciali</a:t>
            </a:r>
            <a:r>
              <a:rPr lang="it-IT" sz="1800" spc="-10">
                <a:solidFill>
                  <a:srgbClr val="212121"/>
                </a:solidFill>
              </a:rPr>
              <a:t>.</a:t>
            </a:r>
          </a:p>
          <a:p>
            <a:pPr marL="354965" marR="5080" indent="-342900">
              <a:lnSpc>
                <a:spcPct val="100000"/>
              </a:lnSpc>
              <a:spcBef>
                <a:spcPts val="1200"/>
              </a:spcBef>
              <a:buFont typeface="+mj-lt"/>
              <a:buAutoNum type="arabicPeriod" startAt="8"/>
              <a:tabLst>
                <a:tab pos="354965" algn="l"/>
              </a:tabLst>
            </a:pPr>
            <a:r>
              <a:rPr lang="it-IT" sz="1800">
                <a:solidFill>
                  <a:srgbClr val="212121"/>
                </a:solidFill>
              </a:rPr>
              <a:t>La</a:t>
            </a:r>
            <a:r>
              <a:rPr lang="it-IT" sz="1800" spc="-20">
                <a:solidFill>
                  <a:srgbClr val="212121"/>
                </a:solidFill>
              </a:rPr>
              <a:t> </a:t>
            </a:r>
            <a:r>
              <a:rPr lang="it-IT" sz="1800">
                <a:solidFill>
                  <a:srgbClr val="212121"/>
                </a:solidFill>
              </a:rPr>
              <a:t>fase</a:t>
            </a:r>
            <a:r>
              <a:rPr lang="it-IT" sz="1800" spc="-35">
                <a:solidFill>
                  <a:srgbClr val="212121"/>
                </a:solidFill>
              </a:rPr>
              <a:t> </a:t>
            </a:r>
            <a:r>
              <a:rPr lang="it-IT" sz="1800">
                <a:solidFill>
                  <a:srgbClr val="212121"/>
                </a:solidFill>
              </a:rPr>
              <a:t>di</a:t>
            </a:r>
            <a:r>
              <a:rPr lang="it-IT" sz="1800" spc="-20">
                <a:solidFill>
                  <a:srgbClr val="212121"/>
                </a:solidFill>
              </a:rPr>
              <a:t> </a:t>
            </a:r>
            <a:r>
              <a:rPr lang="it-IT" sz="1800" spc="-10">
                <a:solidFill>
                  <a:srgbClr val="212121"/>
                </a:solidFill>
              </a:rPr>
              <a:t>presentazione </a:t>
            </a:r>
            <a:r>
              <a:rPr lang="it-IT" sz="1800">
                <a:solidFill>
                  <a:srgbClr val="212121"/>
                </a:solidFill>
              </a:rPr>
              <a:t>e</a:t>
            </a:r>
            <a:r>
              <a:rPr lang="it-IT" sz="1800" spc="-10">
                <a:solidFill>
                  <a:srgbClr val="212121"/>
                </a:solidFill>
              </a:rPr>
              <a:t> </a:t>
            </a:r>
            <a:r>
              <a:rPr lang="it-IT" sz="1800">
                <a:solidFill>
                  <a:srgbClr val="212121"/>
                </a:solidFill>
              </a:rPr>
              <a:t>la</a:t>
            </a:r>
            <a:r>
              <a:rPr lang="it-IT" sz="1800" spc="-30">
                <a:solidFill>
                  <a:srgbClr val="212121"/>
                </a:solidFill>
              </a:rPr>
              <a:t> </a:t>
            </a:r>
            <a:r>
              <a:rPr lang="it-IT" sz="1800" spc="-10">
                <a:solidFill>
                  <a:srgbClr val="212121"/>
                </a:solidFill>
              </a:rPr>
              <a:t>formazione </a:t>
            </a:r>
            <a:r>
              <a:rPr lang="it-IT" sz="1800" spc="-25">
                <a:solidFill>
                  <a:srgbClr val="212121"/>
                </a:solidFill>
              </a:rPr>
              <a:t>dei</a:t>
            </a:r>
            <a:r>
              <a:rPr lang="it-IT" sz="1800">
                <a:solidFill>
                  <a:srgbClr val="212121"/>
                </a:solidFill>
              </a:rPr>
              <a:t> giudizi</a:t>
            </a:r>
            <a:r>
              <a:rPr lang="it-IT" sz="1800" spc="-20">
                <a:solidFill>
                  <a:srgbClr val="212121"/>
                </a:solidFill>
              </a:rPr>
              <a:t> </a:t>
            </a:r>
            <a:r>
              <a:rPr lang="it-IT" sz="1800">
                <a:solidFill>
                  <a:srgbClr val="212121"/>
                </a:solidFill>
              </a:rPr>
              <a:t>è</a:t>
            </a:r>
            <a:r>
              <a:rPr lang="it-IT" sz="1800" spc="-25">
                <a:solidFill>
                  <a:srgbClr val="212121"/>
                </a:solidFill>
              </a:rPr>
              <a:t> </a:t>
            </a:r>
            <a:r>
              <a:rPr lang="it-IT" sz="1800" spc="-10">
                <a:solidFill>
                  <a:srgbClr val="212121"/>
                </a:solidFill>
              </a:rPr>
              <a:t>stata</a:t>
            </a:r>
            <a:r>
              <a:rPr lang="it-IT" sz="1800" spc="-35">
                <a:solidFill>
                  <a:srgbClr val="212121"/>
                </a:solidFill>
              </a:rPr>
              <a:t> </a:t>
            </a:r>
            <a:r>
              <a:rPr lang="it-IT" sz="1800" spc="-10">
                <a:solidFill>
                  <a:srgbClr val="212121"/>
                </a:solidFill>
              </a:rPr>
              <a:t>sperimentata</a:t>
            </a:r>
            <a:r>
              <a:rPr lang="it-IT" sz="1800" spc="-30">
                <a:solidFill>
                  <a:srgbClr val="212121"/>
                </a:solidFill>
              </a:rPr>
              <a:t> </a:t>
            </a:r>
            <a:r>
              <a:rPr lang="it-IT" sz="1800" spc="-20">
                <a:solidFill>
                  <a:srgbClr val="212121"/>
                </a:solidFill>
              </a:rPr>
              <a:t>attraverso</a:t>
            </a:r>
            <a:r>
              <a:rPr lang="it-IT" sz="1800" spc="-55">
                <a:solidFill>
                  <a:srgbClr val="212121"/>
                </a:solidFill>
              </a:rPr>
              <a:t> </a:t>
            </a:r>
            <a:r>
              <a:rPr lang="it-IT" sz="1800">
                <a:solidFill>
                  <a:srgbClr val="212121"/>
                </a:solidFill>
              </a:rPr>
              <a:t>un</a:t>
            </a:r>
            <a:r>
              <a:rPr lang="it-IT" sz="1800" spc="-20">
                <a:solidFill>
                  <a:srgbClr val="212121"/>
                </a:solidFill>
              </a:rPr>
              <a:t> </a:t>
            </a:r>
            <a:r>
              <a:rPr lang="it-IT" sz="1800" spc="-10"/>
              <a:t>Test</a:t>
            </a:r>
            <a:r>
              <a:rPr lang="it-IT" sz="1800" spc="-10">
                <a:solidFill>
                  <a:srgbClr val="212121"/>
                </a:solidFill>
              </a:rPr>
              <a:t>. </a:t>
            </a:r>
            <a:r>
              <a:rPr lang="it-IT" sz="1800">
                <a:solidFill>
                  <a:srgbClr val="212121"/>
                </a:solidFill>
              </a:rPr>
              <a:t>Alcuni</a:t>
            </a:r>
            <a:r>
              <a:rPr lang="it-IT" sz="1800" spc="-40">
                <a:solidFill>
                  <a:srgbClr val="212121"/>
                </a:solidFill>
              </a:rPr>
              <a:t> </a:t>
            </a:r>
            <a:r>
              <a:rPr lang="it-IT" sz="1800" spc="-10">
                <a:solidFill>
                  <a:srgbClr val="212121"/>
                </a:solidFill>
              </a:rPr>
              <a:t>componenti</a:t>
            </a:r>
            <a:r>
              <a:rPr lang="it-IT" sz="1800" spc="-20">
                <a:solidFill>
                  <a:srgbClr val="212121"/>
                </a:solidFill>
              </a:rPr>
              <a:t> </a:t>
            </a:r>
            <a:r>
              <a:rPr lang="it-IT" sz="1800">
                <a:solidFill>
                  <a:srgbClr val="212121"/>
                </a:solidFill>
              </a:rPr>
              <a:t>della</a:t>
            </a:r>
            <a:r>
              <a:rPr lang="it-IT" sz="1800" spc="-35">
                <a:solidFill>
                  <a:srgbClr val="212121"/>
                </a:solidFill>
              </a:rPr>
              <a:t> </a:t>
            </a:r>
            <a:r>
              <a:rPr lang="it-IT" sz="1800">
                <a:solidFill>
                  <a:srgbClr val="212121"/>
                </a:solidFill>
              </a:rPr>
              <a:t>cop</a:t>
            </a:r>
            <a:r>
              <a:rPr lang="it-IT" sz="1800" spc="-30">
                <a:solidFill>
                  <a:srgbClr val="212121"/>
                </a:solidFill>
              </a:rPr>
              <a:t> </a:t>
            </a:r>
            <a:r>
              <a:rPr lang="it-IT" sz="1800">
                <a:solidFill>
                  <a:srgbClr val="212121"/>
                </a:solidFill>
              </a:rPr>
              <a:t>hanno</a:t>
            </a:r>
            <a:r>
              <a:rPr lang="it-IT" sz="1800" spc="-30">
                <a:solidFill>
                  <a:srgbClr val="212121"/>
                </a:solidFill>
              </a:rPr>
              <a:t> </a:t>
            </a:r>
            <a:r>
              <a:rPr lang="it-IT" sz="1800">
                <a:solidFill>
                  <a:srgbClr val="212121"/>
                </a:solidFill>
              </a:rPr>
              <a:t>vestito</a:t>
            </a:r>
            <a:r>
              <a:rPr lang="it-IT" sz="1800" spc="-55">
                <a:solidFill>
                  <a:srgbClr val="212121"/>
                </a:solidFill>
              </a:rPr>
              <a:t> </a:t>
            </a:r>
            <a:r>
              <a:rPr lang="it-IT" sz="1800">
                <a:solidFill>
                  <a:srgbClr val="212121"/>
                </a:solidFill>
              </a:rPr>
              <a:t>i</a:t>
            </a:r>
            <a:r>
              <a:rPr lang="it-IT" sz="1800" spc="-35">
                <a:solidFill>
                  <a:srgbClr val="212121"/>
                </a:solidFill>
              </a:rPr>
              <a:t> </a:t>
            </a:r>
            <a:r>
              <a:rPr lang="it-IT" sz="1800" spc="-10">
                <a:solidFill>
                  <a:srgbClr val="212121"/>
                </a:solidFill>
              </a:rPr>
              <a:t>panni </a:t>
            </a:r>
            <a:r>
              <a:rPr lang="it-IT" sz="1800">
                <a:solidFill>
                  <a:srgbClr val="212121"/>
                </a:solidFill>
              </a:rPr>
              <a:t>di</a:t>
            </a:r>
            <a:r>
              <a:rPr lang="it-IT" sz="1800" spc="-35">
                <a:solidFill>
                  <a:srgbClr val="212121"/>
                </a:solidFill>
              </a:rPr>
              <a:t> </a:t>
            </a:r>
            <a:r>
              <a:rPr lang="it-IT" sz="1800">
                <a:solidFill>
                  <a:srgbClr val="212121"/>
                </a:solidFill>
              </a:rPr>
              <a:t>giurati.</a:t>
            </a:r>
            <a:r>
              <a:rPr lang="it-IT" sz="1800" spc="-40">
                <a:solidFill>
                  <a:srgbClr val="212121"/>
                </a:solidFill>
              </a:rPr>
              <a:t> </a:t>
            </a:r>
            <a:r>
              <a:rPr lang="it-IT" sz="1800">
                <a:solidFill>
                  <a:srgbClr val="212121"/>
                </a:solidFill>
              </a:rPr>
              <a:t>I</a:t>
            </a:r>
            <a:r>
              <a:rPr lang="it-IT" sz="1800" spc="-40">
                <a:solidFill>
                  <a:srgbClr val="212121"/>
                </a:solidFill>
              </a:rPr>
              <a:t> </a:t>
            </a:r>
            <a:r>
              <a:rPr lang="it-IT" sz="1800">
                <a:solidFill>
                  <a:srgbClr val="212121"/>
                </a:solidFill>
              </a:rPr>
              <a:t>giudizi</a:t>
            </a:r>
            <a:r>
              <a:rPr lang="it-IT" sz="1800" spc="-20">
                <a:solidFill>
                  <a:srgbClr val="212121"/>
                </a:solidFill>
              </a:rPr>
              <a:t> </a:t>
            </a:r>
            <a:r>
              <a:rPr lang="it-IT" sz="1800">
                <a:solidFill>
                  <a:srgbClr val="212121"/>
                </a:solidFill>
              </a:rPr>
              <a:t>sono</a:t>
            </a:r>
            <a:r>
              <a:rPr lang="it-IT" sz="1800" spc="-40">
                <a:solidFill>
                  <a:srgbClr val="212121"/>
                </a:solidFill>
              </a:rPr>
              <a:t> </a:t>
            </a:r>
            <a:r>
              <a:rPr lang="it-IT" sz="1800">
                <a:solidFill>
                  <a:srgbClr val="212121"/>
                </a:solidFill>
              </a:rPr>
              <a:t>rimasti</a:t>
            </a:r>
            <a:r>
              <a:rPr lang="it-IT" sz="1800" spc="-35">
                <a:solidFill>
                  <a:srgbClr val="212121"/>
                </a:solidFill>
              </a:rPr>
              <a:t> </a:t>
            </a:r>
            <a:r>
              <a:rPr lang="it-IT" sz="1800" spc="-10">
                <a:solidFill>
                  <a:srgbClr val="212121"/>
                </a:solidFill>
              </a:rPr>
              <a:t>indipendenti.</a:t>
            </a: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+mj-lt"/>
              <a:buAutoNum type="arabicPeriod" startAt="8"/>
              <a:tabLst>
                <a:tab pos="354965" algn="l"/>
              </a:tabLst>
            </a:pPr>
            <a:r>
              <a:rPr lang="it-IT" sz="1800">
                <a:solidFill>
                  <a:srgbClr val="212121"/>
                </a:solidFill>
              </a:rPr>
              <a:t>I</a:t>
            </a:r>
            <a:r>
              <a:rPr lang="it-IT" sz="1800" spc="-55">
                <a:solidFill>
                  <a:srgbClr val="212121"/>
                </a:solidFill>
              </a:rPr>
              <a:t> </a:t>
            </a:r>
            <a:r>
              <a:rPr lang="it-IT" sz="1800">
                <a:solidFill>
                  <a:srgbClr val="212121"/>
                </a:solidFill>
              </a:rPr>
              <a:t>giudizi</a:t>
            </a:r>
            <a:r>
              <a:rPr lang="it-IT" sz="1800" spc="-35">
                <a:solidFill>
                  <a:srgbClr val="212121"/>
                </a:solidFill>
              </a:rPr>
              <a:t> </a:t>
            </a:r>
            <a:r>
              <a:rPr lang="it-IT" sz="1800">
                <a:solidFill>
                  <a:srgbClr val="212121"/>
                </a:solidFill>
              </a:rPr>
              <a:t>individuali</a:t>
            </a:r>
            <a:r>
              <a:rPr lang="it-IT" sz="1800" spc="-35">
                <a:solidFill>
                  <a:srgbClr val="212121"/>
                </a:solidFill>
              </a:rPr>
              <a:t> </a:t>
            </a:r>
            <a:r>
              <a:rPr lang="it-IT" sz="1800">
                <a:solidFill>
                  <a:srgbClr val="212121"/>
                </a:solidFill>
              </a:rPr>
              <a:t>sono</a:t>
            </a:r>
            <a:r>
              <a:rPr lang="it-IT" sz="1800" spc="-40">
                <a:solidFill>
                  <a:srgbClr val="212121"/>
                </a:solidFill>
              </a:rPr>
              <a:t> </a:t>
            </a:r>
            <a:r>
              <a:rPr lang="it-IT" sz="1800">
                <a:solidFill>
                  <a:srgbClr val="212121"/>
                </a:solidFill>
              </a:rPr>
              <a:t>stati</a:t>
            </a:r>
            <a:r>
              <a:rPr lang="it-IT" sz="1800" spc="-55">
                <a:solidFill>
                  <a:srgbClr val="212121"/>
                </a:solidFill>
              </a:rPr>
              <a:t> </a:t>
            </a:r>
            <a:r>
              <a:rPr lang="it-IT" sz="1800">
                <a:solidFill>
                  <a:srgbClr val="212121"/>
                </a:solidFill>
              </a:rPr>
              <a:t>raccolti</a:t>
            </a:r>
            <a:r>
              <a:rPr lang="it-IT" sz="1800" spc="-35">
                <a:solidFill>
                  <a:srgbClr val="212121"/>
                </a:solidFill>
              </a:rPr>
              <a:t> </a:t>
            </a:r>
            <a:r>
              <a:rPr lang="it-IT" sz="1800">
                <a:solidFill>
                  <a:srgbClr val="212121"/>
                </a:solidFill>
              </a:rPr>
              <a:t>via</a:t>
            </a:r>
            <a:r>
              <a:rPr lang="it-IT" sz="1800" spc="-55">
                <a:solidFill>
                  <a:srgbClr val="212121"/>
                </a:solidFill>
              </a:rPr>
              <a:t> </a:t>
            </a:r>
            <a:r>
              <a:rPr lang="it-IT" sz="1800" spc="-10">
                <a:solidFill>
                  <a:srgbClr val="212121"/>
                </a:solidFill>
              </a:rPr>
              <a:t>mail.</a:t>
            </a: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8"/>
            </a:pPr>
            <a:endParaRPr lang="it-IT" sz="18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25794" y="1216952"/>
            <a:ext cx="1656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2400" b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 Gala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1651957" y="6239136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A8A8A"/>
                </a:solidFill>
                <a:latin typeface="Carlito"/>
                <a:cs typeface="Carlito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lang="it-IT" spc="-50" smtClean="0"/>
              <a:pPr marL="115570">
                <a:lnSpc>
                  <a:spcPts val="1240"/>
                </a:lnSpc>
              </a:pPr>
              <a:t>22</a:t>
            </a:fld>
            <a:endParaRPr spc="-25" dirty="0"/>
          </a:p>
        </p:txBody>
      </p:sp>
      <p:sp>
        <p:nvSpPr>
          <p:cNvPr id="11" name="Titolo 10">
            <a:extLst>
              <a:ext uri="{FF2B5EF4-FFF2-40B4-BE49-F238E27FC236}">
                <a16:creationId xmlns:a16="http://schemas.microsoft.com/office/drawing/2014/main" id="{BE5CE69B-2D51-5D28-1589-E314D5C9E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826431" y="1216952"/>
            <a:ext cx="5976620" cy="456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15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2400" b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 Gala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365"/>
              </a:spcBef>
              <a:tabLst>
                <a:tab pos="1239520" algn="l"/>
              </a:tabLst>
            </a:pPr>
            <a:r>
              <a:rPr sz="2400" spc="120" baseline="1736" dirty="0">
                <a:solidFill>
                  <a:srgbClr val="808080"/>
                </a:solidFill>
                <a:latin typeface="Carlito"/>
                <a:cs typeface="Carlito"/>
              </a:rPr>
              <a:t>C</a:t>
            </a:r>
            <a:r>
              <a:rPr sz="2400" spc="104" baseline="1736" dirty="0">
                <a:solidFill>
                  <a:srgbClr val="808080"/>
                </a:solidFill>
                <a:latin typeface="Carlito"/>
                <a:cs typeface="Carlito"/>
              </a:rPr>
              <a:t>o</a:t>
            </a:r>
            <a:r>
              <a:rPr sz="2400" spc="120" baseline="1736" dirty="0">
                <a:solidFill>
                  <a:srgbClr val="808080"/>
                </a:solidFill>
                <a:latin typeface="Carlito"/>
                <a:cs typeface="Carlito"/>
              </a:rPr>
              <a:t>n</a:t>
            </a:r>
            <a:r>
              <a:rPr sz="2400" spc="112" baseline="1736" dirty="0">
                <a:solidFill>
                  <a:srgbClr val="808080"/>
                </a:solidFill>
                <a:latin typeface="Carlito"/>
                <a:cs typeface="Carlito"/>
              </a:rPr>
              <a:t>c</a:t>
            </a:r>
            <a:r>
              <a:rPr sz="2400" spc="127" baseline="1736" dirty="0">
                <a:solidFill>
                  <a:srgbClr val="808080"/>
                </a:solidFill>
                <a:latin typeface="Carlito"/>
                <a:cs typeface="Carlito"/>
              </a:rPr>
              <a:t>l</a:t>
            </a:r>
            <a:r>
              <a:rPr sz="2400" spc="120" baseline="1736" dirty="0">
                <a:solidFill>
                  <a:srgbClr val="808080"/>
                </a:solidFill>
                <a:latin typeface="Carlito"/>
                <a:cs typeface="Carlito"/>
              </a:rPr>
              <a:t>u</a:t>
            </a:r>
            <a:r>
              <a:rPr sz="2400" spc="112" baseline="1736" dirty="0">
                <a:solidFill>
                  <a:srgbClr val="808080"/>
                </a:solidFill>
                <a:latin typeface="Carlito"/>
                <a:cs typeface="Carlito"/>
              </a:rPr>
              <a:t>s</a:t>
            </a:r>
            <a:r>
              <a:rPr sz="2400" spc="127" baseline="1736" dirty="0">
                <a:solidFill>
                  <a:srgbClr val="808080"/>
                </a:solidFill>
                <a:latin typeface="Carlito"/>
                <a:cs typeface="Carlito"/>
              </a:rPr>
              <a:t>i</a:t>
            </a:r>
            <a:r>
              <a:rPr sz="2400" spc="104" baseline="1736" dirty="0">
                <a:solidFill>
                  <a:srgbClr val="808080"/>
                </a:solidFill>
                <a:latin typeface="Carlito"/>
                <a:cs typeface="Carlito"/>
              </a:rPr>
              <a:t>o</a:t>
            </a:r>
            <a:r>
              <a:rPr sz="2400" spc="-982" baseline="1736" dirty="0">
                <a:solidFill>
                  <a:srgbClr val="808080"/>
                </a:solidFill>
                <a:latin typeface="Carlito"/>
                <a:cs typeface="Carlito"/>
              </a:rPr>
              <a:t>n</a:t>
            </a:r>
            <a:r>
              <a:rPr sz="2400" spc="-434" baseline="1736" dirty="0">
                <a:solidFill>
                  <a:srgbClr val="808080"/>
                </a:solidFill>
                <a:latin typeface="Carlito"/>
                <a:cs typeface="Carlito"/>
              </a:rPr>
              <a:t>…</a:t>
            </a:r>
            <a:r>
              <a:rPr sz="2400" spc="120" baseline="1736" dirty="0">
                <a:solidFill>
                  <a:srgbClr val="808080"/>
                </a:solidFill>
                <a:latin typeface="Carlito"/>
                <a:cs typeface="Carlito"/>
              </a:rPr>
              <a:t>i</a:t>
            </a:r>
            <a:r>
              <a:rPr sz="2400" baseline="1736" dirty="0">
                <a:solidFill>
                  <a:srgbClr val="808080"/>
                </a:solidFill>
                <a:latin typeface="Carlito"/>
                <a:cs typeface="Carlito"/>
              </a:rPr>
              <a:t>	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12.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Giudizi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individuali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hanno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concorso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alla</a:t>
            </a:r>
            <a:endParaRPr sz="1800">
              <a:latin typeface="Carlito"/>
              <a:cs typeface="Carlito"/>
            </a:endParaRPr>
          </a:p>
          <a:p>
            <a:pPr marL="1582420" marR="478155">
              <a:lnSpc>
                <a:spcPct val="100000"/>
              </a:lnSpc>
            </a:pP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formazione</a:t>
            </a:r>
            <a:r>
              <a:rPr sz="18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di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una</a:t>
            </a:r>
            <a:r>
              <a:rPr sz="18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graduatoria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delle</a:t>
            </a:r>
            <a:r>
              <a:rPr sz="18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4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(+1)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iniziative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valutate,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nella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misura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e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nella 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convergenza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delle</a:t>
            </a:r>
            <a:r>
              <a:rPr sz="1800" spc="1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opinioni.</a:t>
            </a:r>
            <a:endParaRPr sz="1800">
              <a:latin typeface="Carlito"/>
              <a:cs typeface="Carlito"/>
            </a:endParaRPr>
          </a:p>
          <a:p>
            <a:pPr marL="1582420" marR="5080" indent="-342900">
              <a:lnSpc>
                <a:spcPct val="100000"/>
              </a:lnSpc>
              <a:spcBef>
                <a:spcPts val="1200"/>
              </a:spcBef>
              <a:buAutoNum type="arabicPeriod" startAt="13"/>
              <a:tabLst>
                <a:tab pos="1582420" algn="l"/>
              </a:tabLst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Ulteriori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elaborazione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sono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state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effettuate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per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analizzare</a:t>
            </a:r>
            <a:r>
              <a:rPr sz="1800" spc="-6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la</a:t>
            </a:r>
            <a:r>
              <a:rPr sz="1800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distribuzione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dei</a:t>
            </a:r>
            <a:r>
              <a:rPr sz="1800" spc="-6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giudizi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rispetto</a:t>
            </a:r>
            <a:r>
              <a:rPr sz="1800" spc="-6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ai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criteri,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rivelando</a:t>
            </a:r>
            <a:r>
              <a:rPr sz="1800" spc="-6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F5597"/>
                </a:solidFill>
                <a:latin typeface="Carlito"/>
                <a:cs typeface="Carlito"/>
              </a:rPr>
              <a:t>caratteristiche</a:t>
            </a:r>
            <a:r>
              <a:rPr sz="1800" spc="-50" dirty="0">
                <a:solidFill>
                  <a:srgbClr val="2F5597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F5597"/>
                </a:solidFill>
                <a:latin typeface="Carlito"/>
                <a:cs typeface="Carlito"/>
              </a:rPr>
              <a:t>strutturali</a:t>
            </a:r>
            <a:r>
              <a:rPr sz="1800" spc="-65" dirty="0">
                <a:solidFill>
                  <a:srgbClr val="2F5597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della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platea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di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proposte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esaminate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che,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a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loro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volta,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possono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costituire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oggetto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di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monitoraggio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del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miglioramento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del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F5597"/>
                </a:solidFill>
                <a:latin typeface="Carlito"/>
                <a:cs typeface="Carlito"/>
              </a:rPr>
              <a:t>sistema</a:t>
            </a:r>
            <a:r>
              <a:rPr sz="1800" spc="-25" dirty="0">
                <a:solidFill>
                  <a:srgbClr val="2F5597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F5597"/>
                </a:solidFill>
                <a:latin typeface="Carlito"/>
                <a:cs typeface="Carlito"/>
              </a:rPr>
              <a:t>di</a:t>
            </a:r>
            <a:r>
              <a:rPr sz="1800" spc="-20" dirty="0">
                <a:solidFill>
                  <a:srgbClr val="2F5597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F5597"/>
                </a:solidFill>
                <a:latin typeface="Carlito"/>
                <a:cs typeface="Carlito"/>
              </a:rPr>
              <a:t>proposta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.</a:t>
            </a:r>
            <a:endParaRPr sz="1800">
              <a:latin typeface="Carlito"/>
              <a:cs typeface="Carlito"/>
            </a:endParaRPr>
          </a:p>
          <a:p>
            <a:pPr marL="1582420" marR="69850" indent="-342900">
              <a:lnSpc>
                <a:spcPct val="100000"/>
              </a:lnSpc>
              <a:spcBef>
                <a:spcPts val="1200"/>
              </a:spcBef>
              <a:buAutoNum type="arabicPeriod" startAt="13"/>
              <a:tabLst>
                <a:tab pos="1582420" algn="l"/>
              </a:tabLst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Per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componenti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della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cop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4,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il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progetto disegnato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si</a:t>
            </a:r>
            <a:r>
              <a:rPr sz="18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ritiene</a:t>
            </a:r>
            <a:r>
              <a:rPr sz="1800" spc="-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meritevole</a:t>
            </a:r>
            <a:r>
              <a:rPr sz="1800" spc="-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di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proposta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e</a:t>
            </a:r>
            <a:r>
              <a:rPr sz="1800" spc="-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di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sperimentazione</a:t>
            </a:r>
            <a:r>
              <a:rPr sz="1800" spc="-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nel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 concreto.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801856" y="6473952"/>
            <a:ext cx="360045" cy="361315"/>
          </a:xfrm>
          <a:custGeom>
            <a:avLst/>
            <a:gdLst/>
            <a:ahLst/>
            <a:cxnLst/>
            <a:rect l="l" t="t" r="r" b="b"/>
            <a:pathLst>
              <a:path w="360045" h="361315">
                <a:moveTo>
                  <a:pt x="179832" y="0"/>
                </a:moveTo>
                <a:lnTo>
                  <a:pt x="132027" y="6451"/>
                </a:lnTo>
                <a:lnTo>
                  <a:pt x="89069" y="24657"/>
                </a:lnTo>
                <a:lnTo>
                  <a:pt x="52673" y="52897"/>
                </a:lnTo>
                <a:lnTo>
                  <a:pt x="24553" y="89447"/>
                </a:lnTo>
                <a:lnTo>
                  <a:pt x="6424" y="132587"/>
                </a:lnTo>
                <a:lnTo>
                  <a:pt x="0" y="180594"/>
                </a:lnTo>
                <a:lnTo>
                  <a:pt x="6424" y="228600"/>
                </a:lnTo>
                <a:lnTo>
                  <a:pt x="24553" y="271740"/>
                </a:lnTo>
                <a:lnTo>
                  <a:pt x="52673" y="308290"/>
                </a:lnTo>
                <a:lnTo>
                  <a:pt x="89069" y="336530"/>
                </a:lnTo>
                <a:lnTo>
                  <a:pt x="132027" y="354736"/>
                </a:lnTo>
                <a:lnTo>
                  <a:pt x="179832" y="361188"/>
                </a:lnTo>
                <a:lnTo>
                  <a:pt x="227636" y="354736"/>
                </a:lnTo>
                <a:lnTo>
                  <a:pt x="270594" y="336530"/>
                </a:lnTo>
                <a:lnTo>
                  <a:pt x="306990" y="308290"/>
                </a:lnTo>
                <a:lnTo>
                  <a:pt x="335110" y="271740"/>
                </a:lnTo>
                <a:lnTo>
                  <a:pt x="353239" y="228600"/>
                </a:lnTo>
                <a:lnTo>
                  <a:pt x="359664" y="180594"/>
                </a:lnTo>
                <a:lnTo>
                  <a:pt x="353239" y="132587"/>
                </a:lnTo>
                <a:lnTo>
                  <a:pt x="335110" y="89447"/>
                </a:lnTo>
                <a:lnTo>
                  <a:pt x="306990" y="52897"/>
                </a:lnTo>
                <a:lnTo>
                  <a:pt x="270594" y="24657"/>
                </a:lnTo>
                <a:lnTo>
                  <a:pt x="227636" y="6451"/>
                </a:lnTo>
                <a:lnTo>
                  <a:pt x="179832" y="0"/>
                </a:lnTo>
                <a:close/>
              </a:path>
            </a:pathLst>
          </a:custGeom>
          <a:solidFill>
            <a:srgbClr val="54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9793" y="2178808"/>
            <a:ext cx="4043679" cy="3514725"/>
          </a:xfrm>
          <a:custGeom>
            <a:avLst/>
            <a:gdLst/>
            <a:ahLst/>
            <a:cxnLst/>
            <a:rect l="l" t="t" r="r" b="b"/>
            <a:pathLst>
              <a:path w="4043679" h="3514725">
                <a:moveTo>
                  <a:pt x="0" y="935621"/>
                </a:moveTo>
                <a:lnTo>
                  <a:pt x="3315462" y="0"/>
                </a:lnTo>
                <a:lnTo>
                  <a:pt x="4043172" y="2578684"/>
                </a:lnTo>
                <a:lnTo>
                  <a:pt x="727710" y="3514318"/>
                </a:lnTo>
                <a:lnTo>
                  <a:pt x="0" y="935621"/>
                </a:lnTo>
                <a:close/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87944" y="2338688"/>
            <a:ext cx="3674745" cy="2876550"/>
          </a:xfrm>
          <a:custGeom>
            <a:avLst/>
            <a:gdLst/>
            <a:ahLst/>
            <a:cxnLst/>
            <a:rect l="l" t="t" r="r" b="b"/>
            <a:pathLst>
              <a:path w="3674745" h="2876550">
                <a:moveTo>
                  <a:pt x="3110484" y="0"/>
                </a:moveTo>
                <a:lnTo>
                  <a:pt x="0" y="877785"/>
                </a:lnTo>
                <a:lnTo>
                  <a:pt x="564032" y="2876486"/>
                </a:lnTo>
                <a:lnTo>
                  <a:pt x="3674516" y="1998700"/>
                </a:lnTo>
                <a:lnTo>
                  <a:pt x="31104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7944" y="2338688"/>
            <a:ext cx="3674745" cy="2876550"/>
          </a:xfrm>
          <a:custGeom>
            <a:avLst/>
            <a:gdLst/>
            <a:ahLst/>
            <a:cxnLst/>
            <a:rect l="l" t="t" r="r" b="b"/>
            <a:pathLst>
              <a:path w="3674745" h="2876550">
                <a:moveTo>
                  <a:pt x="0" y="877785"/>
                </a:moveTo>
                <a:lnTo>
                  <a:pt x="3110484" y="0"/>
                </a:lnTo>
                <a:lnTo>
                  <a:pt x="3674516" y="1998700"/>
                </a:lnTo>
                <a:lnTo>
                  <a:pt x="564032" y="2876486"/>
                </a:lnTo>
                <a:lnTo>
                  <a:pt x="0" y="877785"/>
                </a:lnTo>
                <a:close/>
              </a:path>
            </a:pathLst>
          </a:custGeom>
          <a:ln w="3175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2487" y="3182839"/>
            <a:ext cx="662209" cy="60395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59735" y="3253266"/>
            <a:ext cx="654494" cy="807694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11651957" y="6239136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A8A8A"/>
                </a:solidFill>
                <a:latin typeface="Carlito"/>
                <a:cs typeface="Carlito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lang="it-IT" spc="-50" smtClean="0"/>
              <a:pPr marL="115570">
                <a:lnSpc>
                  <a:spcPts val="1240"/>
                </a:lnSpc>
              </a:pPr>
              <a:t>23</a:t>
            </a:fld>
            <a:endParaRPr spc="-25" dirty="0"/>
          </a:p>
        </p:txBody>
      </p:sp>
      <p:sp>
        <p:nvSpPr>
          <p:cNvPr id="15" name="Titolo 14">
            <a:extLst>
              <a:ext uri="{FF2B5EF4-FFF2-40B4-BE49-F238E27FC236}">
                <a16:creationId xmlns:a16="http://schemas.microsoft.com/office/drawing/2014/main" id="{28A8C017-C171-2A89-63AE-AED3167EA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13F52-D465-F927-B636-0700902C6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C190E-87D4-EC65-AAA9-72E9E4AC1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417" y="1200851"/>
            <a:ext cx="6227618" cy="4033757"/>
          </a:xfrm>
        </p:spPr>
        <p:txBody>
          <a:bodyPr anchor="ctr">
            <a:noAutofit/>
          </a:bodyPr>
          <a:lstStyle/>
          <a:p>
            <a:r>
              <a:rPr lang="it-IT" sz="2800" b="1" dirty="0">
                <a:latin typeface="+mn-lt"/>
              </a:rPr>
              <a:t>Sport in Gala</a:t>
            </a:r>
            <a:br>
              <a:rPr lang="it-IT" sz="2800" b="1" dirty="0">
                <a:latin typeface="+mn-lt"/>
              </a:rPr>
            </a:br>
            <a:r>
              <a:rPr lang="it-IT" sz="2800" b="1" dirty="0">
                <a:latin typeface="+mn-lt"/>
              </a:rPr>
              <a:t>TEST</a:t>
            </a:r>
            <a:endParaRPr lang="it-IT" sz="2800" dirty="0">
              <a:latin typeface="+mn-lt"/>
            </a:endParaRPr>
          </a:p>
        </p:txBody>
      </p:sp>
      <p:pic>
        <p:nvPicPr>
          <p:cNvPr id="7" name="Immagine 6" descr="Immagine che contiene Elementi grafici, simbolo, cerchio, Carattere&#10;&#10;Descrizione generata automaticamente">
            <a:extLst>
              <a:ext uri="{FF2B5EF4-FFF2-40B4-BE49-F238E27FC236}">
                <a16:creationId xmlns:a16="http://schemas.microsoft.com/office/drawing/2014/main" id="{2A5E664C-E52C-6A8A-FE0D-70A206CF1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491" y="1998529"/>
            <a:ext cx="2438400" cy="2438400"/>
          </a:xfrm>
          <a:prstGeom prst="rect">
            <a:avLst/>
          </a:prstGeom>
        </p:spPr>
      </p:pic>
      <p:pic>
        <p:nvPicPr>
          <p:cNvPr id="3" name="object 2">
            <a:extLst>
              <a:ext uri="{FF2B5EF4-FFF2-40B4-BE49-F238E27FC236}">
                <a16:creationId xmlns:a16="http://schemas.microsoft.com/office/drawing/2014/main" id="{17587083-1AE4-B164-4AC3-2D9A1202128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60960" y="0"/>
            <a:ext cx="725767" cy="1039783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02A3E980-7F82-7BE1-C759-66EF4106E788}"/>
              </a:ext>
            </a:extLst>
          </p:cNvPr>
          <p:cNvSpPr txBox="1">
            <a:spLocks/>
          </p:cNvSpPr>
          <p:nvPr/>
        </p:nvSpPr>
        <p:spPr>
          <a:xfrm>
            <a:off x="10215074" y="172762"/>
            <a:ext cx="1067435" cy="939800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it-IT" spc="-760"/>
              <a:t>cop</a:t>
            </a:r>
            <a:r>
              <a:rPr lang="it-IT" spc="-1139" baseline="25000"/>
              <a:t>4</a:t>
            </a:r>
            <a:endParaRPr lang="it-IT" baseline="25000"/>
          </a:p>
        </p:txBody>
      </p:sp>
    </p:spTree>
    <p:extLst>
      <p:ext uri="{BB962C8B-B14F-4D97-AF65-F5344CB8AC3E}">
        <p14:creationId xmlns:p14="http://schemas.microsoft.com/office/powerpoint/2010/main" val="2399999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2135" y="2841354"/>
            <a:ext cx="191646" cy="4467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7449" y="3399794"/>
            <a:ext cx="241081" cy="24183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926407" y="3245859"/>
            <a:ext cx="1446530" cy="1086485"/>
            <a:chOff x="9334372" y="5114416"/>
            <a:chExt cx="1446530" cy="1086485"/>
          </a:xfrm>
        </p:grpSpPr>
        <p:sp>
          <p:nvSpPr>
            <p:cNvPr id="7" name="object 7"/>
            <p:cNvSpPr/>
            <p:nvPr/>
          </p:nvSpPr>
          <p:spPr>
            <a:xfrm>
              <a:off x="9948671" y="5117591"/>
              <a:ext cx="0" cy="1080135"/>
            </a:xfrm>
            <a:custGeom>
              <a:avLst/>
              <a:gdLst/>
              <a:ahLst/>
              <a:cxnLst/>
              <a:rect l="l" t="t" r="r" b="b"/>
              <a:pathLst>
                <a:path h="1080135">
                  <a:moveTo>
                    <a:pt x="0" y="0"/>
                  </a:moveTo>
                  <a:lnTo>
                    <a:pt x="0" y="1079995"/>
                  </a:lnTo>
                </a:path>
              </a:pathLst>
            </a:custGeom>
            <a:ln w="6350">
              <a:solidFill>
                <a:srgbClr val="0505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7547" y="5670803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79">
                  <a:moveTo>
                    <a:pt x="0" y="0"/>
                  </a:moveTo>
                  <a:lnTo>
                    <a:pt x="1440002" y="0"/>
                  </a:lnTo>
                </a:path>
              </a:pathLst>
            </a:custGeom>
            <a:ln w="6350">
              <a:solidFill>
                <a:srgbClr val="0505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025781" y="1216952"/>
            <a:ext cx="2850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5795" algn="l"/>
                <a:tab pos="2333625" algn="l"/>
              </a:tabLst>
            </a:pP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2400" b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 Gala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	</a:t>
            </a:r>
            <a:r>
              <a:rPr sz="2400" b="1" spc="-50" dirty="0">
                <a:solidFill>
                  <a:srgbClr val="212121"/>
                </a:solidFill>
                <a:latin typeface="Carlito"/>
                <a:cs typeface="Carlito"/>
              </a:rPr>
              <a:t>|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	</a:t>
            </a:r>
            <a:r>
              <a:rPr sz="2400" b="1" spc="-55" dirty="0">
                <a:solidFill>
                  <a:srgbClr val="212121"/>
                </a:solidFill>
                <a:latin typeface="Carlito"/>
                <a:cs typeface="Carlito"/>
              </a:rPr>
              <a:t>Test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61663" y="2948730"/>
            <a:ext cx="374650" cy="253365"/>
          </a:xfrm>
          <a:custGeom>
            <a:avLst/>
            <a:gdLst/>
            <a:ahLst/>
            <a:cxnLst/>
            <a:rect l="l" t="t" r="r" b="b"/>
            <a:pathLst>
              <a:path w="374650" h="253364">
                <a:moveTo>
                  <a:pt x="76111" y="26123"/>
                </a:moveTo>
                <a:lnTo>
                  <a:pt x="74371" y="17449"/>
                </a:lnTo>
                <a:lnTo>
                  <a:pt x="69608" y="10375"/>
                </a:lnTo>
                <a:lnTo>
                  <a:pt x="62547" y="5600"/>
                </a:lnTo>
                <a:lnTo>
                  <a:pt x="53911" y="3848"/>
                </a:lnTo>
                <a:lnTo>
                  <a:pt x="45275" y="5600"/>
                </a:lnTo>
                <a:lnTo>
                  <a:pt x="38214" y="10375"/>
                </a:lnTo>
                <a:lnTo>
                  <a:pt x="33464" y="17449"/>
                </a:lnTo>
                <a:lnTo>
                  <a:pt x="31711" y="26123"/>
                </a:lnTo>
                <a:lnTo>
                  <a:pt x="33464" y="34798"/>
                </a:lnTo>
                <a:lnTo>
                  <a:pt x="38214" y="41871"/>
                </a:lnTo>
                <a:lnTo>
                  <a:pt x="45275" y="46647"/>
                </a:lnTo>
                <a:lnTo>
                  <a:pt x="53911" y="48399"/>
                </a:lnTo>
                <a:lnTo>
                  <a:pt x="62547" y="46647"/>
                </a:lnTo>
                <a:lnTo>
                  <a:pt x="69608" y="41871"/>
                </a:lnTo>
                <a:lnTo>
                  <a:pt x="74371" y="34798"/>
                </a:lnTo>
                <a:lnTo>
                  <a:pt x="76111" y="26123"/>
                </a:lnTo>
                <a:close/>
              </a:path>
              <a:path w="374650" h="253364">
                <a:moveTo>
                  <a:pt x="164896" y="26123"/>
                </a:moveTo>
                <a:lnTo>
                  <a:pt x="163156" y="17449"/>
                </a:lnTo>
                <a:lnTo>
                  <a:pt x="158394" y="10375"/>
                </a:lnTo>
                <a:lnTo>
                  <a:pt x="151345" y="5600"/>
                </a:lnTo>
                <a:lnTo>
                  <a:pt x="142709" y="3848"/>
                </a:lnTo>
                <a:lnTo>
                  <a:pt x="134061" y="5600"/>
                </a:lnTo>
                <a:lnTo>
                  <a:pt x="127012" y="10375"/>
                </a:lnTo>
                <a:lnTo>
                  <a:pt x="122250" y="17449"/>
                </a:lnTo>
                <a:lnTo>
                  <a:pt x="120510" y="26123"/>
                </a:lnTo>
                <a:lnTo>
                  <a:pt x="122250" y="34798"/>
                </a:lnTo>
                <a:lnTo>
                  <a:pt x="127012" y="41871"/>
                </a:lnTo>
                <a:lnTo>
                  <a:pt x="134061" y="46647"/>
                </a:lnTo>
                <a:lnTo>
                  <a:pt x="142709" y="48399"/>
                </a:lnTo>
                <a:lnTo>
                  <a:pt x="151345" y="46647"/>
                </a:lnTo>
                <a:lnTo>
                  <a:pt x="158394" y="41871"/>
                </a:lnTo>
                <a:lnTo>
                  <a:pt x="163156" y="34798"/>
                </a:lnTo>
                <a:lnTo>
                  <a:pt x="164896" y="26123"/>
                </a:lnTo>
                <a:close/>
              </a:path>
              <a:path w="374650" h="253364">
                <a:moveTo>
                  <a:pt x="253695" y="26123"/>
                </a:moveTo>
                <a:lnTo>
                  <a:pt x="251942" y="17449"/>
                </a:lnTo>
                <a:lnTo>
                  <a:pt x="247192" y="10375"/>
                </a:lnTo>
                <a:lnTo>
                  <a:pt x="240131" y="5600"/>
                </a:lnTo>
                <a:lnTo>
                  <a:pt x="231495" y="3848"/>
                </a:lnTo>
                <a:lnTo>
                  <a:pt x="222859" y="5600"/>
                </a:lnTo>
                <a:lnTo>
                  <a:pt x="215798" y="10375"/>
                </a:lnTo>
                <a:lnTo>
                  <a:pt x="211048" y="17449"/>
                </a:lnTo>
                <a:lnTo>
                  <a:pt x="209296" y="26123"/>
                </a:lnTo>
                <a:lnTo>
                  <a:pt x="211048" y="34798"/>
                </a:lnTo>
                <a:lnTo>
                  <a:pt x="215798" y="41871"/>
                </a:lnTo>
                <a:lnTo>
                  <a:pt x="222859" y="46647"/>
                </a:lnTo>
                <a:lnTo>
                  <a:pt x="231495" y="48399"/>
                </a:lnTo>
                <a:lnTo>
                  <a:pt x="240131" y="46647"/>
                </a:lnTo>
                <a:lnTo>
                  <a:pt x="247192" y="41871"/>
                </a:lnTo>
                <a:lnTo>
                  <a:pt x="251942" y="34798"/>
                </a:lnTo>
                <a:lnTo>
                  <a:pt x="253695" y="26123"/>
                </a:lnTo>
                <a:close/>
              </a:path>
              <a:path w="374650" h="253364">
                <a:moveTo>
                  <a:pt x="342480" y="26123"/>
                </a:moveTo>
                <a:lnTo>
                  <a:pt x="340741" y="17449"/>
                </a:lnTo>
                <a:lnTo>
                  <a:pt x="335978" y="10375"/>
                </a:lnTo>
                <a:lnTo>
                  <a:pt x="328930" y="5600"/>
                </a:lnTo>
                <a:lnTo>
                  <a:pt x="320281" y="3848"/>
                </a:lnTo>
                <a:lnTo>
                  <a:pt x="311645" y="5600"/>
                </a:lnTo>
                <a:lnTo>
                  <a:pt x="304596" y="10375"/>
                </a:lnTo>
                <a:lnTo>
                  <a:pt x="299834" y="17449"/>
                </a:lnTo>
                <a:lnTo>
                  <a:pt x="298094" y="26123"/>
                </a:lnTo>
                <a:lnTo>
                  <a:pt x="299834" y="34798"/>
                </a:lnTo>
                <a:lnTo>
                  <a:pt x="304596" y="41871"/>
                </a:lnTo>
                <a:lnTo>
                  <a:pt x="311645" y="46647"/>
                </a:lnTo>
                <a:lnTo>
                  <a:pt x="320281" y="48399"/>
                </a:lnTo>
                <a:lnTo>
                  <a:pt x="328930" y="46647"/>
                </a:lnTo>
                <a:lnTo>
                  <a:pt x="335978" y="41871"/>
                </a:lnTo>
                <a:lnTo>
                  <a:pt x="340741" y="34798"/>
                </a:lnTo>
                <a:lnTo>
                  <a:pt x="342480" y="26123"/>
                </a:lnTo>
                <a:close/>
              </a:path>
              <a:path w="374650" h="253364">
                <a:moveTo>
                  <a:pt x="374383" y="8331"/>
                </a:moveTo>
                <a:lnTo>
                  <a:pt x="371906" y="3263"/>
                </a:lnTo>
                <a:lnTo>
                  <a:pt x="367258" y="1663"/>
                </a:lnTo>
                <a:lnTo>
                  <a:pt x="362635" y="0"/>
                </a:lnTo>
                <a:lnTo>
                  <a:pt x="357555" y="2387"/>
                </a:lnTo>
                <a:lnTo>
                  <a:pt x="355803" y="7277"/>
                </a:lnTo>
                <a:lnTo>
                  <a:pt x="339242" y="56286"/>
                </a:lnTo>
                <a:lnTo>
                  <a:pt x="333121" y="54216"/>
                </a:lnTo>
                <a:lnTo>
                  <a:pt x="326732" y="53060"/>
                </a:lnTo>
                <a:lnTo>
                  <a:pt x="320281" y="52857"/>
                </a:lnTo>
                <a:lnTo>
                  <a:pt x="313753" y="53047"/>
                </a:lnTo>
                <a:lnTo>
                  <a:pt x="307289" y="54229"/>
                </a:lnTo>
                <a:lnTo>
                  <a:pt x="301104" y="56337"/>
                </a:lnTo>
                <a:lnTo>
                  <a:pt x="284759" y="7277"/>
                </a:lnTo>
                <a:lnTo>
                  <a:pt x="282917" y="2451"/>
                </a:lnTo>
                <a:lnTo>
                  <a:pt x="277520" y="50"/>
                </a:lnTo>
                <a:lnTo>
                  <a:pt x="270256" y="2857"/>
                </a:lnTo>
                <a:lnTo>
                  <a:pt x="268312" y="4800"/>
                </a:lnTo>
                <a:lnTo>
                  <a:pt x="267360" y="7277"/>
                </a:lnTo>
                <a:lnTo>
                  <a:pt x="250799" y="56286"/>
                </a:lnTo>
                <a:lnTo>
                  <a:pt x="244563" y="54178"/>
                </a:lnTo>
                <a:lnTo>
                  <a:pt x="238061" y="53022"/>
                </a:lnTo>
                <a:lnTo>
                  <a:pt x="231495" y="52857"/>
                </a:lnTo>
                <a:lnTo>
                  <a:pt x="224967" y="53060"/>
                </a:lnTo>
                <a:lnTo>
                  <a:pt x="218503" y="54216"/>
                </a:lnTo>
                <a:lnTo>
                  <a:pt x="212318" y="56286"/>
                </a:lnTo>
                <a:lnTo>
                  <a:pt x="195973" y="7277"/>
                </a:lnTo>
                <a:lnTo>
                  <a:pt x="194119" y="2451"/>
                </a:lnTo>
                <a:lnTo>
                  <a:pt x="188734" y="50"/>
                </a:lnTo>
                <a:lnTo>
                  <a:pt x="181457" y="2857"/>
                </a:lnTo>
                <a:lnTo>
                  <a:pt x="179514" y="4800"/>
                </a:lnTo>
                <a:lnTo>
                  <a:pt x="178574" y="7277"/>
                </a:lnTo>
                <a:lnTo>
                  <a:pt x="162052" y="56286"/>
                </a:lnTo>
                <a:lnTo>
                  <a:pt x="155803" y="54203"/>
                </a:lnTo>
                <a:lnTo>
                  <a:pt x="149288" y="53047"/>
                </a:lnTo>
                <a:lnTo>
                  <a:pt x="142697" y="52857"/>
                </a:lnTo>
                <a:lnTo>
                  <a:pt x="136169" y="53047"/>
                </a:lnTo>
                <a:lnTo>
                  <a:pt x="129705" y="54229"/>
                </a:lnTo>
                <a:lnTo>
                  <a:pt x="123520" y="56337"/>
                </a:lnTo>
                <a:lnTo>
                  <a:pt x="107188" y="7277"/>
                </a:lnTo>
                <a:lnTo>
                  <a:pt x="105333" y="2451"/>
                </a:lnTo>
                <a:lnTo>
                  <a:pt x="99949" y="50"/>
                </a:lnTo>
                <a:lnTo>
                  <a:pt x="92671" y="2857"/>
                </a:lnTo>
                <a:lnTo>
                  <a:pt x="90728" y="4800"/>
                </a:lnTo>
                <a:lnTo>
                  <a:pt x="89776" y="7277"/>
                </a:lnTo>
                <a:lnTo>
                  <a:pt x="73228" y="56286"/>
                </a:lnTo>
                <a:lnTo>
                  <a:pt x="66979" y="54203"/>
                </a:lnTo>
                <a:lnTo>
                  <a:pt x="60477" y="53047"/>
                </a:lnTo>
                <a:lnTo>
                  <a:pt x="53911" y="52857"/>
                </a:lnTo>
                <a:lnTo>
                  <a:pt x="47383" y="53047"/>
                </a:lnTo>
                <a:lnTo>
                  <a:pt x="40919" y="54229"/>
                </a:lnTo>
                <a:lnTo>
                  <a:pt x="34734" y="56337"/>
                </a:lnTo>
                <a:lnTo>
                  <a:pt x="16827" y="2616"/>
                </a:lnTo>
                <a:lnTo>
                  <a:pt x="11785" y="114"/>
                </a:lnTo>
                <a:lnTo>
                  <a:pt x="2489" y="3263"/>
                </a:lnTo>
                <a:lnTo>
                  <a:pt x="0" y="8318"/>
                </a:lnTo>
                <a:lnTo>
                  <a:pt x="24688" y="81534"/>
                </a:lnTo>
                <a:lnTo>
                  <a:pt x="27978" y="83959"/>
                </a:lnTo>
                <a:lnTo>
                  <a:pt x="31711" y="84048"/>
                </a:lnTo>
                <a:lnTo>
                  <a:pt x="31711" y="110782"/>
                </a:lnTo>
                <a:lnTo>
                  <a:pt x="18389" y="177609"/>
                </a:lnTo>
                <a:lnTo>
                  <a:pt x="31711" y="177609"/>
                </a:lnTo>
                <a:lnTo>
                  <a:pt x="31711" y="253352"/>
                </a:lnTo>
                <a:lnTo>
                  <a:pt x="49466" y="253352"/>
                </a:lnTo>
                <a:lnTo>
                  <a:pt x="49466" y="177609"/>
                </a:lnTo>
                <a:lnTo>
                  <a:pt x="58356" y="177609"/>
                </a:lnTo>
                <a:lnTo>
                  <a:pt x="58356" y="253352"/>
                </a:lnTo>
                <a:lnTo>
                  <a:pt x="76111" y="253352"/>
                </a:lnTo>
                <a:lnTo>
                  <a:pt x="76111" y="177609"/>
                </a:lnTo>
                <a:lnTo>
                  <a:pt x="89420" y="177609"/>
                </a:lnTo>
                <a:lnTo>
                  <a:pt x="76111" y="110782"/>
                </a:lnTo>
                <a:lnTo>
                  <a:pt x="76111" y="84048"/>
                </a:lnTo>
                <a:lnTo>
                  <a:pt x="79908" y="84035"/>
                </a:lnTo>
                <a:lnTo>
                  <a:pt x="83286" y="81597"/>
                </a:lnTo>
                <a:lnTo>
                  <a:pt x="98310" y="37084"/>
                </a:lnTo>
                <a:lnTo>
                  <a:pt x="113334" y="81597"/>
                </a:lnTo>
                <a:lnTo>
                  <a:pt x="116700" y="84035"/>
                </a:lnTo>
                <a:lnTo>
                  <a:pt x="120497" y="84048"/>
                </a:lnTo>
                <a:lnTo>
                  <a:pt x="120497" y="253352"/>
                </a:lnTo>
                <a:lnTo>
                  <a:pt x="138264" y="253352"/>
                </a:lnTo>
                <a:lnTo>
                  <a:pt x="138264" y="150876"/>
                </a:lnTo>
                <a:lnTo>
                  <a:pt x="147142" y="150876"/>
                </a:lnTo>
                <a:lnTo>
                  <a:pt x="147142" y="253352"/>
                </a:lnTo>
                <a:lnTo>
                  <a:pt x="164896" y="253352"/>
                </a:lnTo>
                <a:lnTo>
                  <a:pt x="164896" y="84048"/>
                </a:lnTo>
                <a:lnTo>
                  <a:pt x="168694" y="84035"/>
                </a:lnTo>
                <a:lnTo>
                  <a:pt x="172072" y="81597"/>
                </a:lnTo>
                <a:lnTo>
                  <a:pt x="187096" y="37084"/>
                </a:lnTo>
                <a:lnTo>
                  <a:pt x="202120" y="81597"/>
                </a:lnTo>
                <a:lnTo>
                  <a:pt x="205498" y="84035"/>
                </a:lnTo>
                <a:lnTo>
                  <a:pt x="209296" y="84048"/>
                </a:lnTo>
                <a:lnTo>
                  <a:pt x="209296" y="110782"/>
                </a:lnTo>
                <a:lnTo>
                  <a:pt x="195973" y="177609"/>
                </a:lnTo>
                <a:lnTo>
                  <a:pt x="209296" y="177609"/>
                </a:lnTo>
                <a:lnTo>
                  <a:pt x="209296" y="253352"/>
                </a:lnTo>
                <a:lnTo>
                  <a:pt x="227050" y="253352"/>
                </a:lnTo>
                <a:lnTo>
                  <a:pt x="227050" y="177609"/>
                </a:lnTo>
                <a:lnTo>
                  <a:pt x="235927" y="177609"/>
                </a:lnTo>
                <a:lnTo>
                  <a:pt x="235927" y="253352"/>
                </a:lnTo>
                <a:lnTo>
                  <a:pt x="253682" y="253352"/>
                </a:lnTo>
                <a:lnTo>
                  <a:pt x="253682" y="177609"/>
                </a:lnTo>
                <a:lnTo>
                  <a:pt x="267004" y="177609"/>
                </a:lnTo>
                <a:lnTo>
                  <a:pt x="253682" y="110782"/>
                </a:lnTo>
                <a:lnTo>
                  <a:pt x="253682" y="84048"/>
                </a:lnTo>
                <a:lnTo>
                  <a:pt x="257492" y="84035"/>
                </a:lnTo>
                <a:lnTo>
                  <a:pt x="260858" y="81597"/>
                </a:lnTo>
                <a:lnTo>
                  <a:pt x="275882" y="37084"/>
                </a:lnTo>
                <a:lnTo>
                  <a:pt x="290906" y="81597"/>
                </a:lnTo>
                <a:lnTo>
                  <a:pt x="294284" y="84035"/>
                </a:lnTo>
                <a:lnTo>
                  <a:pt x="298081" y="84048"/>
                </a:lnTo>
                <a:lnTo>
                  <a:pt x="298081" y="253352"/>
                </a:lnTo>
                <a:lnTo>
                  <a:pt x="315836" y="253352"/>
                </a:lnTo>
                <a:lnTo>
                  <a:pt x="315836" y="150876"/>
                </a:lnTo>
                <a:lnTo>
                  <a:pt x="324726" y="150876"/>
                </a:lnTo>
                <a:lnTo>
                  <a:pt x="324726" y="253352"/>
                </a:lnTo>
                <a:lnTo>
                  <a:pt x="342480" y="253352"/>
                </a:lnTo>
                <a:lnTo>
                  <a:pt x="342480" y="84048"/>
                </a:lnTo>
                <a:lnTo>
                  <a:pt x="346278" y="84035"/>
                </a:lnTo>
                <a:lnTo>
                  <a:pt x="349656" y="81597"/>
                </a:lnTo>
                <a:lnTo>
                  <a:pt x="374383" y="83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02939" y="4012825"/>
            <a:ext cx="239395" cy="307975"/>
          </a:xfrm>
          <a:custGeom>
            <a:avLst/>
            <a:gdLst/>
            <a:ahLst/>
            <a:cxnLst/>
            <a:rect l="l" t="t" r="r" b="b"/>
            <a:pathLst>
              <a:path w="239395" h="307975">
                <a:moveTo>
                  <a:pt x="92849" y="234696"/>
                </a:moveTo>
                <a:lnTo>
                  <a:pt x="84670" y="226542"/>
                </a:lnTo>
                <a:lnTo>
                  <a:pt x="73329" y="237845"/>
                </a:lnTo>
                <a:lnTo>
                  <a:pt x="61976" y="226542"/>
                </a:lnTo>
                <a:lnTo>
                  <a:pt x="53797" y="234696"/>
                </a:lnTo>
                <a:lnTo>
                  <a:pt x="65138" y="245986"/>
                </a:lnTo>
                <a:lnTo>
                  <a:pt x="53797" y="257289"/>
                </a:lnTo>
                <a:lnTo>
                  <a:pt x="61976" y="265442"/>
                </a:lnTo>
                <a:lnTo>
                  <a:pt x="73329" y="254139"/>
                </a:lnTo>
                <a:lnTo>
                  <a:pt x="84670" y="265442"/>
                </a:lnTo>
                <a:lnTo>
                  <a:pt x="92849" y="257289"/>
                </a:lnTo>
                <a:lnTo>
                  <a:pt x="81508" y="245986"/>
                </a:lnTo>
                <a:lnTo>
                  <a:pt x="92849" y="234696"/>
                </a:lnTo>
                <a:close/>
              </a:path>
              <a:path w="239395" h="307975">
                <a:moveTo>
                  <a:pt x="92849" y="188569"/>
                </a:moveTo>
                <a:lnTo>
                  <a:pt x="84658" y="180416"/>
                </a:lnTo>
                <a:lnTo>
                  <a:pt x="73317" y="191719"/>
                </a:lnTo>
                <a:lnTo>
                  <a:pt x="61976" y="180416"/>
                </a:lnTo>
                <a:lnTo>
                  <a:pt x="53784" y="188569"/>
                </a:lnTo>
                <a:lnTo>
                  <a:pt x="65125" y="199872"/>
                </a:lnTo>
                <a:lnTo>
                  <a:pt x="53784" y="211162"/>
                </a:lnTo>
                <a:lnTo>
                  <a:pt x="61976" y="219316"/>
                </a:lnTo>
                <a:lnTo>
                  <a:pt x="73317" y="208026"/>
                </a:lnTo>
                <a:lnTo>
                  <a:pt x="84658" y="219316"/>
                </a:lnTo>
                <a:lnTo>
                  <a:pt x="92849" y="211162"/>
                </a:lnTo>
                <a:lnTo>
                  <a:pt x="81495" y="199872"/>
                </a:lnTo>
                <a:lnTo>
                  <a:pt x="92849" y="188569"/>
                </a:lnTo>
                <a:close/>
              </a:path>
              <a:path w="239395" h="307975">
                <a:moveTo>
                  <a:pt x="100698" y="137604"/>
                </a:moveTo>
                <a:lnTo>
                  <a:pt x="92621" y="129565"/>
                </a:lnTo>
                <a:lnTo>
                  <a:pt x="67157" y="154927"/>
                </a:lnTo>
                <a:lnTo>
                  <a:pt x="57124" y="144932"/>
                </a:lnTo>
                <a:lnTo>
                  <a:pt x="49047" y="152984"/>
                </a:lnTo>
                <a:lnTo>
                  <a:pt x="67157" y="171018"/>
                </a:lnTo>
                <a:lnTo>
                  <a:pt x="100698" y="137604"/>
                </a:lnTo>
                <a:close/>
              </a:path>
              <a:path w="239395" h="307975">
                <a:moveTo>
                  <a:pt x="100698" y="91478"/>
                </a:moveTo>
                <a:lnTo>
                  <a:pt x="92621" y="83439"/>
                </a:lnTo>
                <a:lnTo>
                  <a:pt x="67157" y="108800"/>
                </a:lnTo>
                <a:lnTo>
                  <a:pt x="57124" y="98806"/>
                </a:lnTo>
                <a:lnTo>
                  <a:pt x="49047" y="106857"/>
                </a:lnTo>
                <a:lnTo>
                  <a:pt x="67157" y="124891"/>
                </a:lnTo>
                <a:lnTo>
                  <a:pt x="100698" y="91478"/>
                </a:lnTo>
                <a:close/>
              </a:path>
              <a:path w="239395" h="307975">
                <a:moveTo>
                  <a:pt x="192951" y="238302"/>
                </a:moveTo>
                <a:lnTo>
                  <a:pt x="127342" y="238302"/>
                </a:lnTo>
                <a:lnTo>
                  <a:pt x="127342" y="253682"/>
                </a:lnTo>
                <a:lnTo>
                  <a:pt x="192951" y="253682"/>
                </a:lnTo>
                <a:lnTo>
                  <a:pt x="192951" y="238302"/>
                </a:lnTo>
                <a:close/>
              </a:path>
              <a:path w="239395" h="307975">
                <a:moveTo>
                  <a:pt x="192951" y="192176"/>
                </a:moveTo>
                <a:lnTo>
                  <a:pt x="127342" y="192176"/>
                </a:lnTo>
                <a:lnTo>
                  <a:pt x="127342" y="207556"/>
                </a:lnTo>
                <a:lnTo>
                  <a:pt x="192951" y="207556"/>
                </a:lnTo>
                <a:lnTo>
                  <a:pt x="192951" y="192176"/>
                </a:lnTo>
                <a:close/>
              </a:path>
              <a:path w="239395" h="307975">
                <a:moveTo>
                  <a:pt x="192951" y="146062"/>
                </a:moveTo>
                <a:lnTo>
                  <a:pt x="127342" y="146062"/>
                </a:lnTo>
                <a:lnTo>
                  <a:pt x="127342" y="161429"/>
                </a:lnTo>
                <a:lnTo>
                  <a:pt x="192951" y="161429"/>
                </a:lnTo>
                <a:lnTo>
                  <a:pt x="192951" y="146062"/>
                </a:lnTo>
                <a:close/>
              </a:path>
              <a:path w="239395" h="307975">
                <a:moveTo>
                  <a:pt x="192951" y="99936"/>
                </a:moveTo>
                <a:lnTo>
                  <a:pt x="127342" y="99936"/>
                </a:lnTo>
                <a:lnTo>
                  <a:pt x="127342" y="115316"/>
                </a:lnTo>
                <a:lnTo>
                  <a:pt x="192951" y="115316"/>
                </a:lnTo>
                <a:lnTo>
                  <a:pt x="192951" y="99936"/>
                </a:lnTo>
                <a:close/>
              </a:path>
              <a:path w="239395" h="307975">
                <a:moveTo>
                  <a:pt x="239255" y="29946"/>
                </a:moveTo>
                <a:lnTo>
                  <a:pt x="232346" y="23063"/>
                </a:lnTo>
                <a:lnTo>
                  <a:pt x="216103" y="23063"/>
                </a:lnTo>
                <a:lnTo>
                  <a:pt x="216103" y="46126"/>
                </a:lnTo>
                <a:lnTo>
                  <a:pt x="216103" y="284429"/>
                </a:lnTo>
                <a:lnTo>
                  <a:pt x="23152" y="284429"/>
                </a:lnTo>
                <a:lnTo>
                  <a:pt x="23152" y="46126"/>
                </a:lnTo>
                <a:lnTo>
                  <a:pt x="65595" y="46126"/>
                </a:lnTo>
                <a:lnTo>
                  <a:pt x="65595" y="69189"/>
                </a:lnTo>
                <a:lnTo>
                  <a:pt x="173659" y="69189"/>
                </a:lnTo>
                <a:lnTo>
                  <a:pt x="173659" y="46126"/>
                </a:lnTo>
                <a:lnTo>
                  <a:pt x="216103" y="46126"/>
                </a:lnTo>
                <a:lnTo>
                  <a:pt x="216103" y="23063"/>
                </a:lnTo>
                <a:lnTo>
                  <a:pt x="158216" y="23063"/>
                </a:lnTo>
                <a:lnTo>
                  <a:pt x="158216" y="15379"/>
                </a:lnTo>
                <a:lnTo>
                  <a:pt x="158216" y="6896"/>
                </a:lnTo>
                <a:lnTo>
                  <a:pt x="151307" y="0"/>
                </a:lnTo>
                <a:lnTo>
                  <a:pt x="131203" y="0"/>
                </a:lnTo>
                <a:lnTo>
                  <a:pt x="131203" y="20535"/>
                </a:lnTo>
                <a:lnTo>
                  <a:pt x="131203" y="33274"/>
                </a:lnTo>
                <a:lnTo>
                  <a:pt x="126022" y="38442"/>
                </a:lnTo>
                <a:lnTo>
                  <a:pt x="113233" y="38442"/>
                </a:lnTo>
                <a:lnTo>
                  <a:pt x="108051" y="33274"/>
                </a:lnTo>
                <a:lnTo>
                  <a:pt x="108051" y="20535"/>
                </a:lnTo>
                <a:lnTo>
                  <a:pt x="112953" y="15481"/>
                </a:lnTo>
                <a:lnTo>
                  <a:pt x="119634" y="15379"/>
                </a:lnTo>
                <a:lnTo>
                  <a:pt x="126022" y="15379"/>
                </a:lnTo>
                <a:lnTo>
                  <a:pt x="131203" y="20535"/>
                </a:lnTo>
                <a:lnTo>
                  <a:pt x="131203" y="0"/>
                </a:lnTo>
                <a:lnTo>
                  <a:pt x="87947" y="0"/>
                </a:lnTo>
                <a:lnTo>
                  <a:pt x="81038" y="6896"/>
                </a:lnTo>
                <a:lnTo>
                  <a:pt x="81038" y="23063"/>
                </a:lnTo>
                <a:lnTo>
                  <a:pt x="6908" y="23063"/>
                </a:lnTo>
                <a:lnTo>
                  <a:pt x="0" y="29946"/>
                </a:lnTo>
                <a:lnTo>
                  <a:pt x="0" y="300609"/>
                </a:lnTo>
                <a:lnTo>
                  <a:pt x="6908" y="307492"/>
                </a:lnTo>
                <a:lnTo>
                  <a:pt x="232346" y="307492"/>
                </a:lnTo>
                <a:lnTo>
                  <a:pt x="239255" y="300609"/>
                </a:lnTo>
                <a:lnTo>
                  <a:pt x="239255" y="284429"/>
                </a:lnTo>
                <a:lnTo>
                  <a:pt x="239255" y="46126"/>
                </a:lnTo>
                <a:lnTo>
                  <a:pt x="239255" y="38442"/>
                </a:lnTo>
                <a:lnTo>
                  <a:pt x="239255" y="299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942384" y="1901964"/>
            <a:ext cx="18573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808080"/>
                </a:solidFill>
                <a:latin typeface="Carlito"/>
                <a:cs typeface="Carlito"/>
              </a:rPr>
              <a:t>Proposte</a:t>
            </a:r>
            <a:r>
              <a:rPr sz="1600" spc="-3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808080"/>
                </a:solidFill>
                <a:latin typeface="Carlito"/>
                <a:cs typeface="Carlito"/>
              </a:rPr>
              <a:t>[Proponenti]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25794" y="1897570"/>
            <a:ext cx="162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Ordine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alfabetico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25713" y="2171079"/>
            <a:ext cx="4493260" cy="292100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latin typeface="Carlito"/>
                <a:cs typeface="Carlito"/>
              </a:rPr>
              <a:t>B</a:t>
            </a:r>
            <a:r>
              <a:rPr sz="1600" dirty="0">
                <a:latin typeface="Carlito"/>
                <a:cs typeface="Carlito"/>
              </a:rPr>
              <a:t>ALUN</a:t>
            </a:r>
            <a:r>
              <a:rPr sz="1600" spc="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M</a:t>
            </a:r>
            <a:r>
              <a:rPr sz="1600" dirty="0">
                <a:latin typeface="Carlito"/>
                <a:cs typeface="Carlito"/>
              </a:rPr>
              <a:t>UNDIAL</a:t>
            </a:r>
            <a:r>
              <a:rPr sz="1600" spc="409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[associazione</a:t>
            </a:r>
            <a:r>
              <a:rPr sz="2000" spc="-5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omonima</a:t>
            </a:r>
            <a:r>
              <a:rPr sz="2000" spc="-70" dirty="0">
                <a:latin typeface="Carlito"/>
                <a:cs typeface="Carlito"/>
              </a:rPr>
              <a:t> </a:t>
            </a:r>
            <a:r>
              <a:rPr sz="2000" spc="-50" dirty="0">
                <a:latin typeface="Carlito"/>
                <a:cs typeface="Carlito"/>
              </a:rPr>
              <a:t>]</a:t>
            </a:r>
            <a:endParaRPr sz="20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latin typeface="Carlito"/>
                <a:cs typeface="Carlito"/>
              </a:rPr>
              <a:t>C</a:t>
            </a:r>
            <a:r>
              <a:rPr sz="1600" dirty="0">
                <a:latin typeface="Carlito"/>
                <a:cs typeface="Carlito"/>
              </a:rPr>
              <a:t>AMP</a:t>
            </a:r>
            <a:r>
              <a:rPr sz="1600" spc="1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RUGBY</a:t>
            </a:r>
            <a:r>
              <a:rPr sz="1600" spc="6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NELLE</a:t>
            </a:r>
            <a:r>
              <a:rPr sz="1600" spc="5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CARCERI</a:t>
            </a:r>
            <a:r>
              <a:rPr sz="1600" spc="5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[Mediobanca</a:t>
            </a:r>
            <a:r>
              <a:rPr sz="2000" spc="-80" dirty="0">
                <a:latin typeface="Carlito"/>
                <a:cs typeface="Carlito"/>
              </a:rPr>
              <a:t> </a:t>
            </a:r>
            <a:r>
              <a:rPr sz="2000" spc="-50" dirty="0">
                <a:latin typeface="Carlito"/>
                <a:cs typeface="Carlito"/>
              </a:rPr>
              <a:t>]</a:t>
            </a:r>
            <a:endParaRPr sz="20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latin typeface="Carlito"/>
                <a:cs typeface="Carlito"/>
              </a:rPr>
              <a:t>I</a:t>
            </a:r>
            <a:r>
              <a:rPr sz="1600" dirty="0">
                <a:latin typeface="Carlito"/>
                <a:cs typeface="Carlito"/>
              </a:rPr>
              <a:t>NSUPERABILI</a:t>
            </a:r>
            <a:r>
              <a:rPr sz="1600" spc="1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[associazione</a:t>
            </a:r>
            <a:r>
              <a:rPr sz="2000" spc="-10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omonima]</a:t>
            </a:r>
            <a:endParaRPr sz="2000">
              <a:latin typeface="Carlito"/>
              <a:cs typeface="Carlito"/>
            </a:endParaRPr>
          </a:p>
          <a:p>
            <a:pPr marL="299085" marR="436245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latin typeface="Carlito"/>
                <a:cs typeface="Carlito"/>
              </a:rPr>
              <a:t>S</a:t>
            </a:r>
            <a:r>
              <a:rPr sz="1600" dirty="0">
                <a:latin typeface="Carlito"/>
                <a:cs typeface="Carlito"/>
              </a:rPr>
              <a:t>PORT</a:t>
            </a:r>
            <a:r>
              <a:rPr sz="1600" spc="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R</a:t>
            </a:r>
            <a:r>
              <a:rPr sz="1600" dirty="0">
                <a:latin typeface="Carlito"/>
                <a:cs typeface="Carlito"/>
              </a:rPr>
              <a:t>OCKS</a:t>
            </a:r>
            <a:r>
              <a:rPr sz="1600" spc="4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THE</a:t>
            </a:r>
            <a:r>
              <a:rPr sz="1600" spc="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W</a:t>
            </a:r>
            <a:r>
              <a:rPr sz="1600" dirty="0">
                <a:latin typeface="Carlito"/>
                <a:cs typeface="Carlito"/>
              </a:rPr>
              <a:t>ORLD</a:t>
            </a:r>
            <a:r>
              <a:rPr sz="1600" spc="5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[associazione costituente]</a:t>
            </a:r>
            <a:endParaRPr sz="2000">
              <a:latin typeface="Carlito"/>
              <a:cs typeface="Carlito"/>
            </a:endParaRPr>
          </a:p>
          <a:p>
            <a:pPr marL="299085" marR="332740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latin typeface="Carlito"/>
                <a:cs typeface="Carlito"/>
              </a:rPr>
              <a:t>S</a:t>
            </a:r>
            <a:r>
              <a:rPr sz="1600" dirty="0">
                <a:latin typeface="Carlito"/>
                <a:cs typeface="Carlito"/>
              </a:rPr>
              <a:t>OD</a:t>
            </a:r>
            <a:r>
              <a:rPr sz="1600" spc="2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I</a:t>
            </a:r>
            <a:r>
              <a:rPr sz="1600" dirty="0">
                <a:latin typeface="Carlito"/>
                <a:cs typeface="Carlito"/>
              </a:rPr>
              <a:t>TALIA</a:t>
            </a:r>
            <a:r>
              <a:rPr sz="1600" spc="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R</a:t>
            </a:r>
            <a:r>
              <a:rPr sz="1600" dirty="0">
                <a:latin typeface="Carlito"/>
                <a:cs typeface="Carlito"/>
              </a:rPr>
              <a:t>UNNING</a:t>
            </a:r>
            <a:r>
              <a:rPr sz="1600" spc="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T</a:t>
            </a:r>
            <a:r>
              <a:rPr sz="1600" dirty="0">
                <a:latin typeface="Carlito"/>
                <a:cs typeface="Carlito"/>
              </a:rPr>
              <a:t>EAM</a:t>
            </a:r>
            <a:r>
              <a:rPr sz="1600" spc="3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[associazione </a:t>
            </a:r>
            <a:r>
              <a:rPr sz="2000" dirty="0">
                <a:latin typeface="Carlito"/>
                <a:cs typeface="Carlito"/>
              </a:rPr>
              <a:t>omonima</a:t>
            </a:r>
            <a:r>
              <a:rPr sz="2000" spc="-75" dirty="0">
                <a:latin typeface="Carlito"/>
                <a:cs typeface="Carlito"/>
              </a:rPr>
              <a:t> </a:t>
            </a:r>
            <a:r>
              <a:rPr sz="2000" spc="-50" dirty="0">
                <a:latin typeface="Carlito"/>
                <a:cs typeface="Carlito"/>
              </a:rPr>
              <a:t>]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077144" y="3423418"/>
            <a:ext cx="919480" cy="812800"/>
            <a:chOff x="9485109" y="5291975"/>
            <a:chExt cx="919480" cy="81280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42588" y="5291975"/>
              <a:ext cx="161963" cy="16633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43072" y="5938155"/>
              <a:ext cx="161963" cy="16633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85109" y="5312219"/>
              <a:ext cx="326605" cy="170472"/>
            </a:xfrm>
            <a:prstGeom prst="rect">
              <a:avLst/>
            </a:prstGeom>
          </p:spPr>
        </p:pic>
      </p:grpSp>
      <p:sp>
        <p:nvSpPr>
          <p:cNvPr id="23" name="Titolo 22">
            <a:extLst>
              <a:ext uri="{FF2B5EF4-FFF2-40B4-BE49-F238E27FC236}">
                <a16:creationId xmlns:a16="http://schemas.microsoft.com/office/drawing/2014/main" id="{C47898F3-DD2D-CCE0-860C-06DCAFBAC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053721" y="1883524"/>
            <a:ext cx="49999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Otto</a:t>
            </a:r>
            <a:r>
              <a:rPr sz="1800" spc="3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componenti</a:t>
            </a:r>
            <a:r>
              <a:rPr sz="18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della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cop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4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hanno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indossato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panni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del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Giurato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per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sperimentare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Criteri</a:t>
            </a:r>
            <a:r>
              <a:rPr sz="1800" spc="-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di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giudizio.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53721" y="2432317"/>
            <a:ext cx="2315845" cy="2659702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ordine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 err="1">
                <a:solidFill>
                  <a:srgbClr val="212121"/>
                </a:solidFill>
                <a:latin typeface="Carlito"/>
                <a:cs typeface="Carlito"/>
              </a:rPr>
              <a:t>alfabetico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:</a:t>
            </a:r>
            <a:endParaRPr sz="1800" dirty="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Giurato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1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(Bolzonella)</a:t>
            </a:r>
            <a:endParaRPr sz="1800" dirty="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Giurato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2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(Cinotti)</a:t>
            </a:r>
            <a:endParaRPr sz="1800" dirty="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Giurato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3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(Isnardi)</a:t>
            </a:r>
            <a:endParaRPr sz="1800" dirty="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Giurato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4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(Maggiora)</a:t>
            </a:r>
            <a:endParaRPr sz="1800" dirty="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Giurato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5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(Morri)</a:t>
            </a:r>
            <a:endParaRPr sz="1800" dirty="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Giurato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6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(Randi)</a:t>
            </a:r>
            <a:endParaRPr sz="1800" dirty="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Giurato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7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(Boni)</a:t>
            </a:r>
            <a:endParaRPr sz="1800" dirty="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Giurato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8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(Palomba)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14924" y="1901964"/>
            <a:ext cx="5842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808080"/>
                </a:solidFill>
                <a:latin typeface="Carlito"/>
                <a:cs typeface="Carlito"/>
              </a:rPr>
              <a:t>Giurati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25781" y="1216952"/>
            <a:ext cx="2850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5795" algn="l"/>
                <a:tab pos="2333625" algn="l"/>
              </a:tabLst>
            </a:pP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2400" b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 Gala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	</a:t>
            </a:r>
            <a:r>
              <a:rPr sz="2400" b="1" spc="-50" dirty="0">
                <a:solidFill>
                  <a:srgbClr val="212121"/>
                </a:solidFill>
                <a:latin typeface="Carlito"/>
                <a:cs typeface="Carlito"/>
              </a:rPr>
              <a:t>|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	</a:t>
            </a:r>
            <a:r>
              <a:rPr sz="2400" b="1" spc="-55" dirty="0">
                <a:solidFill>
                  <a:srgbClr val="212121"/>
                </a:solidFill>
                <a:latin typeface="Carlito"/>
                <a:cs typeface="Carlito"/>
              </a:rPr>
              <a:t>Test</a:t>
            </a:r>
            <a:endParaRPr sz="2400">
              <a:latin typeface="Carlito"/>
              <a:cs typeface="Carlito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97156" y="6489245"/>
            <a:ext cx="184124" cy="18564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1651957" y="6239136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A8A8A"/>
                </a:solidFill>
                <a:latin typeface="Carlito"/>
                <a:cs typeface="Carlito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lang="it-IT" spc="-50" smtClean="0"/>
              <a:pPr marL="115570">
                <a:lnSpc>
                  <a:spcPts val="1240"/>
                </a:lnSpc>
              </a:pPr>
              <a:t>26</a:t>
            </a:fld>
            <a:endParaRPr spc="-25" dirty="0"/>
          </a:p>
        </p:txBody>
      </p:sp>
      <p:sp>
        <p:nvSpPr>
          <p:cNvPr id="12" name="Titolo 11">
            <a:extLst>
              <a:ext uri="{FF2B5EF4-FFF2-40B4-BE49-F238E27FC236}">
                <a16:creationId xmlns:a16="http://schemas.microsoft.com/office/drawing/2014/main" id="{1834AC38-75AB-D599-DD13-7CBBBA1D3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053721" y="1883524"/>
            <a:ext cx="49549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Seguendo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il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format</a:t>
            </a:r>
            <a:r>
              <a:rPr sz="1800" spc="-6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predefinito,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nella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fase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di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test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i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Proponenti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hanno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illustrato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le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iniziative,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rispettando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i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tempi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riservati</a:t>
            </a:r>
            <a:r>
              <a:rPr sz="1800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alle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presentazione.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53721" y="2858960"/>
            <a:ext cx="4888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Al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termine</a:t>
            </a:r>
            <a:r>
              <a:rPr sz="18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della</a:t>
            </a:r>
            <a:r>
              <a:rPr sz="1800" spc="-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presentazione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Proponenti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hanno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risposto</a:t>
            </a:r>
            <a:r>
              <a:rPr sz="1800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a</a:t>
            </a:r>
            <a:r>
              <a:rPr sz="1800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richieste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di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approfondimento.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76651" y="1901964"/>
            <a:ext cx="30232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808080"/>
                </a:solidFill>
                <a:latin typeface="Carlito"/>
                <a:cs typeface="Carlito"/>
              </a:rPr>
              <a:t>Presentazione</a:t>
            </a:r>
            <a:r>
              <a:rPr sz="1600" dirty="0">
                <a:solidFill>
                  <a:srgbClr val="808080"/>
                </a:solidFill>
                <a:latin typeface="Carlito"/>
                <a:cs typeface="Carlito"/>
              </a:rPr>
              <a:t> delle</a:t>
            </a:r>
            <a:r>
              <a:rPr sz="1600" spc="-2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808080"/>
                </a:solidFill>
                <a:latin typeface="Carlito"/>
                <a:cs typeface="Carlito"/>
              </a:rPr>
              <a:t>Proposte</a:t>
            </a:r>
            <a:r>
              <a:rPr sz="1600" spc="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808080"/>
                </a:solidFill>
                <a:latin typeface="Carlito"/>
                <a:cs typeface="Carlito"/>
              </a:rPr>
              <a:t>in</a:t>
            </a:r>
            <a:r>
              <a:rPr sz="1600" spc="-3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600" spc="-20" dirty="0">
                <a:solidFill>
                  <a:srgbClr val="808080"/>
                </a:solidFill>
                <a:latin typeface="Carlito"/>
                <a:cs typeface="Carlito"/>
              </a:rPr>
              <a:t>gara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20488" y="2670192"/>
            <a:ext cx="3881754" cy="2606040"/>
            <a:chOff x="5900940" y="3544836"/>
            <a:chExt cx="3881754" cy="260604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63283" y="3544836"/>
              <a:ext cx="3319271" cy="20009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5307" y="3736848"/>
              <a:ext cx="2935224" cy="161696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00940" y="3747516"/>
              <a:ext cx="3854183" cy="240334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5999" y="3942588"/>
              <a:ext cx="3265932" cy="181508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025781" y="1216952"/>
            <a:ext cx="2850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5795" algn="l"/>
                <a:tab pos="2333625" algn="l"/>
              </a:tabLst>
            </a:pP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2400" b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 Gala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	</a:t>
            </a:r>
            <a:r>
              <a:rPr sz="2400" b="1" spc="-50" dirty="0">
                <a:solidFill>
                  <a:srgbClr val="212121"/>
                </a:solidFill>
                <a:latin typeface="Carlito"/>
                <a:cs typeface="Carlito"/>
              </a:rPr>
              <a:t>|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	</a:t>
            </a:r>
            <a:r>
              <a:rPr sz="2400" b="1" spc="-55" dirty="0">
                <a:solidFill>
                  <a:srgbClr val="212121"/>
                </a:solidFill>
                <a:latin typeface="Carlito"/>
                <a:cs typeface="Carlito"/>
              </a:rPr>
              <a:t>Test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007837" y="6496863"/>
            <a:ext cx="184150" cy="293370"/>
          </a:xfrm>
          <a:custGeom>
            <a:avLst/>
            <a:gdLst/>
            <a:ahLst/>
            <a:cxnLst/>
            <a:rect l="l" t="t" r="r" b="b"/>
            <a:pathLst>
              <a:path w="184150" h="293370">
                <a:moveTo>
                  <a:pt x="0" y="0"/>
                </a:moveTo>
                <a:lnTo>
                  <a:pt x="4330" y="179781"/>
                </a:lnTo>
                <a:lnTo>
                  <a:pt x="144030" y="293027"/>
                </a:lnTo>
                <a:lnTo>
                  <a:pt x="161785" y="266661"/>
                </a:lnTo>
                <a:lnTo>
                  <a:pt x="174544" y="237810"/>
                </a:lnTo>
                <a:lnTo>
                  <a:pt x="182065" y="207173"/>
                </a:lnTo>
                <a:lnTo>
                  <a:pt x="184111" y="175450"/>
                </a:lnTo>
                <a:lnTo>
                  <a:pt x="176539" y="127813"/>
                </a:lnTo>
                <a:lnTo>
                  <a:pt x="157382" y="85304"/>
                </a:lnTo>
                <a:lnTo>
                  <a:pt x="128393" y="49596"/>
                </a:lnTo>
                <a:lnTo>
                  <a:pt x="91330" y="22361"/>
                </a:lnTo>
                <a:lnTo>
                  <a:pt x="47947" y="5272"/>
                </a:lnTo>
                <a:lnTo>
                  <a:pt x="0" y="0"/>
                </a:lnTo>
                <a:close/>
              </a:path>
            </a:pathLst>
          </a:custGeom>
          <a:solidFill>
            <a:srgbClr val="C5E0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1651957" y="6239136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A8A8A"/>
                </a:solidFill>
                <a:latin typeface="Carlito"/>
                <a:cs typeface="Carlito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lang="it-IT" spc="-50" smtClean="0"/>
              <a:pPr marL="115570">
                <a:lnSpc>
                  <a:spcPts val="1240"/>
                </a:lnSpc>
              </a:pPr>
              <a:t>27</a:t>
            </a:fld>
            <a:endParaRPr spc="-25" dirty="0"/>
          </a:p>
        </p:txBody>
      </p:sp>
      <p:sp>
        <p:nvSpPr>
          <p:cNvPr id="17" name="Titolo 16">
            <a:extLst>
              <a:ext uri="{FF2B5EF4-FFF2-40B4-BE49-F238E27FC236}">
                <a16:creationId xmlns:a16="http://schemas.microsoft.com/office/drawing/2014/main" id="{29CCE8D8-C084-A69F-C78D-83FB0A276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308271" y="1216952"/>
            <a:ext cx="6644640" cy="1240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51790" algn="ctr">
              <a:lnSpc>
                <a:spcPct val="100000"/>
              </a:lnSpc>
              <a:spcBef>
                <a:spcPts val="100"/>
              </a:spcBef>
              <a:tabLst>
                <a:tab pos="1903095" algn="l"/>
                <a:tab pos="2320925" algn="l"/>
              </a:tabLst>
            </a:pP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2400" b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 Gala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	</a:t>
            </a:r>
            <a:r>
              <a:rPr sz="2400" b="1" spc="-50" dirty="0">
                <a:solidFill>
                  <a:srgbClr val="212121"/>
                </a:solidFill>
                <a:latin typeface="Carlito"/>
                <a:cs typeface="Carlito"/>
              </a:rPr>
              <a:t>|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	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Test</a:t>
            </a:r>
            <a:endParaRPr sz="2400">
              <a:latin typeface="Carlito"/>
              <a:cs typeface="Carlito"/>
            </a:endParaRPr>
          </a:p>
          <a:p>
            <a:pPr marL="1757680" marR="5080" indent="-1745614">
              <a:lnSpc>
                <a:spcPct val="100000"/>
              </a:lnSpc>
              <a:spcBef>
                <a:spcPts val="2365"/>
              </a:spcBef>
              <a:tabLst>
                <a:tab pos="1757680" algn="l"/>
              </a:tabLst>
            </a:pPr>
            <a:r>
              <a:rPr sz="2400" baseline="1736" dirty="0">
                <a:solidFill>
                  <a:srgbClr val="808080"/>
                </a:solidFill>
                <a:latin typeface="Carlito"/>
                <a:cs typeface="Carlito"/>
              </a:rPr>
              <a:t>Giudizi</a:t>
            </a:r>
            <a:r>
              <a:rPr sz="2400" spc="-52" baseline="1736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2400" baseline="1736" dirty="0">
                <a:solidFill>
                  <a:srgbClr val="808080"/>
                </a:solidFill>
                <a:latin typeface="Carlito"/>
                <a:cs typeface="Carlito"/>
              </a:rPr>
              <a:t>dei</a:t>
            </a:r>
            <a:r>
              <a:rPr sz="2400" spc="-22" baseline="1736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2400" spc="-15" baseline="1736" dirty="0">
                <a:solidFill>
                  <a:srgbClr val="808080"/>
                </a:solidFill>
                <a:latin typeface="Carlito"/>
                <a:cs typeface="Carlito"/>
              </a:rPr>
              <a:t>Giurati</a:t>
            </a:r>
            <a:r>
              <a:rPr sz="2400" baseline="1736" dirty="0">
                <a:solidFill>
                  <a:srgbClr val="808080"/>
                </a:solidFill>
                <a:latin typeface="Carlito"/>
                <a:cs typeface="Carlito"/>
              </a:rPr>
              <a:t>	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Al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temine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delle</a:t>
            </a:r>
            <a:r>
              <a:rPr sz="18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presentazioni,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Giurati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hanno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inviato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via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mail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propri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giudizi.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1603" y="2575101"/>
            <a:ext cx="4004030" cy="2653621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2007837" y="6496863"/>
            <a:ext cx="184150" cy="293370"/>
          </a:xfrm>
          <a:custGeom>
            <a:avLst/>
            <a:gdLst/>
            <a:ahLst/>
            <a:cxnLst/>
            <a:rect l="l" t="t" r="r" b="b"/>
            <a:pathLst>
              <a:path w="184150" h="293370">
                <a:moveTo>
                  <a:pt x="0" y="0"/>
                </a:moveTo>
                <a:lnTo>
                  <a:pt x="4330" y="179781"/>
                </a:lnTo>
                <a:lnTo>
                  <a:pt x="144030" y="293027"/>
                </a:lnTo>
                <a:lnTo>
                  <a:pt x="161785" y="266661"/>
                </a:lnTo>
                <a:lnTo>
                  <a:pt x="174544" y="237810"/>
                </a:lnTo>
                <a:lnTo>
                  <a:pt x="182065" y="207173"/>
                </a:lnTo>
                <a:lnTo>
                  <a:pt x="184111" y="175450"/>
                </a:lnTo>
                <a:lnTo>
                  <a:pt x="176539" y="127813"/>
                </a:lnTo>
                <a:lnTo>
                  <a:pt x="157382" y="85304"/>
                </a:lnTo>
                <a:lnTo>
                  <a:pt x="128393" y="49596"/>
                </a:lnTo>
                <a:lnTo>
                  <a:pt x="91330" y="22361"/>
                </a:lnTo>
                <a:lnTo>
                  <a:pt x="47947" y="5272"/>
                </a:lnTo>
                <a:lnTo>
                  <a:pt x="0" y="0"/>
                </a:lnTo>
                <a:close/>
              </a:path>
            </a:pathLst>
          </a:custGeom>
          <a:solidFill>
            <a:srgbClr val="C5E0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45" dirty="0"/>
              <a:t>cop</a:t>
            </a:r>
            <a:r>
              <a:rPr sz="4350" spc="-817" baseline="24904" dirty="0"/>
              <a:t>4</a:t>
            </a:r>
            <a:endParaRPr sz="4350" baseline="24904"/>
          </a:p>
        </p:txBody>
      </p:sp>
      <p:sp>
        <p:nvSpPr>
          <p:cNvPr id="5" name="object 5"/>
          <p:cNvSpPr txBox="1"/>
          <p:nvPr/>
        </p:nvSpPr>
        <p:spPr>
          <a:xfrm>
            <a:off x="4308271" y="1216952"/>
            <a:ext cx="6210300" cy="1667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9739">
              <a:lnSpc>
                <a:spcPct val="100000"/>
              </a:lnSpc>
              <a:spcBef>
                <a:spcPts val="100"/>
              </a:spcBef>
              <a:tabLst>
                <a:tab pos="3633470" algn="l"/>
                <a:tab pos="4051300" algn="l"/>
              </a:tabLst>
            </a:pP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2400" b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 Gala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	</a:t>
            </a:r>
            <a:r>
              <a:rPr sz="2400" b="1" spc="-50" dirty="0">
                <a:solidFill>
                  <a:srgbClr val="212121"/>
                </a:solidFill>
                <a:latin typeface="Carlito"/>
                <a:cs typeface="Carlito"/>
              </a:rPr>
              <a:t>|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	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Test</a:t>
            </a:r>
            <a:endParaRPr sz="2400">
              <a:latin typeface="Carlito"/>
              <a:cs typeface="Carlito"/>
            </a:endParaRPr>
          </a:p>
          <a:p>
            <a:pPr marL="1757680" marR="5080" indent="-1745614">
              <a:lnSpc>
                <a:spcPct val="100000"/>
              </a:lnSpc>
              <a:spcBef>
                <a:spcPts val="2365"/>
              </a:spcBef>
              <a:tabLst>
                <a:tab pos="1757680" algn="l"/>
              </a:tabLst>
            </a:pPr>
            <a:r>
              <a:rPr sz="2400" baseline="1736" dirty="0">
                <a:solidFill>
                  <a:srgbClr val="808080"/>
                </a:solidFill>
                <a:latin typeface="Carlito"/>
                <a:cs typeface="Carlito"/>
              </a:rPr>
              <a:t>Giudizi</a:t>
            </a:r>
            <a:r>
              <a:rPr sz="2400" spc="-52" baseline="1736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2400" baseline="1736" dirty="0">
                <a:solidFill>
                  <a:srgbClr val="808080"/>
                </a:solidFill>
                <a:latin typeface="Carlito"/>
                <a:cs typeface="Carlito"/>
              </a:rPr>
              <a:t>dei</a:t>
            </a:r>
            <a:r>
              <a:rPr sz="2400" spc="-22" baseline="1736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2400" spc="-15" baseline="1736" dirty="0">
                <a:solidFill>
                  <a:srgbClr val="808080"/>
                </a:solidFill>
                <a:latin typeface="Carlito"/>
                <a:cs typeface="Carlito"/>
              </a:rPr>
              <a:t>Giurati</a:t>
            </a:r>
            <a:r>
              <a:rPr sz="2400" baseline="1736" dirty="0">
                <a:solidFill>
                  <a:srgbClr val="808080"/>
                </a:solidFill>
                <a:latin typeface="Carlito"/>
                <a:cs typeface="Carlito"/>
              </a:rPr>
              <a:t>	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Giudizi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dei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Giurati</a:t>
            </a:r>
            <a:r>
              <a:rPr sz="1800" spc="3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sono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stati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elaborati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come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di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seguito</a:t>
            </a:r>
            <a:r>
              <a:rPr sz="1800" spc="-6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illustrato.</a:t>
            </a:r>
            <a:endParaRPr sz="1800">
              <a:latin typeface="Carlito"/>
              <a:cs typeface="Carlito"/>
            </a:endParaRPr>
          </a:p>
          <a:p>
            <a:pPr marL="1757680">
              <a:lnSpc>
                <a:spcPct val="100000"/>
              </a:lnSpc>
              <a:spcBef>
                <a:spcPts val="1205"/>
              </a:spcBef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Di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seguito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gli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esiti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dell’elaborazione.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991073" y="6498388"/>
            <a:ext cx="184150" cy="360045"/>
          </a:xfrm>
          <a:custGeom>
            <a:avLst/>
            <a:gdLst/>
            <a:ahLst/>
            <a:cxnLst/>
            <a:rect l="l" t="t" r="r" b="b"/>
            <a:pathLst>
              <a:path w="184150" h="360045">
                <a:moveTo>
                  <a:pt x="0" y="0"/>
                </a:moveTo>
                <a:lnTo>
                  <a:pt x="4330" y="179781"/>
                </a:lnTo>
                <a:lnTo>
                  <a:pt x="6350" y="359600"/>
                </a:lnTo>
                <a:lnTo>
                  <a:pt x="56298" y="351986"/>
                </a:lnTo>
                <a:lnTo>
                  <a:pt x="98807" y="332827"/>
                </a:lnTo>
                <a:lnTo>
                  <a:pt x="134515" y="303839"/>
                </a:lnTo>
                <a:lnTo>
                  <a:pt x="161750" y="266778"/>
                </a:lnTo>
                <a:lnTo>
                  <a:pt x="178839" y="223396"/>
                </a:lnTo>
                <a:lnTo>
                  <a:pt x="184111" y="175450"/>
                </a:lnTo>
                <a:lnTo>
                  <a:pt x="176539" y="127813"/>
                </a:lnTo>
                <a:lnTo>
                  <a:pt x="157382" y="85304"/>
                </a:lnTo>
                <a:lnTo>
                  <a:pt x="128393" y="49596"/>
                </a:lnTo>
                <a:lnTo>
                  <a:pt x="91330" y="22361"/>
                </a:lnTo>
                <a:lnTo>
                  <a:pt x="47947" y="5272"/>
                </a:lnTo>
                <a:lnTo>
                  <a:pt x="0" y="0"/>
                </a:lnTo>
                <a:close/>
              </a:path>
            </a:pathLst>
          </a:custGeom>
          <a:solidFill>
            <a:srgbClr val="C5E0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651957" y="6239136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A8A8A"/>
                </a:solidFill>
                <a:latin typeface="Carlito"/>
                <a:cs typeface="Carlito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lang="it-IT" spc="-50" smtClean="0"/>
              <a:pPr marL="115570">
                <a:lnSpc>
                  <a:spcPts val="1240"/>
                </a:lnSpc>
              </a:pPr>
              <a:t>29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73599" y="1937689"/>
            <a:ext cx="9893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08080"/>
                </a:solidFill>
                <a:latin typeface="Carlito"/>
                <a:cs typeface="Carlito"/>
              </a:rPr>
              <a:t>La</a:t>
            </a:r>
            <a:r>
              <a:rPr sz="1600" spc="-1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808080"/>
                </a:solidFill>
                <a:latin typeface="Carlito"/>
                <a:cs typeface="Carlito"/>
              </a:rPr>
              <a:t>proposta</a:t>
            </a:r>
            <a:endParaRPr sz="16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</a:pPr>
            <a:r>
              <a:rPr sz="1600" dirty="0">
                <a:solidFill>
                  <a:srgbClr val="808080"/>
                </a:solidFill>
                <a:latin typeface="Carlito"/>
                <a:cs typeface="Carlito"/>
              </a:rPr>
              <a:t>cop</a:t>
            </a:r>
            <a:r>
              <a:rPr sz="1600" spc="-3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600" spc="-50" dirty="0">
                <a:solidFill>
                  <a:srgbClr val="808080"/>
                </a:solidFill>
                <a:latin typeface="Carlito"/>
                <a:cs typeface="Carlito"/>
              </a:rPr>
              <a:t>4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00127" y="1746173"/>
            <a:ext cx="3614420" cy="854075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2400" b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 Gala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Iniziative</a:t>
            </a:r>
            <a:r>
              <a:rPr sz="1800" b="1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per</a:t>
            </a:r>
            <a:r>
              <a:rPr sz="1800" b="1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lo</a:t>
            </a:r>
            <a:r>
              <a:rPr sz="1800" b="1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1800" b="1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1800" b="1" i="1" spc="-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i="1" spc="-10" dirty="0">
                <a:solidFill>
                  <a:srgbClr val="212121"/>
                </a:solidFill>
                <a:latin typeface="Carlito"/>
                <a:cs typeface="Carlito"/>
              </a:rPr>
              <a:t>Competizione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00127" y="2925165"/>
            <a:ext cx="4107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Criteri,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Giudizi,</a:t>
            </a:r>
            <a:r>
              <a:rPr sz="1800" spc="-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Misurazioni,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Casi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di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successo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88807" y="1450381"/>
            <a:ext cx="309880" cy="855980"/>
          </a:xfrm>
          <a:custGeom>
            <a:avLst/>
            <a:gdLst/>
            <a:ahLst/>
            <a:cxnLst/>
            <a:rect l="l" t="t" r="r" b="b"/>
            <a:pathLst>
              <a:path w="309879" h="855980">
                <a:moveTo>
                  <a:pt x="34208" y="0"/>
                </a:moveTo>
                <a:lnTo>
                  <a:pt x="0" y="1457"/>
                </a:lnTo>
                <a:lnTo>
                  <a:pt x="3843" y="42100"/>
                </a:lnTo>
                <a:lnTo>
                  <a:pt x="10668" y="86525"/>
                </a:lnTo>
                <a:lnTo>
                  <a:pt x="19691" y="133929"/>
                </a:lnTo>
                <a:lnTo>
                  <a:pt x="30126" y="183508"/>
                </a:lnTo>
                <a:lnTo>
                  <a:pt x="41191" y="234459"/>
                </a:lnTo>
                <a:lnTo>
                  <a:pt x="52101" y="285981"/>
                </a:lnTo>
                <a:lnTo>
                  <a:pt x="62072" y="337270"/>
                </a:lnTo>
                <a:lnTo>
                  <a:pt x="70320" y="387522"/>
                </a:lnTo>
                <a:lnTo>
                  <a:pt x="76060" y="435936"/>
                </a:lnTo>
                <a:lnTo>
                  <a:pt x="78164" y="480716"/>
                </a:lnTo>
                <a:lnTo>
                  <a:pt x="76853" y="521761"/>
                </a:lnTo>
                <a:lnTo>
                  <a:pt x="73365" y="560822"/>
                </a:lnTo>
                <a:lnTo>
                  <a:pt x="68937" y="599650"/>
                </a:lnTo>
                <a:lnTo>
                  <a:pt x="64810" y="639997"/>
                </a:lnTo>
                <a:lnTo>
                  <a:pt x="62220" y="683614"/>
                </a:lnTo>
                <a:lnTo>
                  <a:pt x="62406" y="732251"/>
                </a:lnTo>
                <a:lnTo>
                  <a:pt x="66606" y="787661"/>
                </a:lnTo>
                <a:lnTo>
                  <a:pt x="76060" y="851595"/>
                </a:lnTo>
                <a:lnTo>
                  <a:pt x="125696" y="845346"/>
                </a:lnTo>
                <a:lnTo>
                  <a:pt x="164405" y="847261"/>
                </a:lnTo>
                <a:lnTo>
                  <a:pt x="200350" y="852299"/>
                </a:lnTo>
                <a:lnTo>
                  <a:pt x="241692" y="855423"/>
                </a:lnTo>
                <a:lnTo>
                  <a:pt x="296595" y="851595"/>
                </a:lnTo>
                <a:lnTo>
                  <a:pt x="288591" y="800076"/>
                </a:lnTo>
                <a:lnTo>
                  <a:pt x="288153" y="753306"/>
                </a:lnTo>
                <a:lnTo>
                  <a:pt x="292643" y="709420"/>
                </a:lnTo>
                <a:lnTo>
                  <a:pt x="299419" y="666551"/>
                </a:lnTo>
                <a:lnTo>
                  <a:pt x="305843" y="622832"/>
                </a:lnTo>
                <a:lnTo>
                  <a:pt x="309274" y="576398"/>
                </a:lnTo>
                <a:lnTo>
                  <a:pt x="307071" y="525381"/>
                </a:lnTo>
                <a:lnTo>
                  <a:pt x="296595" y="467915"/>
                </a:lnTo>
                <a:lnTo>
                  <a:pt x="284842" y="407929"/>
                </a:lnTo>
                <a:lnTo>
                  <a:pt x="279531" y="350507"/>
                </a:lnTo>
                <a:lnTo>
                  <a:pt x="279119" y="295512"/>
                </a:lnTo>
                <a:lnTo>
                  <a:pt x="282065" y="242812"/>
                </a:lnTo>
                <a:lnTo>
                  <a:pt x="286827" y="192271"/>
                </a:lnTo>
                <a:lnTo>
                  <a:pt x="291864" y="143755"/>
                </a:lnTo>
                <a:lnTo>
                  <a:pt x="295634" y="97128"/>
                </a:lnTo>
                <a:lnTo>
                  <a:pt x="296595" y="52257"/>
                </a:lnTo>
                <a:lnTo>
                  <a:pt x="247448" y="51751"/>
                </a:lnTo>
                <a:lnTo>
                  <a:pt x="191983" y="40907"/>
                </a:lnTo>
                <a:lnTo>
                  <a:pt x="134853" y="25090"/>
                </a:lnTo>
                <a:lnTo>
                  <a:pt x="80710" y="9666"/>
                </a:lnTo>
                <a:lnTo>
                  <a:pt x="34208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54613" y="1376172"/>
            <a:ext cx="283845" cy="929640"/>
          </a:xfrm>
          <a:custGeom>
            <a:avLst/>
            <a:gdLst/>
            <a:ahLst/>
            <a:cxnLst/>
            <a:rect l="l" t="t" r="r" b="b"/>
            <a:pathLst>
              <a:path w="283845" h="929639">
                <a:moveTo>
                  <a:pt x="280954" y="0"/>
                </a:moveTo>
                <a:lnTo>
                  <a:pt x="235017" y="17365"/>
                </a:lnTo>
                <a:lnTo>
                  <a:pt x="191212" y="43092"/>
                </a:lnTo>
                <a:lnTo>
                  <a:pt x="148115" y="72053"/>
                </a:lnTo>
                <a:lnTo>
                  <a:pt x="104301" y="99117"/>
                </a:lnTo>
                <a:lnTo>
                  <a:pt x="58344" y="119155"/>
                </a:lnTo>
                <a:lnTo>
                  <a:pt x="8818" y="127038"/>
                </a:lnTo>
                <a:lnTo>
                  <a:pt x="9799" y="175960"/>
                </a:lnTo>
                <a:lnTo>
                  <a:pt x="8502" y="222838"/>
                </a:lnTo>
                <a:lnTo>
                  <a:pt x="5926" y="268843"/>
                </a:lnTo>
                <a:lnTo>
                  <a:pt x="3070" y="315148"/>
                </a:lnTo>
                <a:lnTo>
                  <a:pt x="932" y="362924"/>
                </a:lnTo>
                <a:lnTo>
                  <a:pt x="512" y="413343"/>
                </a:lnTo>
                <a:lnTo>
                  <a:pt x="2808" y="467576"/>
                </a:lnTo>
                <a:lnTo>
                  <a:pt x="8818" y="526795"/>
                </a:lnTo>
                <a:lnTo>
                  <a:pt x="13941" y="584286"/>
                </a:lnTo>
                <a:lnTo>
                  <a:pt x="14080" y="634321"/>
                </a:lnTo>
                <a:lnTo>
                  <a:pt x="10995" y="679553"/>
                </a:lnTo>
                <a:lnTo>
                  <a:pt x="6447" y="722637"/>
                </a:lnTo>
                <a:lnTo>
                  <a:pt x="2195" y="766227"/>
                </a:lnTo>
                <a:lnTo>
                  <a:pt x="0" y="812976"/>
                </a:lnTo>
                <a:lnTo>
                  <a:pt x="1621" y="865538"/>
                </a:lnTo>
                <a:lnTo>
                  <a:pt x="8818" y="926566"/>
                </a:lnTo>
                <a:lnTo>
                  <a:pt x="60575" y="923739"/>
                </a:lnTo>
                <a:lnTo>
                  <a:pt x="179536" y="929572"/>
                </a:lnTo>
                <a:lnTo>
                  <a:pt x="230078" y="926566"/>
                </a:lnTo>
                <a:lnTo>
                  <a:pt x="218930" y="887019"/>
                </a:lnTo>
                <a:lnTo>
                  <a:pt x="213015" y="843642"/>
                </a:lnTo>
                <a:lnTo>
                  <a:pt x="211310" y="796861"/>
                </a:lnTo>
                <a:lnTo>
                  <a:pt x="212790" y="747102"/>
                </a:lnTo>
                <a:lnTo>
                  <a:pt x="216431" y="694791"/>
                </a:lnTo>
                <a:lnTo>
                  <a:pt x="226099" y="584212"/>
                </a:lnTo>
                <a:lnTo>
                  <a:pt x="230078" y="526795"/>
                </a:lnTo>
                <a:lnTo>
                  <a:pt x="233511" y="483332"/>
                </a:lnTo>
                <a:lnTo>
                  <a:pt x="238820" y="437500"/>
                </a:lnTo>
                <a:lnTo>
                  <a:pt x="245459" y="389794"/>
                </a:lnTo>
                <a:lnTo>
                  <a:pt x="260544" y="290737"/>
                </a:lnTo>
                <a:lnTo>
                  <a:pt x="267898" y="240375"/>
                </a:lnTo>
                <a:lnTo>
                  <a:pt x="274398" y="190116"/>
                </a:lnTo>
                <a:lnTo>
                  <a:pt x="279500" y="140454"/>
                </a:lnTo>
                <a:lnTo>
                  <a:pt x="282657" y="91885"/>
                </a:lnTo>
                <a:lnTo>
                  <a:pt x="283324" y="44902"/>
                </a:lnTo>
                <a:lnTo>
                  <a:pt x="28095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9" name="object 9"/>
          <p:cNvSpPr txBox="1"/>
          <p:nvPr/>
        </p:nvSpPr>
        <p:spPr>
          <a:xfrm>
            <a:off x="595122" y="2679954"/>
            <a:ext cx="3609340" cy="2938780"/>
          </a:xfrm>
          <a:prstGeom prst="rect">
            <a:avLst/>
          </a:prstGeom>
          <a:ln w="28575">
            <a:solidFill>
              <a:srgbClr val="C5E0B4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45"/>
              </a:spcBef>
            </a:pPr>
            <a:r>
              <a:rPr sz="1400" b="1" dirty="0">
                <a:solidFill>
                  <a:srgbClr val="808080"/>
                </a:solidFill>
                <a:latin typeface="Liberation Sans"/>
                <a:cs typeface="Liberation Sans"/>
              </a:rPr>
              <a:t>Nella</a:t>
            </a:r>
            <a:r>
              <a:rPr sz="1400" b="1" spc="-95" dirty="0">
                <a:solidFill>
                  <a:srgbClr val="808080"/>
                </a:solidFill>
                <a:latin typeface="Liberation Sans"/>
                <a:cs typeface="Liberation Sans"/>
              </a:rPr>
              <a:t> </a:t>
            </a:r>
            <a:r>
              <a:rPr sz="1400" b="1" spc="-10" dirty="0">
                <a:solidFill>
                  <a:srgbClr val="808080"/>
                </a:solidFill>
                <a:latin typeface="Liberation Sans"/>
                <a:cs typeface="Liberation Sans"/>
              </a:rPr>
              <a:t>proposta</a:t>
            </a:r>
            <a:endParaRPr sz="1400">
              <a:latin typeface="Liberation Sans"/>
              <a:cs typeface="Liberation Sans"/>
            </a:endParaRPr>
          </a:p>
          <a:p>
            <a:pPr marL="376555" indent="-28638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76555" algn="l"/>
              </a:tabLst>
            </a:pPr>
            <a:r>
              <a:rPr sz="1400" spc="-10" dirty="0">
                <a:solidFill>
                  <a:srgbClr val="808080"/>
                </a:solidFill>
                <a:latin typeface="Trebuchet MS"/>
                <a:cs typeface="Trebuchet MS"/>
              </a:rPr>
              <a:t>promozione</a:t>
            </a:r>
            <a:endParaRPr sz="1400">
              <a:latin typeface="Trebuchet MS"/>
              <a:cs typeface="Trebuchet MS"/>
            </a:endParaRPr>
          </a:p>
          <a:p>
            <a:pPr marL="376555" indent="-28638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76555" algn="l"/>
              </a:tabLst>
            </a:pPr>
            <a:r>
              <a:rPr sz="1400" spc="-10" dirty="0">
                <a:solidFill>
                  <a:srgbClr val="808080"/>
                </a:solidFill>
                <a:latin typeface="Trebuchet MS"/>
                <a:cs typeface="Trebuchet MS"/>
              </a:rPr>
              <a:t>valorizzazione</a:t>
            </a:r>
            <a:endParaRPr sz="1400">
              <a:latin typeface="Trebuchet MS"/>
              <a:cs typeface="Trebuchet MS"/>
            </a:endParaRPr>
          </a:p>
          <a:p>
            <a:pPr marL="376555" indent="-286385">
              <a:lnSpc>
                <a:spcPct val="100000"/>
              </a:lnSpc>
              <a:spcBef>
                <a:spcPts val="615"/>
              </a:spcBef>
              <a:buFont typeface="Wingdings"/>
              <a:buChar char=""/>
              <a:tabLst>
                <a:tab pos="376555" algn="l"/>
              </a:tabLst>
            </a:pPr>
            <a:r>
              <a:rPr sz="1400" dirty="0">
                <a:solidFill>
                  <a:srgbClr val="808080"/>
                </a:solidFill>
                <a:latin typeface="Trebuchet MS"/>
                <a:cs typeface="Trebuchet MS"/>
              </a:rPr>
              <a:t>casi</a:t>
            </a:r>
            <a:r>
              <a:rPr sz="1400" spc="-9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808080"/>
                </a:solidFill>
                <a:latin typeface="Trebuchet MS"/>
                <a:cs typeface="Trebuchet MS"/>
              </a:rPr>
              <a:t>si</a:t>
            </a:r>
            <a:r>
              <a:rPr sz="1400" spc="-114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808080"/>
                </a:solidFill>
                <a:latin typeface="Trebuchet MS"/>
                <a:cs typeface="Trebuchet MS"/>
              </a:rPr>
              <a:t>successo</a:t>
            </a:r>
            <a:r>
              <a:rPr sz="1400" spc="-12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195" dirty="0">
                <a:solidFill>
                  <a:srgbClr val="808080"/>
                </a:solidFill>
                <a:latin typeface="Noto Sans Symbols2"/>
                <a:cs typeface="Noto Sans Symbols2"/>
              </a:rPr>
              <a:t>⭢</a:t>
            </a:r>
            <a:r>
              <a:rPr sz="1400" spc="-45" dirty="0">
                <a:solidFill>
                  <a:srgbClr val="808080"/>
                </a:solidFill>
                <a:latin typeface="Noto Sans Symbols2"/>
                <a:cs typeface="Noto Sans Symbols2"/>
              </a:rPr>
              <a:t> </a:t>
            </a:r>
            <a:r>
              <a:rPr sz="1400" spc="-10" dirty="0">
                <a:solidFill>
                  <a:srgbClr val="808080"/>
                </a:solidFill>
                <a:latin typeface="Trebuchet MS"/>
                <a:cs typeface="Trebuchet MS"/>
              </a:rPr>
              <a:t>scouting</a:t>
            </a:r>
            <a:endParaRPr sz="1400">
              <a:latin typeface="Trebuchet MS"/>
              <a:cs typeface="Trebuchet MS"/>
            </a:endParaRPr>
          </a:p>
          <a:p>
            <a:pPr marL="376555" indent="-28638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76555" algn="l"/>
              </a:tabLst>
            </a:pPr>
            <a:r>
              <a:rPr sz="1400" spc="-45" dirty="0">
                <a:solidFill>
                  <a:srgbClr val="808080"/>
                </a:solidFill>
                <a:latin typeface="Trebuchet MS"/>
                <a:cs typeface="Trebuchet MS"/>
              </a:rPr>
              <a:t>valore</a:t>
            </a:r>
            <a:r>
              <a:rPr sz="1400" spc="-12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808080"/>
                </a:solidFill>
                <a:latin typeface="Trebuchet MS"/>
                <a:cs typeface="Trebuchet MS"/>
              </a:rPr>
              <a:t>sociale</a:t>
            </a:r>
            <a:r>
              <a:rPr sz="1400" spc="-10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808080"/>
                </a:solidFill>
                <a:latin typeface="Trebuchet MS"/>
                <a:cs typeface="Trebuchet MS"/>
              </a:rPr>
              <a:t>dello</a:t>
            </a:r>
            <a:r>
              <a:rPr sz="1400" spc="-114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808080"/>
                </a:solidFill>
                <a:latin typeface="Trebuchet MS"/>
                <a:cs typeface="Trebuchet MS"/>
              </a:rPr>
              <a:t>sport</a:t>
            </a:r>
            <a:r>
              <a:rPr sz="1400" spc="-14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195" dirty="0">
                <a:solidFill>
                  <a:srgbClr val="808080"/>
                </a:solidFill>
                <a:latin typeface="Noto Sans Symbols2"/>
                <a:cs typeface="Noto Sans Symbols2"/>
              </a:rPr>
              <a:t>⭢</a:t>
            </a:r>
            <a:r>
              <a:rPr sz="1400" spc="-40" dirty="0">
                <a:solidFill>
                  <a:srgbClr val="808080"/>
                </a:solidFill>
                <a:latin typeface="Noto Sans Symbols2"/>
                <a:cs typeface="Noto Sans Symbols2"/>
              </a:rPr>
              <a:t> </a:t>
            </a:r>
            <a:r>
              <a:rPr sz="1400" spc="-10" dirty="0">
                <a:solidFill>
                  <a:srgbClr val="808080"/>
                </a:solidFill>
                <a:latin typeface="Trebuchet MS"/>
                <a:cs typeface="Trebuchet MS"/>
              </a:rPr>
              <a:t>scouting</a:t>
            </a:r>
            <a:endParaRPr sz="1400">
              <a:latin typeface="Trebuchet MS"/>
              <a:cs typeface="Trebuchet MS"/>
            </a:endParaRPr>
          </a:p>
          <a:p>
            <a:pPr marL="377190" indent="-28638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77190" algn="l"/>
              </a:tabLst>
            </a:pPr>
            <a:r>
              <a:rPr sz="1400" spc="-45" dirty="0">
                <a:solidFill>
                  <a:srgbClr val="808080"/>
                </a:solidFill>
                <a:latin typeface="Trebuchet MS"/>
                <a:cs typeface="Trebuchet MS"/>
              </a:rPr>
              <a:t>valore</a:t>
            </a:r>
            <a:r>
              <a:rPr sz="1400" spc="-10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808080"/>
                </a:solidFill>
                <a:latin typeface="Trebuchet MS"/>
                <a:cs typeface="Trebuchet MS"/>
              </a:rPr>
              <a:t>economico</a:t>
            </a:r>
            <a:r>
              <a:rPr sz="1400" spc="-8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808080"/>
                </a:solidFill>
                <a:latin typeface="Trebuchet MS"/>
                <a:cs typeface="Trebuchet MS"/>
              </a:rPr>
              <a:t>dello</a:t>
            </a:r>
            <a:r>
              <a:rPr sz="1400" spc="-10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808080"/>
                </a:solidFill>
                <a:latin typeface="Trebuchet MS"/>
                <a:cs typeface="Trebuchet MS"/>
              </a:rPr>
              <a:t>sport</a:t>
            </a:r>
            <a:r>
              <a:rPr sz="1400" spc="-12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195" dirty="0">
                <a:solidFill>
                  <a:srgbClr val="808080"/>
                </a:solidFill>
                <a:latin typeface="Noto Sans Symbols2"/>
                <a:cs typeface="Noto Sans Symbols2"/>
              </a:rPr>
              <a:t>⭢</a:t>
            </a:r>
            <a:r>
              <a:rPr sz="1400" spc="-35" dirty="0">
                <a:solidFill>
                  <a:srgbClr val="808080"/>
                </a:solidFill>
                <a:latin typeface="Noto Sans Symbols2"/>
                <a:cs typeface="Noto Sans Symbols2"/>
              </a:rPr>
              <a:t> </a:t>
            </a:r>
            <a:r>
              <a:rPr sz="1400" spc="-10" dirty="0">
                <a:solidFill>
                  <a:srgbClr val="808080"/>
                </a:solidFill>
                <a:latin typeface="Trebuchet MS"/>
                <a:cs typeface="Trebuchet MS"/>
              </a:rPr>
              <a:t>scouting</a:t>
            </a:r>
            <a:endParaRPr sz="1400">
              <a:latin typeface="Trebuchet MS"/>
              <a:cs typeface="Trebuchet MS"/>
            </a:endParaRPr>
          </a:p>
          <a:p>
            <a:pPr marL="377190" indent="-28638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77190" algn="l"/>
              </a:tabLst>
            </a:pPr>
            <a:r>
              <a:rPr sz="1400" spc="-25" dirty="0">
                <a:solidFill>
                  <a:srgbClr val="808080"/>
                </a:solidFill>
                <a:latin typeface="Trebuchet MS"/>
                <a:cs typeface="Trebuchet MS"/>
              </a:rPr>
              <a:t>strumento</a:t>
            </a:r>
            <a:r>
              <a:rPr sz="1400" spc="-10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195" dirty="0">
                <a:solidFill>
                  <a:srgbClr val="808080"/>
                </a:solidFill>
                <a:latin typeface="Noto Sans Symbols2"/>
                <a:cs typeface="Noto Sans Symbols2"/>
              </a:rPr>
              <a:t>⭢</a:t>
            </a:r>
            <a:r>
              <a:rPr sz="1400" spc="-40" dirty="0">
                <a:solidFill>
                  <a:srgbClr val="808080"/>
                </a:solidFill>
                <a:latin typeface="Noto Sans Symbols2"/>
                <a:cs typeface="Noto Sans Symbols2"/>
              </a:rPr>
              <a:t> </a:t>
            </a:r>
            <a:r>
              <a:rPr sz="1400" spc="-10" dirty="0">
                <a:solidFill>
                  <a:srgbClr val="808080"/>
                </a:solidFill>
                <a:latin typeface="Trebuchet MS"/>
                <a:cs typeface="Trebuchet MS"/>
              </a:rPr>
              <a:t>scouting</a:t>
            </a:r>
            <a:endParaRPr sz="1400">
              <a:latin typeface="Trebuchet MS"/>
              <a:cs typeface="Trebuchet MS"/>
            </a:endParaRPr>
          </a:p>
          <a:p>
            <a:pPr marL="377190" indent="-28638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77190" algn="l"/>
              </a:tabLst>
            </a:pPr>
            <a:r>
              <a:rPr sz="1400" spc="-25" dirty="0">
                <a:solidFill>
                  <a:srgbClr val="808080"/>
                </a:solidFill>
                <a:latin typeface="Trebuchet MS"/>
                <a:cs typeface="Trebuchet MS"/>
              </a:rPr>
              <a:t>strumento</a:t>
            </a:r>
            <a:r>
              <a:rPr sz="1400" spc="-114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808080"/>
                </a:solidFill>
                <a:latin typeface="Trebuchet MS"/>
                <a:cs typeface="Trebuchet MS"/>
              </a:rPr>
              <a:t>di</a:t>
            </a:r>
            <a:r>
              <a:rPr sz="1400" spc="-114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808080"/>
                </a:solidFill>
                <a:latin typeface="Trebuchet MS"/>
                <a:cs typeface="Trebuchet MS"/>
              </a:rPr>
              <a:t>dialogo</a:t>
            </a:r>
            <a:r>
              <a:rPr sz="1400" spc="-10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195" dirty="0">
                <a:solidFill>
                  <a:srgbClr val="808080"/>
                </a:solidFill>
                <a:latin typeface="Noto Sans Symbols2"/>
                <a:cs typeface="Noto Sans Symbols2"/>
              </a:rPr>
              <a:t>⭢</a:t>
            </a:r>
            <a:r>
              <a:rPr sz="1400" spc="-35" dirty="0">
                <a:solidFill>
                  <a:srgbClr val="808080"/>
                </a:solidFill>
                <a:latin typeface="Noto Sans Symbols2"/>
                <a:cs typeface="Noto Sans Symbols2"/>
              </a:rPr>
              <a:t> </a:t>
            </a:r>
            <a:r>
              <a:rPr sz="1400" spc="-10" dirty="0">
                <a:solidFill>
                  <a:srgbClr val="808080"/>
                </a:solidFill>
                <a:latin typeface="Trebuchet MS"/>
                <a:cs typeface="Trebuchet MS"/>
              </a:rPr>
              <a:t>scouting</a:t>
            </a:r>
            <a:endParaRPr sz="1400">
              <a:latin typeface="Trebuchet MS"/>
              <a:cs typeface="Trebuchet MS"/>
            </a:endParaRPr>
          </a:p>
          <a:p>
            <a:pPr marL="377190" indent="-28638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77190" algn="l"/>
              </a:tabLst>
            </a:pPr>
            <a:r>
              <a:rPr sz="1400" spc="-25" dirty="0">
                <a:solidFill>
                  <a:srgbClr val="808080"/>
                </a:solidFill>
                <a:latin typeface="Trebuchet MS"/>
                <a:cs typeface="Trebuchet MS"/>
              </a:rPr>
              <a:t>Strumento</a:t>
            </a:r>
            <a:r>
              <a:rPr sz="1400" spc="-12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808080"/>
                </a:solidFill>
                <a:latin typeface="Trebuchet MS"/>
                <a:cs typeface="Trebuchet MS"/>
              </a:rPr>
              <a:t>di</a:t>
            </a:r>
            <a:r>
              <a:rPr sz="1400" spc="-12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195" dirty="0">
                <a:solidFill>
                  <a:srgbClr val="808080"/>
                </a:solidFill>
                <a:latin typeface="Noto Sans Symbols2"/>
                <a:cs typeface="Noto Sans Symbols2"/>
              </a:rPr>
              <a:t>⭢</a:t>
            </a:r>
            <a:r>
              <a:rPr sz="1400" spc="-40" dirty="0">
                <a:solidFill>
                  <a:srgbClr val="808080"/>
                </a:solidFill>
                <a:latin typeface="Noto Sans Symbols2"/>
                <a:cs typeface="Noto Sans Symbols2"/>
              </a:rPr>
              <a:t> </a:t>
            </a:r>
            <a:r>
              <a:rPr sz="1400" spc="-10" dirty="0">
                <a:solidFill>
                  <a:srgbClr val="808080"/>
                </a:solidFill>
                <a:latin typeface="Trebuchet MS"/>
                <a:cs typeface="Trebuchet MS"/>
              </a:rPr>
              <a:t>scouting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4740" y="3861676"/>
            <a:ext cx="2185670" cy="7264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800" spc="-10" dirty="0">
                <a:solidFill>
                  <a:srgbClr val="8FAADC"/>
                </a:solidFill>
                <a:latin typeface="Carlito"/>
                <a:cs typeface="Carlito"/>
              </a:rPr>
              <a:t>Sottotitolo</a:t>
            </a:r>
            <a:r>
              <a:rPr sz="1800" spc="-20" dirty="0">
                <a:solidFill>
                  <a:srgbClr val="8FAADC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8FAADC"/>
                </a:solidFill>
                <a:latin typeface="Carlito"/>
                <a:cs typeface="Carlito"/>
              </a:rPr>
              <a:t>alternativo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800" b="1" i="1" spc="-10" dirty="0">
                <a:solidFill>
                  <a:srgbClr val="212121"/>
                </a:solidFill>
                <a:latin typeface="Carlito"/>
                <a:cs typeface="Carlito"/>
              </a:rPr>
              <a:t>Competitività</a:t>
            </a:r>
            <a:r>
              <a:rPr sz="1800" b="1" i="1" spc="1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i="1" spc="-10" dirty="0">
                <a:solidFill>
                  <a:srgbClr val="212121"/>
                </a:solidFill>
                <a:latin typeface="Carlito"/>
                <a:cs typeface="Carlito"/>
              </a:rPr>
              <a:t>inclusiva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289983" y="1731123"/>
            <a:ext cx="1962785" cy="87884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00"/>
              </a:spcBef>
              <a:tabLst>
                <a:tab pos="1763395" algn="l"/>
              </a:tabLst>
            </a:pPr>
            <a:r>
              <a:rPr sz="2400" spc="-15" baseline="1736" dirty="0">
                <a:solidFill>
                  <a:srgbClr val="808080"/>
                </a:solidFill>
                <a:latin typeface="Carlito"/>
                <a:cs typeface="Carlito"/>
              </a:rPr>
              <a:t>Procedura</a:t>
            </a:r>
            <a:r>
              <a:rPr sz="2400" spc="-30" baseline="1736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2400" spc="-15" baseline="1736" dirty="0">
                <a:solidFill>
                  <a:srgbClr val="808080"/>
                </a:solidFill>
                <a:latin typeface="Carlito"/>
                <a:cs typeface="Carlito"/>
              </a:rPr>
              <a:t>seguita</a:t>
            </a:r>
            <a:r>
              <a:rPr sz="2400" baseline="1736" dirty="0">
                <a:solidFill>
                  <a:srgbClr val="808080"/>
                </a:solidFill>
                <a:latin typeface="Carlito"/>
                <a:cs typeface="Carlito"/>
              </a:rPr>
              <a:t>	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1.</a:t>
            </a:r>
            <a:endParaRPr sz="18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  <a:spcBef>
                <a:spcPts val="1200"/>
              </a:spcBef>
            </a:pP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2.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96621" y="1731123"/>
            <a:ext cx="321945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5600"/>
              </a:lnSpc>
              <a:spcBef>
                <a:spcPts val="100"/>
              </a:spcBef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Aggiornare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7030A0"/>
                </a:solidFill>
                <a:latin typeface="Carlito"/>
                <a:cs typeface="Carlito"/>
              </a:rPr>
              <a:t>file</a:t>
            </a:r>
            <a:r>
              <a:rPr sz="1800" spc="360" dirty="0">
                <a:solidFill>
                  <a:srgbClr val="7030A0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Carlito"/>
                <a:cs typeface="Carlito"/>
              </a:rPr>
              <a:t>_Elenco_Giurati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Scaricare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Giudizi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Carlito"/>
                <a:cs typeface="Carlito"/>
              </a:rPr>
              <a:t>cartella_giudizi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53721" y="2736965"/>
            <a:ext cx="5479415" cy="2402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355600" algn="l"/>
              </a:tabLst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Per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ogni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Giurato</a:t>
            </a:r>
            <a:r>
              <a:rPr sz="1800" spc="-10" dirty="0">
                <a:solidFill>
                  <a:srgbClr val="7030A0"/>
                </a:solidFill>
                <a:latin typeface="Carlito"/>
                <a:cs typeface="Carlito"/>
              </a:rPr>
              <a:t>:</a:t>
            </a:r>
            <a:r>
              <a:rPr sz="1800" spc="-40" dirty="0">
                <a:solidFill>
                  <a:srgbClr val="7030A0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9900"/>
                </a:solidFill>
                <a:latin typeface="Carlito"/>
                <a:cs typeface="Carlito"/>
              </a:rPr>
              <a:t>controllare:</a:t>
            </a:r>
            <a:r>
              <a:rPr sz="1800" spc="-25" dirty="0">
                <a:solidFill>
                  <a:srgbClr val="FF9900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9900"/>
                </a:solidFill>
                <a:latin typeface="Carlito"/>
                <a:cs typeface="Carlito"/>
              </a:rPr>
              <a:t>4</a:t>
            </a:r>
            <a:r>
              <a:rPr sz="1800" spc="-50" dirty="0">
                <a:solidFill>
                  <a:srgbClr val="FF9900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9900"/>
                </a:solidFill>
                <a:latin typeface="Carlito"/>
                <a:cs typeface="Carlito"/>
              </a:rPr>
              <a:t>candidati</a:t>
            </a:r>
            <a:r>
              <a:rPr sz="1800" spc="-25" dirty="0">
                <a:solidFill>
                  <a:srgbClr val="FF9900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9900"/>
                </a:solidFill>
                <a:latin typeface="Carlito"/>
                <a:cs typeface="Carlito"/>
              </a:rPr>
              <a:t>+</a:t>
            </a:r>
            <a:r>
              <a:rPr sz="1800" spc="-50" dirty="0">
                <a:solidFill>
                  <a:srgbClr val="FF9900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9900"/>
                </a:solidFill>
                <a:latin typeface="Carlito"/>
                <a:cs typeface="Carlito"/>
              </a:rPr>
              <a:t>Pulizia</a:t>
            </a:r>
            <a:r>
              <a:rPr sz="1800" spc="-25" dirty="0">
                <a:solidFill>
                  <a:srgbClr val="FF9900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9900"/>
                </a:solidFill>
                <a:latin typeface="Carlito"/>
                <a:cs typeface="Carlito"/>
              </a:rPr>
              <a:t>righe commento</a:t>
            </a:r>
            <a:endParaRPr sz="18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AutoNum type="arabicPeriod" startAt="3"/>
              <a:tabLst>
                <a:tab pos="354965" algn="l"/>
              </a:tabLst>
            </a:pP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Run</a:t>
            </a:r>
            <a:r>
              <a:rPr sz="1800" b="1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20240623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leggi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giudizi_8a</a:t>
            </a:r>
            <a:r>
              <a:rPr sz="1800" spc="3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7030A0"/>
                </a:solidFill>
                <a:latin typeface="Carlito"/>
                <a:cs typeface="Carlito"/>
              </a:rPr>
              <a:t>-&gt;</a:t>
            </a:r>
            <a:r>
              <a:rPr sz="1800" spc="-25" dirty="0">
                <a:solidFill>
                  <a:srgbClr val="7030A0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Carlito"/>
                <a:cs typeface="Carlito"/>
              </a:rPr>
              <a:t>«Tutti_giudizi»</a:t>
            </a:r>
            <a:r>
              <a:rPr sz="1800" spc="-20" dirty="0">
                <a:solidFill>
                  <a:srgbClr val="7030A0"/>
                </a:solidFill>
                <a:latin typeface="Carlito"/>
                <a:cs typeface="Carlito"/>
              </a:rPr>
              <a:t> </a:t>
            </a:r>
            <a:r>
              <a:rPr sz="1800" spc="-50" dirty="0">
                <a:solidFill>
                  <a:srgbClr val="7030A0"/>
                </a:solidFill>
                <a:latin typeface="Carlito"/>
                <a:cs typeface="Carlito"/>
              </a:rPr>
              <a:t>e</a:t>
            </a:r>
            <a:endParaRPr sz="18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sz="1800" spc="-10" dirty="0">
                <a:solidFill>
                  <a:srgbClr val="7030A0"/>
                </a:solidFill>
                <a:latin typeface="Carlito"/>
                <a:cs typeface="Carlito"/>
              </a:rPr>
              <a:t>«Tutti_giudizi_g»</a:t>
            </a:r>
            <a:endParaRPr sz="18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AutoNum type="arabicPeriod" startAt="5"/>
              <a:tabLst>
                <a:tab pos="354965" algn="l"/>
              </a:tabLst>
            </a:pP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Trasferimento</a:t>
            </a:r>
            <a:r>
              <a:rPr sz="1800" spc="-6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dei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voti</a:t>
            </a:r>
            <a:r>
              <a:rPr sz="1800" spc="3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da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«</a:t>
            </a:r>
            <a:r>
              <a:rPr sz="1800" dirty="0">
                <a:solidFill>
                  <a:srgbClr val="7030A0"/>
                </a:solidFill>
                <a:latin typeface="Carlito"/>
                <a:cs typeface="Carlito"/>
              </a:rPr>
              <a:t>Tutti_giudizi_g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»</a:t>
            </a:r>
            <a:r>
              <a:rPr sz="1800" spc="3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a</a:t>
            </a:r>
            <a:endParaRPr sz="18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«_</a:t>
            </a:r>
            <a:r>
              <a:rPr sz="1800" spc="-10" dirty="0">
                <a:solidFill>
                  <a:srgbClr val="7030A0"/>
                </a:solidFill>
                <a:latin typeface="Carlito"/>
                <a:cs typeface="Carlito"/>
              </a:rPr>
              <a:t>giudizi_giurati_real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»</a:t>
            </a:r>
            <a:endParaRPr sz="18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AutoNum type="arabicPeriod" startAt="6"/>
              <a:tabLst>
                <a:tab pos="354965" algn="l"/>
              </a:tabLst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4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Competitori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e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8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Giurati.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Run</a:t>
            </a:r>
            <a:r>
              <a:rPr sz="1800" b="1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Cop4_Giurdizi_13a_real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25781" y="1216952"/>
            <a:ext cx="2850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5795" algn="l"/>
                <a:tab pos="2333625" algn="l"/>
              </a:tabLst>
            </a:pP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2400" b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 Gala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	</a:t>
            </a:r>
            <a:r>
              <a:rPr sz="2400" b="1" spc="-50" dirty="0">
                <a:solidFill>
                  <a:srgbClr val="212121"/>
                </a:solidFill>
                <a:latin typeface="Carlito"/>
                <a:cs typeface="Carlito"/>
              </a:rPr>
              <a:t>|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	</a:t>
            </a:r>
            <a:r>
              <a:rPr sz="2400" b="1" spc="-55" dirty="0">
                <a:solidFill>
                  <a:srgbClr val="212121"/>
                </a:solidFill>
                <a:latin typeface="Carlito"/>
                <a:cs typeface="Carlito"/>
              </a:rPr>
              <a:t>Test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991073" y="6498388"/>
            <a:ext cx="184150" cy="360045"/>
          </a:xfrm>
          <a:custGeom>
            <a:avLst/>
            <a:gdLst/>
            <a:ahLst/>
            <a:cxnLst/>
            <a:rect l="l" t="t" r="r" b="b"/>
            <a:pathLst>
              <a:path w="184150" h="360045">
                <a:moveTo>
                  <a:pt x="0" y="0"/>
                </a:moveTo>
                <a:lnTo>
                  <a:pt x="4330" y="179781"/>
                </a:lnTo>
                <a:lnTo>
                  <a:pt x="6350" y="359600"/>
                </a:lnTo>
                <a:lnTo>
                  <a:pt x="56298" y="351986"/>
                </a:lnTo>
                <a:lnTo>
                  <a:pt x="98807" y="332827"/>
                </a:lnTo>
                <a:lnTo>
                  <a:pt x="134515" y="303839"/>
                </a:lnTo>
                <a:lnTo>
                  <a:pt x="161750" y="266778"/>
                </a:lnTo>
                <a:lnTo>
                  <a:pt x="178839" y="223396"/>
                </a:lnTo>
                <a:lnTo>
                  <a:pt x="184111" y="175450"/>
                </a:lnTo>
                <a:lnTo>
                  <a:pt x="176539" y="127813"/>
                </a:lnTo>
                <a:lnTo>
                  <a:pt x="157382" y="85304"/>
                </a:lnTo>
                <a:lnTo>
                  <a:pt x="128393" y="49596"/>
                </a:lnTo>
                <a:lnTo>
                  <a:pt x="91330" y="22361"/>
                </a:lnTo>
                <a:lnTo>
                  <a:pt x="47947" y="5272"/>
                </a:lnTo>
                <a:lnTo>
                  <a:pt x="0" y="0"/>
                </a:lnTo>
                <a:close/>
              </a:path>
            </a:pathLst>
          </a:custGeom>
          <a:solidFill>
            <a:srgbClr val="C5E0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1651957" y="6239136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A8A8A"/>
                </a:solidFill>
                <a:latin typeface="Carlito"/>
                <a:cs typeface="Carlito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lang="it-IT" spc="-50" smtClean="0"/>
              <a:pPr marL="115570">
                <a:lnSpc>
                  <a:spcPts val="1240"/>
                </a:lnSpc>
              </a:pPr>
              <a:t>30</a:t>
            </a:fld>
            <a:endParaRPr spc="-25" dirty="0"/>
          </a:p>
        </p:txBody>
      </p:sp>
      <p:sp>
        <p:nvSpPr>
          <p:cNvPr id="12" name="Titolo 11">
            <a:extLst>
              <a:ext uri="{FF2B5EF4-FFF2-40B4-BE49-F238E27FC236}">
                <a16:creationId xmlns:a16="http://schemas.microsoft.com/office/drawing/2014/main" id="{437BA7EB-0908-83E1-8099-392BC7B95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025781" y="1216952"/>
            <a:ext cx="5370830" cy="316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5795" algn="l"/>
                <a:tab pos="2333625" algn="l"/>
              </a:tabLst>
            </a:pP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2400" b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 Gala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	</a:t>
            </a:r>
            <a:r>
              <a:rPr sz="2400" b="1" spc="-50" dirty="0">
                <a:solidFill>
                  <a:srgbClr val="212121"/>
                </a:solidFill>
                <a:latin typeface="Carlito"/>
                <a:cs typeface="Carlito"/>
              </a:rPr>
              <a:t>|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	Risultati</a:t>
            </a:r>
            <a:r>
              <a:rPr sz="2400" b="1" spc="-7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del</a:t>
            </a:r>
            <a:r>
              <a:rPr sz="2400" b="1" spc="-8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Test</a:t>
            </a:r>
            <a:endParaRPr sz="2400">
              <a:latin typeface="Carlito"/>
              <a:cs typeface="Carlito"/>
            </a:endParaRPr>
          </a:p>
          <a:p>
            <a:pPr marL="223520">
              <a:lnSpc>
                <a:spcPct val="100000"/>
              </a:lnSpc>
              <a:spcBef>
                <a:spcPts val="2360"/>
              </a:spcBef>
            </a:pP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Fig.</a:t>
            </a:r>
            <a:r>
              <a:rPr sz="2000" b="1" spc="-40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1</a:t>
            </a:r>
            <a:r>
              <a:rPr sz="2000" b="1" spc="41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-</a:t>
            </a:r>
            <a:r>
              <a:rPr sz="2000" b="1" spc="-30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Finalisti</a:t>
            </a:r>
            <a:r>
              <a:rPr sz="2000" b="1" spc="-60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in</a:t>
            </a:r>
            <a:r>
              <a:rPr sz="2000" b="1" spc="-20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base</a:t>
            </a:r>
            <a:r>
              <a:rPr sz="2000" b="1" spc="-30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ai</a:t>
            </a:r>
            <a:r>
              <a:rPr sz="2000" b="1" spc="-20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Punteggi</a:t>
            </a:r>
            <a:r>
              <a:rPr sz="2000" b="1" spc="-40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002060"/>
                </a:solidFill>
                <a:latin typeface="Carlito"/>
                <a:cs typeface="Carlito"/>
              </a:rPr>
              <a:t>Totali</a:t>
            </a:r>
            <a:endParaRPr sz="2000">
              <a:latin typeface="Carlito"/>
              <a:cs typeface="Carlito"/>
            </a:endParaRPr>
          </a:p>
          <a:p>
            <a:pPr marL="327025" marR="688975" indent="-287020">
              <a:lnSpc>
                <a:spcPct val="100000"/>
              </a:lnSpc>
              <a:spcBef>
                <a:spcPts val="1750"/>
              </a:spcBef>
              <a:buFont typeface="Arial"/>
              <a:buChar char="•"/>
              <a:tabLst>
                <a:tab pos="327025" algn="l"/>
              </a:tabLst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A,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B,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C</a:t>
            </a:r>
            <a:r>
              <a:rPr sz="18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…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Le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lettere</a:t>
            </a:r>
            <a:r>
              <a:rPr sz="1800" spc="-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indicano</a:t>
            </a:r>
            <a:r>
              <a:rPr sz="1800" spc="-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Concorrenti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(vedi legenda)</a:t>
            </a:r>
            <a:endParaRPr sz="1800">
              <a:latin typeface="Carlito"/>
              <a:cs typeface="Carlito"/>
            </a:endParaRPr>
          </a:p>
          <a:p>
            <a:pPr marL="327025" marR="191770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27025" algn="l"/>
              </a:tabLst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ordinata: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il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punteggio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somma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ottenuto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dai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Giurati (differenza</a:t>
            </a:r>
            <a:r>
              <a:rPr sz="1800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tra</a:t>
            </a:r>
            <a:r>
              <a:rPr sz="1800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Totale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Apprezzamenti</a:t>
            </a:r>
            <a:r>
              <a:rPr sz="1800" spc="-6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e</a:t>
            </a:r>
            <a:r>
              <a:rPr sz="1800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Totale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Rischi)</a:t>
            </a:r>
            <a:endParaRPr sz="1800">
              <a:latin typeface="Carlito"/>
              <a:cs typeface="Carlito"/>
            </a:endParaRPr>
          </a:p>
          <a:p>
            <a:pPr marL="327025" marR="5080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27025" algn="l"/>
              </a:tabLst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ascissa: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identificativi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dei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concorrenti,</a:t>
            </a:r>
            <a:r>
              <a:rPr sz="1800" spc="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posti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18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ordine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di</a:t>
            </a:r>
            <a:r>
              <a:rPr sz="1800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punteggio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decrescente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8109" y="1329856"/>
            <a:ext cx="5052060" cy="289864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714371" y="4296698"/>
            <a:ext cx="159385" cy="119316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200" spc="-25" dirty="0">
                <a:latin typeface="Carlito"/>
                <a:cs typeface="Carlito"/>
              </a:rPr>
              <a:t>A.</a:t>
            </a: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200" spc="-25" dirty="0">
                <a:latin typeface="Carlito"/>
                <a:cs typeface="Carlito"/>
              </a:rPr>
              <a:t>B.</a:t>
            </a: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200" spc="-25" dirty="0">
                <a:latin typeface="Carlito"/>
                <a:cs typeface="Carlito"/>
              </a:rPr>
              <a:t>C.</a:t>
            </a: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200" spc="-25" dirty="0">
                <a:latin typeface="Carlito"/>
                <a:cs typeface="Carlito"/>
              </a:rPr>
              <a:t>D.</a:t>
            </a: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200" spc="-25" dirty="0">
                <a:solidFill>
                  <a:srgbClr val="A7A8A7"/>
                </a:solidFill>
                <a:latin typeface="Carlito"/>
                <a:cs typeface="Carlito"/>
              </a:rPr>
              <a:t>E.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71571" y="4296698"/>
            <a:ext cx="2405380" cy="119316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200" cap="small" dirty="0">
                <a:latin typeface="Carlito"/>
                <a:cs typeface="Carlito"/>
              </a:rPr>
              <a:t>Balun</a:t>
            </a:r>
            <a:r>
              <a:rPr sz="1200" cap="small" spc="50" dirty="0">
                <a:latin typeface="Carlito"/>
                <a:cs typeface="Carlito"/>
              </a:rPr>
              <a:t> </a:t>
            </a:r>
            <a:r>
              <a:rPr sz="1200" cap="small" dirty="0">
                <a:latin typeface="Carlito"/>
                <a:cs typeface="Carlito"/>
              </a:rPr>
              <a:t>Mundial</a:t>
            </a:r>
            <a:r>
              <a:rPr sz="1200" cap="small" spc="285" dirty="0">
                <a:latin typeface="Carlito"/>
                <a:cs typeface="Carlito"/>
              </a:rPr>
              <a:t> </a:t>
            </a:r>
            <a:r>
              <a:rPr sz="1200" cap="small" dirty="0">
                <a:latin typeface="Carlito"/>
                <a:cs typeface="Carlito"/>
              </a:rPr>
              <a:t>[</a:t>
            </a:r>
            <a:r>
              <a:rPr sz="1200" cap="small" spc="-15" dirty="0">
                <a:latin typeface="Carlito"/>
                <a:cs typeface="Carlito"/>
              </a:rPr>
              <a:t> </a:t>
            </a:r>
            <a:r>
              <a:rPr sz="1200" cap="small" spc="-50" dirty="0">
                <a:latin typeface="Carlito"/>
                <a:cs typeface="Carlito"/>
              </a:rPr>
              <a:t>]</a:t>
            </a:r>
            <a:endParaRPr sz="1200" dirty="0">
              <a:latin typeface="Carlito"/>
              <a:cs typeface="Carlito"/>
            </a:endParaRPr>
          </a:p>
          <a:p>
            <a:pPr marL="12700" marR="5080">
              <a:lnSpc>
                <a:spcPct val="127499"/>
              </a:lnSpc>
            </a:pPr>
            <a:r>
              <a:rPr sz="1200" cap="small" dirty="0">
                <a:latin typeface="Carlito"/>
                <a:cs typeface="Carlito"/>
              </a:rPr>
              <a:t>Camp</a:t>
            </a:r>
            <a:r>
              <a:rPr sz="1200" cap="small" spc="55" dirty="0">
                <a:latin typeface="Carlito"/>
                <a:cs typeface="Carlito"/>
              </a:rPr>
              <a:t> </a:t>
            </a:r>
            <a:r>
              <a:rPr sz="1200" cap="small" dirty="0">
                <a:latin typeface="Carlito"/>
                <a:cs typeface="Carlito"/>
              </a:rPr>
              <a:t>rugby</a:t>
            </a:r>
            <a:r>
              <a:rPr sz="1200" cap="small" spc="50" dirty="0">
                <a:latin typeface="Carlito"/>
                <a:cs typeface="Carlito"/>
              </a:rPr>
              <a:t> </a:t>
            </a:r>
            <a:r>
              <a:rPr sz="1200" cap="small" dirty="0">
                <a:latin typeface="Carlito"/>
                <a:cs typeface="Carlito"/>
              </a:rPr>
              <a:t>nelle</a:t>
            </a:r>
            <a:r>
              <a:rPr sz="1200" cap="small" spc="50" dirty="0">
                <a:latin typeface="Carlito"/>
                <a:cs typeface="Carlito"/>
              </a:rPr>
              <a:t> </a:t>
            </a:r>
            <a:r>
              <a:rPr sz="1200" cap="small" dirty="0">
                <a:latin typeface="Carlito"/>
                <a:cs typeface="Carlito"/>
              </a:rPr>
              <a:t>carceri</a:t>
            </a:r>
            <a:r>
              <a:rPr sz="1200" cap="small" spc="60" dirty="0">
                <a:latin typeface="Carlito"/>
                <a:cs typeface="Carlito"/>
              </a:rPr>
              <a:t> </a:t>
            </a:r>
            <a:r>
              <a:rPr sz="1200" cap="small" dirty="0">
                <a:latin typeface="Carlito"/>
                <a:cs typeface="Carlito"/>
              </a:rPr>
              <a:t>[Mediobanca</a:t>
            </a:r>
            <a:r>
              <a:rPr sz="1200" cap="small" spc="35" dirty="0">
                <a:latin typeface="Carlito"/>
                <a:cs typeface="Carlito"/>
              </a:rPr>
              <a:t> </a:t>
            </a:r>
            <a:r>
              <a:rPr sz="1200" cap="small" spc="-350" dirty="0">
                <a:latin typeface="Carlito"/>
                <a:cs typeface="Carlito"/>
              </a:rPr>
              <a:t>]</a:t>
            </a:r>
            <a:r>
              <a:rPr sz="1200" cap="small" dirty="0">
                <a:latin typeface="Carlito"/>
                <a:cs typeface="Carlito"/>
              </a:rPr>
              <a:t> Insuperabili</a:t>
            </a:r>
            <a:r>
              <a:rPr sz="1200" cap="small" spc="55" dirty="0">
                <a:latin typeface="Carlito"/>
                <a:cs typeface="Carlito"/>
              </a:rPr>
              <a:t> </a:t>
            </a:r>
            <a:r>
              <a:rPr sz="1200" cap="small" dirty="0">
                <a:latin typeface="Carlito"/>
                <a:cs typeface="Carlito"/>
              </a:rPr>
              <a:t>[</a:t>
            </a:r>
            <a:r>
              <a:rPr sz="1200" cap="small" spc="-5" dirty="0">
                <a:latin typeface="Carlito"/>
                <a:cs typeface="Carlito"/>
              </a:rPr>
              <a:t> </a:t>
            </a:r>
            <a:r>
              <a:rPr sz="1200" cap="small" spc="-50" dirty="0">
                <a:latin typeface="Carlito"/>
                <a:cs typeface="Carlito"/>
              </a:rPr>
              <a:t>]</a:t>
            </a:r>
            <a:endParaRPr sz="1200" dirty="0">
              <a:latin typeface="Carlito"/>
              <a:cs typeface="Carlito"/>
            </a:endParaRPr>
          </a:p>
          <a:p>
            <a:pPr marL="47625" marR="899794" indent="-35560">
              <a:lnSpc>
                <a:spcPct val="127499"/>
              </a:lnSpc>
              <a:spcBef>
                <a:spcPts val="10"/>
              </a:spcBef>
            </a:pPr>
            <a:r>
              <a:rPr sz="1200" cap="small" dirty="0">
                <a:latin typeface="Carlito"/>
                <a:cs typeface="Carlito"/>
              </a:rPr>
              <a:t>Sport</a:t>
            </a:r>
            <a:r>
              <a:rPr sz="1200" cap="small" spc="65" dirty="0">
                <a:latin typeface="Carlito"/>
                <a:cs typeface="Carlito"/>
              </a:rPr>
              <a:t> </a:t>
            </a:r>
            <a:r>
              <a:rPr sz="1200" cap="small" dirty="0">
                <a:latin typeface="Carlito"/>
                <a:cs typeface="Carlito"/>
              </a:rPr>
              <a:t>Rocks</a:t>
            </a:r>
            <a:r>
              <a:rPr sz="1200" cap="small" spc="45" dirty="0">
                <a:latin typeface="Carlito"/>
                <a:cs typeface="Carlito"/>
              </a:rPr>
              <a:t> </a:t>
            </a:r>
            <a:r>
              <a:rPr sz="1200" cap="small" dirty="0">
                <a:latin typeface="Carlito"/>
                <a:cs typeface="Carlito"/>
              </a:rPr>
              <a:t>the</a:t>
            </a:r>
            <a:r>
              <a:rPr sz="1200" cap="small" spc="60" dirty="0">
                <a:latin typeface="Carlito"/>
                <a:cs typeface="Carlito"/>
              </a:rPr>
              <a:t> </a:t>
            </a:r>
            <a:r>
              <a:rPr sz="1200" cap="small" spc="-20" dirty="0">
                <a:latin typeface="Carlito"/>
                <a:cs typeface="Carlito"/>
              </a:rPr>
              <a:t>World</a:t>
            </a:r>
            <a:r>
              <a:rPr sz="1200" cap="small" dirty="0">
                <a:latin typeface="Carlito"/>
                <a:cs typeface="Carlito"/>
              </a:rPr>
              <a:t> </a:t>
            </a:r>
            <a:r>
              <a:rPr sz="1200" cap="small" dirty="0">
                <a:solidFill>
                  <a:srgbClr val="A7A8A7"/>
                </a:solidFill>
                <a:latin typeface="Carlito"/>
                <a:cs typeface="Carlito"/>
              </a:rPr>
              <a:t>Sod</a:t>
            </a:r>
            <a:r>
              <a:rPr sz="1200" cap="small" spc="30" dirty="0">
                <a:solidFill>
                  <a:srgbClr val="A7A8A7"/>
                </a:solidFill>
                <a:latin typeface="Carlito"/>
                <a:cs typeface="Carlito"/>
              </a:rPr>
              <a:t> </a:t>
            </a:r>
            <a:r>
              <a:rPr sz="1200" cap="small" dirty="0">
                <a:solidFill>
                  <a:srgbClr val="A7A8A7"/>
                </a:solidFill>
                <a:latin typeface="Carlito"/>
                <a:cs typeface="Carlito"/>
              </a:rPr>
              <a:t>Italia</a:t>
            </a:r>
            <a:r>
              <a:rPr sz="1200" cap="small" spc="10" dirty="0">
                <a:solidFill>
                  <a:srgbClr val="A7A8A7"/>
                </a:solidFill>
                <a:latin typeface="Carlito"/>
                <a:cs typeface="Carlito"/>
              </a:rPr>
              <a:t> </a:t>
            </a:r>
            <a:r>
              <a:rPr sz="1200" cap="small" dirty="0">
                <a:solidFill>
                  <a:srgbClr val="A7A8A7"/>
                </a:solidFill>
                <a:latin typeface="Carlito"/>
                <a:cs typeface="Carlito"/>
              </a:rPr>
              <a:t>Running</a:t>
            </a:r>
            <a:r>
              <a:rPr sz="1200" cap="small" spc="35" dirty="0">
                <a:solidFill>
                  <a:srgbClr val="A7A8A7"/>
                </a:solidFill>
                <a:latin typeface="Carlito"/>
                <a:cs typeface="Carlito"/>
              </a:rPr>
              <a:t> </a:t>
            </a:r>
            <a:r>
              <a:rPr sz="1200" cap="small" spc="-80" dirty="0">
                <a:solidFill>
                  <a:srgbClr val="A7A8A7"/>
                </a:solidFill>
                <a:latin typeface="Carlito"/>
                <a:cs typeface="Carlito"/>
              </a:rPr>
              <a:t>Team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991073" y="6498388"/>
            <a:ext cx="184150" cy="360045"/>
          </a:xfrm>
          <a:custGeom>
            <a:avLst/>
            <a:gdLst/>
            <a:ahLst/>
            <a:cxnLst/>
            <a:rect l="l" t="t" r="r" b="b"/>
            <a:pathLst>
              <a:path w="184150" h="360045">
                <a:moveTo>
                  <a:pt x="0" y="0"/>
                </a:moveTo>
                <a:lnTo>
                  <a:pt x="4330" y="179781"/>
                </a:lnTo>
                <a:lnTo>
                  <a:pt x="6350" y="359600"/>
                </a:lnTo>
                <a:lnTo>
                  <a:pt x="56298" y="351986"/>
                </a:lnTo>
                <a:lnTo>
                  <a:pt x="98807" y="332827"/>
                </a:lnTo>
                <a:lnTo>
                  <a:pt x="134515" y="303839"/>
                </a:lnTo>
                <a:lnTo>
                  <a:pt x="161750" y="266778"/>
                </a:lnTo>
                <a:lnTo>
                  <a:pt x="178839" y="223396"/>
                </a:lnTo>
                <a:lnTo>
                  <a:pt x="184111" y="175450"/>
                </a:lnTo>
                <a:lnTo>
                  <a:pt x="176539" y="127813"/>
                </a:lnTo>
                <a:lnTo>
                  <a:pt x="157382" y="85304"/>
                </a:lnTo>
                <a:lnTo>
                  <a:pt x="128393" y="49596"/>
                </a:lnTo>
                <a:lnTo>
                  <a:pt x="91330" y="22361"/>
                </a:lnTo>
                <a:lnTo>
                  <a:pt x="47947" y="5272"/>
                </a:lnTo>
                <a:lnTo>
                  <a:pt x="0" y="0"/>
                </a:lnTo>
                <a:close/>
              </a:path>
            </a:pathLst>
          </a:custGeom>
          <a:solidFill>
            <a:srgbClr val="C5E0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1651957" y="6239136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A8A8A"/>
                </a:solidFill>
                <a:latin typeface="Carlito"/>
                <a:cs typeface="Carlito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lang="it-IT" spc="-50" smtClean="0"/>
              <a:pPr marL="115570">
                <a:lnSpc>
                  <a:spcPts val="1240"/>
                </a:lnSpc>
              </a:pPr>
              <a:t>31</a:t>
            </a:fld>
            <a:endParaRPr spc="-25" dirty="0"/>
          </a:p>
        </p:txBody>
      </p:sp>
      <p:sp>
        <p:nvSpPr>
          <p:cNvPr id="12" name="Titolo 11">
            <a:extLst>
              <a:ext uri="{FF2B5EF4-FFF2-40B4-BE49-F238E27FC236}">
                <a16:creationId xmlns:a16="http://schemas.microsoft.com/office/drawing/2014/main" id="{C85B55BB-4E8D-CDA6-D972-A62801FEE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025781" y="1216952"/>
            <a:ext cx="5375275" cy="3717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5795" algn="l"/>
                <a:tab pos="2333625" algn="l"/>
              </a:tabLst>
            </a:pP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2400" b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 Gala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	</a:t>
            </a:r>
            <a:r>
              <a:rPr sz="2400" b="1" spc="-50" dirty="0">
                <a:solidFill>
                  <a:srgbClr val="212121"/>
                </a:solidFill>
                <a:latin typeface="Carlito"/>
                <a:cs typeface="Carlito"/>
              </a:rPr>
              <a:t>|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	Risultati</a:t>
            </a:r>
            <a:r>
              <a:rPr sz="2400" b="1" spc="-7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del</a:t>
            </a:r>
            <a:r>
              <a:rPr sz="2400" b="1" spc="-8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Test</a:t>
            </a:r>
            <a:endParaRPr sz="2400">
              <a:latin typeface="Carlito"/>
              <a:cs typeface="Carlito"/>
            </a:endParaRPr>
          </a:p>
          <a:p>
            <a:pPr marL="223520">
              <a:lnSpc>
                <a:spcPct val="100000"/>
              </a:lnSpc>
              <a:spcBef>
                <a:spcPts val="2360"/>
              </a:spcBef>
            </a:pP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Fig.</a:t>
            </a:r>
            <a:r>
              <a:rPr sz="2000" b="1" spc="-3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2</a:t>
            </a:r>
            <a:r>
              <a:rPr sz="2000" b="1" spc="430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-</a:t>
            </a:r>
            <a:r>
              <a:rPr sz="2000" b="1" spc="-20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002060"/>
                </a:solidFill>
                <a:latin typeface="Carlito"/>
                <a:cs typeface="Carlito"/>
              </a:rPr>
              <a:t>Dispersione</a:t>
            </a:r>
            <a:r>
              <a:rPr sz="2000" b="1" spc="-40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del</a:t>
            </a:r>
            <a:r>
              <a:rPr sz="2000" b="1" spc="-20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Punteggio</a:t>
            </a:r>
            <a:r>
              <a:rPr sz="2000" b="1" spc="-30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per</a:t>
            </a:r>
            <a:r>
              <a:rPr sz="2000" b="1" spc="-1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002060"/>
                </a:solidFill>
                <a:latin typeface="Carlito"/>
                <a:cs typeface="Carlito"/>
              </a:rPr>
              <a:t>Finalista</a:t>
            </a:r>
            <a:endParaRPr sz="2000">
              <a:latin typeface="Carlito"/>
              <a:cs typeface="Carlito"/>
            </a:endParaRPr>
          </a:p>
          <a:p>
            <a:pPr marL="327025" marR="5080" indent="-287020">
              <a:lnSpc>
                <a:spcPct val="100000"/>
              </a:lnSpc>
              <a:spcBef>
                <a:spcPts val="1750"/>
              </a:spcBef>
              <a:buFont typeface="Arial"/>
              <a:buChar char="•"/>
              <a:tabLst>
                <a:tab pos="327025" algn="l"/>
              </a:tabLst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La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dispersione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dei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giudizi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dei</a:t>
            </a:r>
            <a:r>
              <a:rPr sz="1800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giurati</a:t>
            </a:r>
            <a:r>
              <a:rPr sz="1800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misura</a:t>
            </a:r>
            <a:r>
              <a:rPr sz="1800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la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concordanza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(minore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dispersione)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o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la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discordanza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dei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giudizi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dei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Giurati</a:t>
            </a:r>
            <a:endParaRPr sz="1800">
              <a:latin typeface="Carlito"/>
              <a:cs typeface="Carlito"/>
            </a:endParaRPr>
          </a:p>
          <a:p>
            <a:pPr marL="327025" marR="24130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27025" algn="l"/>
              </a:tabLst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ordinata: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il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grado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di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concentrazione/dispersione</a:t>
            </a:r>
            <a:r>
              <a:rPr sz="1800" spc="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dei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giudizi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dei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Giurati</a:t>
            </a:r>
            <a:endParaRPr sz="1800">
              <a:latin typeface="Carlito"/>
              <a:cs typeface="Carlito"/>
            </a:endParaRPr>
          </a:p>
          <a:p>
            <a:pPr marL="327025" marR="9525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27025" algn="l"/>
              </a:tabLst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ascissa: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identificativi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dei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concorrenti,</a:t>
            </a:r>
            <a:r>
              <a:rPr sz="1800" spc="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posti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18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ordine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di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dispersione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crescente,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cioè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di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maggior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discordanza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tra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giudizi</a:t>
            </a:r>
            <a:r>
              <a:rPr sz="18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indipendenti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803" y="1515386"/>
            <a:ext cx="4975860" cy="289864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95102" y="4574994"/>
            <a:ext cx="152400" cy="49212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200" spc="-25" dirty="0">
                <a:latin typeface="Carlito"/>
                <a:cs typeface="Carlito"/>
              </a:rPr>
              <a:t>A.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200" spc="-25" dirty="0">
                <a:latin typeface="Carlito"/>
                <a:cs typeface="Carlito"/>
              </a:rPr>
              <a:t>B.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52302" y="4574994"/>
            <a:ext cx="2405380" cy="49212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200" cap="small" dirty="0">
                <a:latin typeface="Carlito"/>
                <a:cs typeface="Carlito"/>
              </a:rPr>
              <a:t>Balun</a:t>
            </a:r>
            <a:r>
              <a:rPr sz="1200" cap="small" spc="50" dirty="0">
                <a:latin typeface="Carlito"/>
                <a:cs typeface="Carlito"/>
              </a:rPr>
              <a:t> </a:t>
            </a:r>
            <a:r>
              <a:rPr sz="1200" cap="small" dirty="0">
                <a:latin typeface="Carlito"/>
                <a:cs typeface="Carlito"/>
              </a:rPr>
              <a:t>Mundial</a:t>
            </a:r>
            <a:r>
              <a:rPr sz="1200" cap="small" spc="285" dirty="0">
                <a:latin typeface="Carlito"/>
                <a:cs typeface="Carlito"/>
              </a:rPr>
              <a:t> </a:t>
            </a:r>
            <a:r>
              <a:rPr sz="1200" cap="small" dirty="0">
                <a:latin typeface="Carlito"/>
                <a:cs typeface="Carlito"/>
              </a:rPr>
              <a:t>[</a:t>
            </a:r>
            <a:r>
              <a:rPr sz="1200" cap="small" spc="-15" dirty="0">
                <a:latin typeface="Carlito"/>
                <a:cs typeface="Carlito"/>
              </a:rPr>
              <a:t> </a:t>
            </a:r>
            <a:r>
              <a:rPr sz="1200" cap="small" spc="-50" dirty="0">
                <a:latin typeface="Carlito"/>
                <a:cs typeface="Carlito"/>
              </a:rPr>
              <a:t>]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200" cap="small" dirty="0">
                <a:latin typeface="Carlito"/>
                <a:cs typeface="Carlito"/>
              </a:rPr>
              <a:t>Camp</a:t>
            </a:r>
            <a:r>
              <a:rPr sz="1200" cap="small" spc="55" dirty="0">
                <a:latin typeface="Carlito"/>
                <a:cs typeface="Carlito"/>
              </a:rPr>
              <a:t> </a:t>
            </a:r>
            <a:r>
              <a:rPr sz="1200" cap="small" dirty="0">
                <a:latin typeface="Carlito"/>
                <a:cs typeface="Carlito"/>
              </a:rPr>
              <a:t>rugby</a:t>
            </a:r>
            <a:r>
              <a:rPr sz="1200" cap="small" spc="50" dirty="0">
                <a:latin typeface="Carlito"/>
                <a:cs typeface="Carlito"/>
              </a:rPr>
              <a:t> </a:t>
            </a:r>
            <a:r>
              <a:rPr sz="1200" cap="small" dirty="0">
                <a:latin typeface="Carlito"/>
                <a:cs typeface="Carlito"/>
              </a:rPr>
              <a:t>nelle</a:t>
            </a:r>
            <a:r>
              <a:rPr sz="1200" cap="small" spc="50" dirty="0">
                <a:latin typeface="Carlito"/>
                <a:cs typeface="Carlito"/>
              </a:rPr>
              <a:t> </a:t>
            </a:r>
            <a:r>
              <a:rPr sz="1200" cap="small" dirty="0">
                <a:latin typeface="Carlito"/>
                <a:cs typeface="Carlito"/>
              </a:rPr>
              <a:t>carceri</a:t>
            </a:r>
            <a:r>
              <a:rPr sz="1200" cap="small" spc="60" dirty="0">
                <a:latin typeface="Carlito"/>
                <a:cs typeface="Carlito"/>
              </a:rPr>
              <a:t> </a:t>
            </a:r>
            <a:r>
              <a:rPr sz="1200" cap="small" dirty="0">
                <a:latin typeface="Carlito"/>
                <a:cs typeface="Carlito"/>
              </a:rPr>
              <a:t>[Mediobanca</a:t>
            </a:r>
            <a:r>
              <a:rPr sz="1200" cap="small" spc="35" dirty="0">
                <a:latin typeface="Carlito"/>
                <a:cs typeface="Carlito"/>
              </a:rPr>
              <a:t> </a:t>
            </a:r>
            <a:r>
              <a:rPr sz="1200" cap="small" spc="-260" dirty="0">
                <a:latin typeface="Carlito"/>
                <a:cs typeface="Carlito"/>
              </a:rPr>
              <a:t>]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991073" y="6498388"/>
            <a:ext cx="184150" cy="360045"/>
          </a:xfrm>
          <a:custGeom>
            <a:avLst/>
            <a:gdLst/>
            <a:ahLst/>
            <a:cxnLst/>
            <a:rect l="l" t="t" r="r" b="b"/>
            <a:pathLst>
              <a:path w="184150" h="360045">
                <a:moveTo>
                  <a:pt x="0" y="0"/>
                </a:moveTo>
                <a:lnTo>
                  <a:pt x="4330" y="179781"/>
                </a:lnTo>
                <a:lnTo>
                  <a:pt x="6350" y="359600"/>
                </a:lnTo>
                <a:lnTo>
                  <a:pt x="56298" y="351986"/>
                </a:lnTo>
                <a:lnTo>
                  <a:pt x="98807" y="332827"/>
                </a:lnTo>
                <a:lnTo>
                  <a:pt x="134515" y="303839"/>
                </a:lnTo>
                <a:lnTo>
                  <a:pt x="161750" y="266778"/>
                </a:lnTo>
                <a:lnTo>
                  <a:pt x="178839" y="223396"/>
                </a:lnTo>
                <a:lnTo>
                  <a:pt x="184111" y="175450"/>
                </a:lnTo>
                <a:lnTo>
                  <a:pt x="176539" y="127813"/>
                </a:lnTo>
                <a:lnTo>
                  <a:pt x="157382" y="85304"/>
                </a:lnTo>
                <a:lnTo>
                  <a:pt x="128393" y="49596"/>
                </a:lnTo>
                <a:lnTo>
                  <a:pt x="91330" y="22361"/>
                </a:lnTo>
                <a:lnTo>
                  <a:pt x="47947" y="5272"/>
                </a:lnTo>
                <a:lnTo>
                  <a:pt x="0" y="0"/>
                </a:lnTo>
                <a:close/>
              </a:path>
            </a:pathLst>
          </a:custGeom>
          <a:solidFill>
            <a:srgbClr val="C5E0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95102" y="5129717"/>
            <a:ext cx="159385" cy="645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latin typeface="Carlito"/>
                <a:cs typeface="Carlito"/>
              </a:rPr>
              <a:t>C.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200" spc="-25" dirty="0">
                <a:latin typeface="Carlito"/>
                <a:cs typeface="Carlito"/>
              </a:rPr>
              <a:t>D.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200" spc="-25" dirty="0">
                <a:solidFill>
                  <a:srgbClr val="A7A8A7"/>
                </a:solidFill>
                <a:latin typeface="Carlito"/>
                <a:cs typeface="Carlito"/>
              </a:rPr>
              <a:t>E.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52302" y="5129717"/>
            <a:ext cx="1510665" cy="645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cap="small" dirty="0">
                <a:latin typeface="Carlito"/>
                <a:cs typeface="Carlito"/>
              </a:rPr>
              <a:t>Insuperabili</a:t>
            </a:r>
            <a:r>
              <a:rPr sz="1200" cap="small" spc="55" dirty="0">
                <a:latin typeface="Carlito"/>
                <a:cs typeface="Carlito"/>
              </a:rPr>
              <a:t> </a:t>
            </a:r>
            <a:r>
              <a:rPr sz="1200" cap="small" dirty="0">
                <a:latin typeface="Carlito"/>
                <a:cs typeface="Carlito"/>
              </a:rPr>
              <a:t>[</a:t>
            </a:r>
            <a:r>
              <a:rPr sz="1200" cap="small" spc="-5" dirty="0">
                <a:latin typeface="Carlito"/>
                <a:cs typeface="Carlito"/>
              </a:rPr>
              <a:t> </a:t>
            </a:r>
            <a:r>
              <a:rPr sz="1200" cap="small" spc="-50" dirty="0">
                <a:latin typeface="Carlito"/>
                <a:cs typeface="Carlito"/>
              </a:rPr>
              <a:t>]</a:t>
            </a:r>
            <a:endParaRPr sz="1200">
              <a:latin typeface="Carlito"/>
              <a:cs typeface="Carlito"/>
            </a:endParaRPr>
          </a:p>
          <a:p>
            <a:pPr marL="47625" marR="5080" indent="-35560">
              <a:lnSpc>
                <a:spcPct val="127499"/>
              </a:lnSpc>
              <a:spcBef>
                <a:spcPts val="10"/>
              </a:spcBef>
            </a:pPr>
            <a:r>
              <a:rPr sz="1200" cap="small" dirty="0">
                <a:latin typeface="Carlito"/>
                <a:cs typeface="Carlito"/>
              </a:rPr>
              <a:t>Sport</a:t>
            </a:r>
            <a:r>
              <a:rPr sz="1200" cap="small" spc="65" dirty="0">
                <a:latin typeface="Carlito"/>
                <a:cs typeface="Carlito"/>
              </a:rPr>
              <a:t> </a:t>
            </a:r>
            <a:r>
              <a:rPr sz="1200" cap="small" dirty="0">
                <a:latin typeface="Carlito"/>
                <a:cs typeface="Carlito"/>
              </a:rPr>
              <a:t>Rocks</a:t>
            </a:r>
            <a:r>
              <a:rPr sz="1200" cap="small" spc="45" dirty="0">
                <a:latin typeface="Carlito"/>
                <a:cs typeface="Carlito"/>
              </a:rPr>
              <a:t> </a:t>
            </a:r>
            <a:r>
              <a:rPr sz="1200" cap="small" dirty="0">
                <a:latin typeface="Carlito"/>
                <a:cs typeface="Carlito"/>
              </a:rPr>
              <a:t>the</a:t>
            </a:r>
            <a:r>
              <a:rPr sz="1200" cap="small" spc="60" dirty="0">
                <a:latin typeface="Carlito"/>
                <a:cs typeface="Carlito"/>
              </a:rPr>
              <a:t> </a:t>
            </a:r>
            <a:r>
              <a:rPr sz="1200" cap="small" spc="-20" dirty="0">
                <a:latin typeface="Carlito"/>
                <a:cs typeface="Carlito"/>
              </a:rPr>
              <a:t>World</a:t>
            </a:r>
            <a:r>
              <a:rPr sz="1200" cap="small" dirty="0">
                <a:latin typeface="Carlito"/>
                <a:cs typeface="Carlito"/>
              </a:rPr>
              <a:t> </a:t>
            </a:r>
            <a:r>
              <a:rPr sz="1200" cap="small" dirty="0">
                <a:solidFill>
                  <a:srgbClr val="A7A8A7"/>
                </a:solidFill>
                <a:latin typeface="Carlito"/>
                <a:cs typeface="Carlito"/>
              </a:rPr>
              <a:t>Sod</a:t>
            </a:r>
            <a:r>
              <a:rPr sz="1200" cap="small" spc="30" dirty="0">
                <a:solidFill>
                  <a:srgbClr val="A7A8A7"/>
                </a:solidFill>
                <a:latin typeface="Carlito"/>
                <a:cs typeface="Carlito"/>
              </a:rPr>
              <a:t> </a:t>
            </a:r>
            <a:r>
              <a:rPr sz="1200" cap="small" dirty="0">
                <a:solidFill>
                  <a:srgbClr val="A7A8A7"/>
                </a:solidFill>
                <a:latin typeface="Carlito"/>
                <a:cs typeface="Carlito"/>
              </a:rPr>
              <a:t>Italia</a:t>
            </a:r>
            <a:r>
              <a:rPr sz="1200" cap="small" spc="10" dirty="0">
                <a:solidFill>
                  <a:srgbClr val="A7A8A7"/>
                </a:solidFill>
                <a:latin typeface="Carlito"/>
                <a:cs typeface="Carlito"/>
              </a:rPr>
              <a:t> </a:t>
            </a:r>
            <a:r>
              <a:rPr sz="1200" cap="small" dirty="0">
                <a:solidFill>
                  <a:srgbClr val="A7A8A7"/>
                </a:solidFill>
                <a:latin typeface="Carlito"/>
                <a:cs typeface="Carlito"/>
              </a:rPr>
              <a:t>Running</a:t>
            </a:r>
            <a:r>
              <a:rPr sz="1200" cap="small" spc="35" dirty="0">
                <a:solidFill>
                  <a:srgbClr val="A7A8A7"/>
                </a:solidFill>
                <a:latin typeface="Carlito"/>
                <a:cs typeface="Carlito"/>
              </a:rPr>
              <a:t> </a:t>
            </a:r>
            <a:r>
              <a:rPr sz="1200" cap="small" spc="-80" dirty="0">
                <a:solidFill>
                  <a:srgbClr val="A7A8A7"/>
                </a:solidFill>
                <a:latin typeface="Carlito"/>
                <a:cs typeface="Carlito"/>
              </a:rPr>
              <a:t>Team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11651957" y="6239136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A8A8A"/>
                </a:solidFill>
                <a:latin typeface="Carlito"/>
                <a:cs typeface="Carlito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lang="it-IT" spc="-50" smtClean="0"/>
              <a:pPr marL="115570">
                <a:lnSpc>
                  <a:spcPts val="1240"/>
                </a:lnSpc>
              </a:pPr>
              <a:t>32</a:t>
            </a:fld>
            <a:endParaRPr spc="-25" dirty="0"/>
          </a:p>
        </p:txBody>
      </p:sp>
      <p:sp>
        <p:nvSpPr>
          <p:cNvPr id="14" name="Titolo 13">
            <a:extLst>
              <a:ext uri="{FF2B5EF4-FFF2-40B4-BE49-F238E27FC236}">
                <a16:creationId xmlns:a16="http://schemas.microsoft.com/office/drawing/2014/main" id="{AF6D6821-DE23-31FC-A6F8-4915BEFA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677357" y="6201036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A8A8A"/>
                </a:solidFill>
                <a:latin typeface="Carlito"/>
                <a:cs typeface="Carlito"/>
              </a:rPr>
              <a:t>35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25781" y="965162"/>
            <a:ext cx="5415915" cy="966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5795" algn="l"/>
                <a:tab pos="2333625" algn="l"/>
              </a:tabLst>
            </a:pP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2400" b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 Gala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	</a:t>
            </a:r>
            <a:r>
              <a:rPr sz="2400" b="1" spc="-50" dirty="0">
                <a:solidFill>
                  <a:srgbClr val="212121"/>
                </a:solidFill>
                <a:latin typeface="Carlito"/>
                <a:cs typeface="Carlito"/>
              </a:rPr>
              <a:t>|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	Risultati</a:t>
            </a:r>
            <a:r>
              <a:rPr sz="2400" b="1" spc="-7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del</a:t>
            </a:r>
            <a:r>
              <a:rPr sz="2400" b="1" spc="-8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Test</a:t>
            </a:r>
            <a:endParaRPr sz="2400" dirty="0">
              <a:latin typeface="Carlito"/>
              <a:cs typeface="Carlito"/>
            </a:endParaRPr>
          </a:p>
          <a:p>
            <a:pPr marL="40005">
              <a:lnSpc>
                <a:spcPct val="100000"/>
              </a:lnSpc>
              <a:spcBef>
                <a:spcPts val="2365"/>
              </a:spcBef>
            </a:pPr>
            <a:r>
              <a:rPr sz="1800" b="1" dirty="0">
                <a:solidFill>
                  <a:srgbClr val="002060"/>
                </a:solidFill>
                <a:latin typeface="Carlito"/>
                <a:cs typeface="Carlito"/>
              </a:rPr>
              <a:t>Fig.</a:t>
            </a:r>
            <a:r>
              <a:rPr sz="1800" b="1" spc="-30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arlito"/>
                <a:cs typeface="Carlito"/>
              </a:rPr>
              <a:t>3</a:t>
            </a:r>
            <a:r>
              <a:rPr sz="1800" b="1" spc="39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arlito"/>
                <a:cs typeface="Carlito"/>
              </a:rPr>
              <a:t>-</a:t>
            </a:r>
            <a:r>
              <a:rPr sz="1800" b="1" spc="-1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arlito"/>
                <a:cs typeface="Carlito"/>
              </a:rPr>
              <a:t>Punteggi</a:t>
            </a:r>
            <a:r>
              <a:rPr sz="1800" b="1" spc="-4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1800" b="1" spc="-25" dirty="0">
                <a:solidFill>
                  <a:srgbClr val="002060"/>
                </a:solidFill>
                <a:latin typeface="Carlito"/>
                <a:cs typeface="Carlito"/>
              </a:rPr>
              <a:t>Totali</a:t>
            </a:r>
            <a:r>
              <a:rPr sz="1800" b="1" spc="-40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arlito"/>
                <a:cs typeface="Carlito"/>
              </a:rPr>
              <a:t>e</a:t>
            </a:r>
            <a:r>
              <a:rPr sz="1800" b="1" spc="-10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arlito"/>
                <a:cs typeface="Carlito"/>
              </a:rPr>
              <a:t>Dispersione</a:t>
            </a:r>
            <a:r>
              <a:rPr sz="1800" b="1" spc="-5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arlito"/>
                <a:cs typeface="Carlito"/>
              </a:rPr>
              <a:t>Giudizi</a:t>
            </a:r>
            <a:r>
              <a:rPr sz="1800" b="1" spc="-20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arlito"/>
                <a:cs typeface="Carlito"/>
              </a:rPr>
              <a:t>per</a:t>
            </a:r>
            <a:r>
              <a:rPr sz="1800" b="1" spc="-4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Carlito"/>
                <a:cs typeface="Carlito"/>
              </a:rPr>
              <a:t>Finalista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53721" y="1958730"/>
            <a:ext cx="5385435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1752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La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figura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pone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relazione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il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punteggio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di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ciascun Concorrente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con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la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concordanza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dei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giudizi</a:t>
            </a:r>
            <a:endParaRPr sz="1800" dirty="0">
              <a:latin typeface="Carlito"/>
              <a:cs typeface="Carlito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ordinata,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asse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a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sx: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il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punteggio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somma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ottenuto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dai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Giurati</a:t>
            </a:r>
            <a:r>
              <a:rPr sz="1800" spc="-6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(differenza</a:t>
            </a:r>
            <a:r>
              <a:rPr sz="1800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tra</a:t>
            </a:r>
            <a:r>
              <a:rPr sz="1800" spc="-6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Totale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Apprezzamenti</a:t>
            </a:r>
            <a:r>
              <a:rPr sz="1800" spc="-6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e</a:t>
            </a:r>
            <a:r>
              <a:rPr sz="1800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Totale Rischi)</a:t>
            </a:r>
            <a:endParaRPr sz="1800" dirty="0">
              <a:latin typeface="Carlito"/>
              <a:cs typeface="Carlito"/>
            </a:endParaRPr>
          </a:p>
          <a:p>
            <a:pPr marL="299085" marR="48577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ordinata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,</a:t>
            </a:r>
            <a:r>
              <a:rPr sz="18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asse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a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dx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: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il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grado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di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concentrazione/dispersione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 dei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giudizi</a:t>
            </a:r>
            <a:r>
              <a:rPr sz="18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dei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Giurati</a:t>
            </a:r>
            <a:endParaRPr sz="1800" dirty="0">
              <a:latin typeface="Carlito"/>
              <a:cs typeface="Carlito"/>
            </a:endParaRPr>
          </a:p>
          <a:p>
            <a:pPr marL="299085" marR="4762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ascissa: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identificativi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dei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concorrenti,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 posti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 ordine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di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posti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ordine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di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 err="1">
                <a:solidFill>
                  <a:srgbClr val="212121"/>
                </a:solidFill>
                <a:latin typeface="Carlito"/>
                <a:cs typeface="Carlito"/>
              </a:rPr>
              <a:t>punteggio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 err="1">
                <a:solidFill>
                  <a:srgbClr val="212121"/>
                </a:solidFill>
                <a:latin typeface="Carlito"/>
                <a:cs typeface="Carlito"/>
              </a:rPr>
              <a:t>decrescente</a:t>
            </a:r>
            <a:endParaRPr sz="1800" dirty="0">
              <a:latin typeface="Carlito"/>
              <a:cs typeface="Carlito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834" y="1568395"/>
            <a:ext cx="5687567" cy="289864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54197" y="4482229"/>
            <a:ext cx="159385" cy="119316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200" spc="-25" dirty="0">
                <a:latin typeface="Carlito"/>
                <a:cs typeface="Carlito"/>
              </a:rPr>
              <a:t>A.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200" spc="-25" dirty="0">
                <a:latin typeface="Carlito"/>
                <a:cs typeface="Carlito"/>
              </a:rPr>
              <a:t>B.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200" spc="-25" dirty="0">
                <a:latin typeface="Carlito"/>
                <a:cs typeface="Carlito"/>
              </a:rPr>
              <a:t>C.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200" spc="-25" dirty="0">
                <a:latin typeface="Carlito"/>
                <a:cs typeface="Carlito"/>
              </a:rPr>
              <a:t>D.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200" spc="-25" dirty="0">
                <a:solidFill>
                  <a:srgbClr val="A7A8A7"/>
                </a:solidFill>
                <a:latin typeface="Carlito"/>
                <a:cs typeface="Carlito"/>
              </a:rPr>
              <a:t>E.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2858" y="4495481"/>
            <a:ext cx="2405380" cy="119316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200" cap="small" dirty="0">
                <a:latin typeface="Carlito"/>
                <a:cs typeface="Carlito"/>
              </a:rPr>
              <a:t>Balun</a:t>
            </a:r>
            <a:r>
              <a:rPr sz="1200" cap="small" spc="50" dirty="0">
                <a:latin typeface="Carlito"/>
                <a:cs typeface="Carlito"/>
              </a:rPr>
              <a:t> </a:t>
            </a:r>
            <a:r>
              <a:rPr sz="1200" cap="small" dirty="0">
                <a:latin typeface="Carlito"/>
                <a:cs typeface="Carlito"/>
              </a:rPr>
              <a:t>Mundial</a:t>
            </a:r>
            <a:r>
              <a:rPr sz="1200" cap="small" spc="285" dirty="0">
                <a:latin typeface="Carlito"/>
                <a:cs typeface="Carlito"/>
              </a:rPr>
              <a:t> </a:t>
            </a:r>
            <a:r>
              <a:rPr sz="1200" cap="small" dirty="0">
                <a:latin typeface="Carlito"/>
                <a:cs typeface="Carlito"/>
              </a:rPr>
              <a:t>[</a:t>
            </a:r>
            <a:r>
              <a:rPr sz="1200" cap="small" spc="-15" dirty="0">
                <a:latin typeface="Carlito"/>
                <a:cs typeface="Carlito"/>
              </a:rPr>
              <a:t> </a:t>
            </a:r>
            <a:r>
              <a:rPr sz="1200" cap="small" spc="-50" dirty="0">
                <a:latin typeface="Carlito"/>
                <a:cs typeface="Carlito"/>
              </a:rPr>
              <a:t>]</a:t>
            </a:r>
            <a:endParaRPr sz="1200" dirty="0">
              <a:latin typeface="Carlito"/>
              <a:cs typeface="Carlito"/>
            </a:endParaRPr>
          </a:p>
          <a:p>
            <a:pPr marL="12700" marR="5080">
              <a:lnSpc>
                <a:spcPct val="127499"/>
              </a:lnSpc>
            </a:pPr>
            <a:r>
              <a:rPr sz="1200" cap="small" dirty="0">
                <a:latin typeface="Carlito"/>
                <a:cs typeface="Carlito"/>
              </a:rPr>
              <a:t>Camp</a:t>
            </a:r>
            <a:r>
              <a:rPr sz="1200" cap="small" spc="55" dirty="0">
                <a:latin typeface="Carlito"/>
                <a:cs typeface="Carlito"/>
              </a:rPr>
              <a:t> </a:t>
            </a:r>
            <a:r>
              <a:rPr sz="1200" cap="small" dirty="0">
                <a:latin typeface="Carlito"/>
                <a:cs typeface="Carlito"/>
              </a:rPr>
              <a:t>rugby</a:t>
            </a:r>
            <a:r>
              <a:rPr sz="1200" cap="small" spc="50" dirty="0">
                <a:latin typeface="Carlito"/>
                <a:cs typeface="Carlito"/>
              </a:rPr>
              <a:t> </a:t>
            </a:r>
            <a:r>
              <a:rPr sz="1200" cap="small" dirty="0">
                <a:latin typeface="Carlito"/>
                <a:cs typeface="Carlito"/>
              </a:rPr>
              <a:t>nelle</a:t>
            </a:r>
            <a:r>
              <a:rPr sz="1200" cap="small" spc="50" dirty="0">
                <a:latin typeface="Carlito"/>
                <a:cs typeface="Carlito"/>
              </a:rPr>
              <a:t> </a:t>
            </a:r>
            <a:r>
              <a:rPr sz="1200" cap="small" dirty="0">
                <a:latin typeface="Carlito"/>
                <a:cs typeface="Carlito"/>
              </a:rPr>
              <a:t>carceri</a:t>
            </a:r>
            <a:r>
              <a:rPr sz="1200" cap="small" spc="60" dirty="0">
                <a:latin typeface="Carlito"/>
                <a:cs typeface="Carlito"/>
              </a:rPr>
              <a:t> </a:t>
            </a:r>
            <a:r>
              <a:rPr sz="1200" cap="small" dirty="0">
                <a:latin typeface="Carlito"/>
                <a:cs typeface="Carlito"/>
              </a:rPr>
              <a:t>[Mediobanca</a:t>
            </a:r>
            <a:r>
              <a:rPr sz="1200" cap="small" spc="35" dirty="0">
                <a:latin typeface="Carlito"/>
                <a:cs typeface="Carlito"/>
              </a:rPr>
              <a:t> </a:t>
            </a:r>
            <a:r>
              <a:rPr sz="1200" cap="small" spc="-350" dirty="0">
                <a:latin typeface="Carlito"/>
                <a:cs typeface="Carlito"/>
              </a:rPr>
              <a:t>]</a:t>
            </a:r>
            <a:r>
              <a:rPr sz="1200" cap="small" dirty="0">
                <a:latin typeface="Carlito"/>
                <a:cs typeface="Carlito"/>
              </a:rPr>
              <a:t> Insuperabili</a:t>
            </a:r>
            <a:r>
              <a:rPr sz="1200" cap="small" spc="55" dirty="0">
                <a:latin typeface="Carlito"/>
                <a:cs typeface="Carlito"/>
              </a:rPr>
              <a:t> </a:t>
            </a:r>
            <a:r>
              <a:rPr sz="1200" cap="small" dirty="0">
                <a:latin typeface="Carlito"/>
                <a:cs typeface="Carlito"/>
              </a:rPr>
              <a:t>[</a:t>
            </a:r>
            <a:r>
              <a:rPr sz="1200" cap="small" spc="-5" dirty="0">
                <a:latin typeface="Carlito"/>
                <a:cs typeface="Carlito"/>
              </a:rPr>
              <a:t> </a:t>
            </a:r>
            <a:r>
              <a:rPr sz="1200" cap="small" spc="-50" dirty="0">
                <a:latin typeface="Carlito"/>
                <a:cs typeface="Carlito"/>
              </a:rPr>
              <a:t>]</a:t>
            </a:r>
            <a:endParaRPr sz="1200" dirty="0">
              <a:latin typeface="Carlito"/>
              <a:cs typeface="Carlito"/>
            </a:endParaRPr>
          </a:p>
          <a:p>
            <a:pPr marL="47625" marR="899794" indent="-35560">
              <a:lnSpc>
                <a:spcPct val="127499"/>
              </a:lnSpc>
              <a:spcBef>
                <a:spcPts val="10"/>
              </a:spcBef>
            </a:pPr>
            <a:r>
              <a:rPr sz="1200" cap="small" dirty="0">
                <a:latin typeface="Carlito"/>
                <a:cs typeface="Carlito"/>
              </a:rPr>
              <a:t>Sport</a:t>
            </a:r>
            <a:r>
              <a:rPr sz="1200" cap="small" spc="65" dirty="0">
                <a:latin typeface="Carlito"/>
                <a:cs typeface="Carlito"/>
              </a:rPr>
              <a:t> </a:t>
            </a:r>
            <a:r>
              <a:rPr sz="1200" cap="small" dirty="0">
                <a:latin typeface="Carlito"/>
                <a:cs typeface="Carlito"/>
              </a:rPr>
              <a:t>Rocks</a:t>
            </a:r>
            <a:r>
              <a:rPr sz="1200" cap="small" spc="45" dirty="0">
                <a:latin typeface="Carlito"/>
                <a:cs typeface="Carlito"/>
              </a:rPr>
              <a:t> </a:t>
            </a:r>
            <a:r>
              <a:rPr sz="1200" cap="small" dirty="0">
                <a:latin typeface="Carlito"/>
                <a:cs typeface="Carlito"/>
              </a:rPr>
              <a:t>the</a:t>
            </a:r>
            <a:r>
              <a:rPr sz="1200" cap="small" spc="60" dirty="0">
                <a:latin typeface="Carlito"/>
                <a:cs typeface="Carlito"/>
              </a:rPr>
              <a:t> </a:t>
            </a:r>
            <a:r>
              <a:rPr sz="1200" cap="small" spc="-20" dirty="0">
                <a:latin typeface="Carlito"/>
                <a:cs typeface="Carlito"/>
              </a:rPr>
              <a:t>World</a:t>
            </a:r>
            <a:r>
              <a:rPr sz="1200" cap="small" dirty="0">
                <a:latin typeface="Carlito"/>
                <a:cs typeface="Carlito"/>
              </a:rPr>
              <a:t> </a:t>
            </a:r>
            <a:r>
              <a:rPr sz="1200" cap="small" dirty="0">
                <a:solidFill>
                  <a:srgbClr val="A7A8A7"/>
                </a:solidFill>
                <a:latin typeface="Carlito"/>
                <a:cs typeface="Carlito"/>
              </a:rPr>
              <a:t>Sod</a:t>
            </a:r>
            <a:r>
              <a:rPr sz="1200" cap="small" spc="30" dirty="0">
                <a:solidFill>
                  <a:srgbClr val="A7A8A7"/>
                </a:solidFill>
                <a:latin typeface="Carlito"/>
                <a:cs typeface="Carlito"/>
              </a:rPr>
              <a:t> </a:t>
            </a:r>
            <a:r>
              <a:rPr sz="1200" cap="small" dirty="0">
                <a:solidFill>
                  <a:srgbClr val="A7A8A7"/>
                </a:solidFill>
                <a:latin typeface="Carlito"/>
                <a:cs typeface="Carlito"/>
              </a:rPr>
              <a:t>Italia</a:t>
            </a:r>
            <a:r>
              <a:rPr sz="1200" cap="small" spc="10" dirty="0">
                <a:solidFill>
                  <a:srgbClr val="A7A8A7"/>
                </a:solidFill>
                <a:latin typeface="Carlito"/>
                <a:cs typeface="Carlito"/>
              </a:rPr>
              <a:t> </a:t>
            </a:r>
            <a:r>
              <a:rPr sz="1200" cap="small" dirty="0">
                <a:solidFill>
                  <a:srgbClr val="A7A8A7"/>
                </a:solidFill>
                <a:latin typeface="Carlito"/>
                <a:cs typeface="Carlito"/>
              </a:rPr>
              <a:t>Running</a:t>
            </a:r>
            <a:r>
              <a:rPr sz="1200" cap="small" spc="35" dirty="0">
                <a:solidFill>
                  <a:srgbClr val="A7A8A7"/>
                </a:solidFill>
                <a:latin typeface="Carlito"/>
                <a:cs typeface="Carlito"/>
              </a:rPr>
              <a:t> </a:t>
            </a:r>
            <a:r>
              <a:rPr sz="1200" cap="small" spc="-80" dirty="0">
                <a:solidFill>
                  <a:srgbClr val="A7A8A7"/>
                </a:solidFill>
                <a:latin typeface="Carlito"/>
                <a:cs typeface="Carlito"/>
              </a:rPr>
              <a:t>Team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43866" y="4487228"/>
            <a:ext cx="4271126" cy="1204817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spcBef>
                <a:spcPts val="495"/>
              </a:spcBef>
              <a:tabLst>
                <a:tab pos="299085" algn="l"/>
              </a:tabLst>
            </a:pPr>
            <a:r>
              <a:rPr lang="it-IT" sz="1200" spc="-10" dirty="0">
                <a:solidFill>
                  <a:srgbClr val="212121"/>
                </a:solidFill>
                <a:latin typeface="Carlito"/>
                <a:cs typeface="Carlito"/>
              </a:rPr>
              <a:t>Commento:</a:t>
            </a:r>
            <a:endParaRPr lang="it-IT" sz="1200" dirty="0">
              <a:solidFill>
                <a:srgbClr val="212121"/>
              </a:solidFill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495"/>
              </a:spcBef>
              <a:buFont typeface="Wingdings"/>
              <a:buChar char=""/>
              <a:tabLst>
                <a:tab pos="299085" algn="l"/>
              </a:tabLst>
            </a:pPr>
            <a:r>
              <a:rPr sz="1200" dirty="0">
                <a:solidFill>
                  <a:srgbClr val="212121"/>
                </a:solidFill>
                <a:latin typeface="Carlito"/>
                <a:cs typeface="Carlito"/>
              </a:rPr>
              <a:t>C:</a:t>
            </a:r>
            <a:r>
              <a:rPr sz="12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212121"/>
                </a:solidFill>
                <a:latin typeface="Carlito"/>
                <a:cs typeface="Carlito"/>
              </a:rPr>
              <a:t>massimo</a:t>
            </a:r>
            <a:r>
              <a:rPr sz="12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200" spc="-10" dirty="0">
                <a:solidFill>
                  <a:srgbClr val="212121"/>
                </a:solidFill>
                <a:latin typeface="Carlito"/>
                <a:cs typeface="Carlito"/>
              </a:rPr>
              <a:t>punteggio,</a:t>
            </a:r>
            <a:r>
              <a:rPr sz="12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212121"/>
                </a:solidFill>
                <a:latin typeface="Carlito"/>
                <a:cs typeface="Carlito"/>
              </a:rPr>
              <a:t>minore</a:t>
            </a:r>
            <a:r>
              <a:rPr sz="12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200" spc="-10" dirty="0">
                <a:solidFill>
                  <a:srgbClr val="212121"/>
                </a:solidFill>
                <a:latin typeface="Carlito"/>
                <a:cs typeface="Carlito"/>
              </a:rPr>
              <a:t>discordanza</a:t>
            </a:r>
            <a:r>
              <a:rPr sz="12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212121"/>
                </a:solidFill>
                <a:latin typeface="Carlito"/>
                <a:cs typeface="Carlito"/>
              </a:rPr>
              <a:t>nei</a:t>
            </a:r>
            <a:r>
              <a:rPr sz="12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200" spc="-10" dirty="0">
                <a:solidFill>
                  <a:srgbClr val="212121"/>
                </a:solidFill>
                <a:latin typeface="Carlito"/>
                <a:cs typeface="Carlito"/>
              </a:rPr>
              <a:t>giudizi</a:t>
            </a:r>
            <a:endParaRPr sz="1200" dirty="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395"/>
              </a:spcBef>
              <a:buFont typeface="Wingdings"/>
              <a:buChar char=""/>
              <a:tabLst>
                <a:tab pos="299085" algn="l"/>
              </a:tabLst>
            </a:pPr>
            <a:r>
              <a:rPr sz="1200" dirty="0">
                <a:solidFill>
                  <a:srgbClr val="212121"/>
                </a:solidFill>
                <a:latin typeface="Carlito"/>
                <a:cs typeface="Carlito"/>
              </a:rPr>
              <a:t>A:</a:t>
            </a:r>
            <a:r>
              <a:rPr sz="12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212121"/>
                </a:solidFill>
                <a:latin typeface="Carlito"/>
                <a:cs typeface="Carlito"/>
              </a:rPr>
              <a:t>secondo</a:t>
            </a:r>
            <a:r>
              <a:rPr sz="12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212121"/>
                </a:solidFill>
                <a:latin typeface="Carlito"/>
                <a:cs typeface="Carlito"/>
              </a:rPr>
              <a:t>miglior</a:t>
            </a:r>
            <a:r>
              <a:rPr sz="12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200" spc="-10" dirty="0">
                <a:solidFill>
                  <a:srgbClr val="212121"/>
                </a:solidFill>
                <a:latin typeface="Carlito"/>
                <a:cs typeface="Carlito"/>
              </a:rPr>
              <a:t>punteggio, concordanza</a:t>
            </a:r>
            <a:r>
              <a:rPr sz="12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212121"/>
                </a:solidFill>
                <a:latin typeface="Carlito"/>
                <a:cs typeface="Carlito"/>
              </a:rPr>
              <a:t>nei</a:t>
            </a:r>
            <a:r>
              <a:rPr sz="12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200" spc="-10" dirty="0">
                <a:solidFill>
                  <a:srgbClr val="212121"/>
                </a:solidFill>
                <a:latin typeface="Carlito"/>
                <a:cs typeface="Carlito"/>
              </a:rPr>
              <a:t>giudizi</a:t>
            </a:r>
            <a:endParaRPr sz="1200" dirty="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395"/>
              </a:spcBef>
              <a:buFont typeface="Wingdings"/>
              <a:buChar char=""/>
              <a:tabLst>
                <a:tab pos="299085" algn="l"/>
              </a:tabLst>
            </a:pPr>
            <a:r>
              <a:rPr sz="1200" dirty="0">
                <a:solidFill>
                  <a:srgbClr val="212121"/>
                </a:solidFill>
                <a:latin typeface="Carlito"/>
                <a:cs typeface="Carlito"/>
              </a:rPr>
              <a:t>B</a:t>
            </a:r>
            <a:r>
              <a:rPr sz="12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212121"/>
                </a:solidFill>
                <a:latin typeface="Carlito"/>
                <a:cs typeface="Carlito"/>
              </a:rPr>
              <a:t>terzo</a:t>
            </a:r>
            <a:r>
              <a:rPr sz="12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200" spc="-10" dirty="0">
                <a:solidFill>
                  <a:srgbClr val="212121"/>
                </a:solidFill>
                <a:latin typeface="Carlito"/>
                <a:cs typeface="Carlito"/>
              </a:rPr>
              <a:t>classificato,</a:t>
            </a:r>
            <a:r>
              <a:rPr sz="12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212121"/>
                </a:solidFill>
                <a:latin typeface="Carlito"/>
                <a:cs typeface="Carlito"/>
              </a:rPr>
              <a:t>massima</a:t>
            </a:r>
            <a:r>
              <a:rPr sz="12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200" spc="-10" dirty="0">
                <a:solidFill>
                  <a:srgbClr val="212121"/>
                </a:solidFill>
                <a:latin typeface="Carlito"/>
                <a:cs typeface="Carlito"/>
              </a:rPr>
              <a:t>discordanza</a:t>
            </a:r>
            <a:r>
              <a:rPr sz="12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200" dirty="0" err="1">
                <a:solidFill>
                  <a:srgbClr val="212121"/>
                </a:solidFill>
                <a:latin typeface="Carlito"/>
                <a:cs typeface="Carlito"/>
              </a:rPr>
              <a:t>nei</a:t>
            </a:r>
            <a:r>
              <a:rPr sz="12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200" spc="-10" dirty="0" err="1">
                <a:solidFill>
                  <a:srgbClr val="212121"/>
                </a:solidFill>
                <a:latin typeface="Carlito"/>
                <a:cs typeface="Carlito"/>
              </a:rPr>
              <a:t>giudizi</a:t>
            </a:r>
            <a:endParaRPr lang="it-IT" sz="1200" spc="-10" dirty="0">
              <a:solidFill>
                <a:srgbClr val="212121"/>
              </a:solidFill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395"/>
              </a:spcBef>
              <a:buFont typeface="Wingdings"/>
              <a:buChar char=""/>
              <a:tabLst>
                <a:tab pos="299085" algn="l"/>
              </a:tabLst>
            </a:pPr>
            <a:r>
              <a:rPr lang="it-IT" sz="1200" dirty="0">
                <a:solidFill>
                  <a:srgbClr val="212121"/>
                </a:solidFill>
                <a:latin typeface="Carlito"/>
                <a:cs typeface="Carlito"/>
              </a:rPr>
              <a:t>D:</a:t>
            </a:r>
            <a:r>
              <a:rPr lang="it-IT" sz="12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lang="it-IT" sz="1200" dirty="0">
                <a:solidFill>
                  <a:srgbClr val="212121"/>
                </a:solidFill>
                <a:latin typeface="Carlito"/>
                <a:cs typeface="Carlito"/>
              </a:rPr>
              <a:t>quarto</a:t>
            </a:r>
            <a:r>
              <a:rPr lang="it-IT" sz="1200" spc="-10" dirty="0">
                <a:solidFill>
                  <a:srgbClr val="212121"/>
                </a:solidFill>
                <a:latin typeface="Carlito"/>
                <a:cs typeface="Carlito"/>
              </a:rPr>
              <a:t> classificato,</a:t>
            </a:r>
            <a:r>
              <a:rPr lang="it-IT" sz="12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lang="it-IT" sz="1200" spc="-10" dirty="0">
                <a:solidFill>
                  <a:srgbClr val="212121"/>
                </a:solidFill>
                <a:latin typeface="Carlito"/>
                <a:cs typeface="Carlito"/>
              </a:rPr>
              <a:t>discordanza</a:t>
            </a:r>
            <a:r>
              <a:rPr lang="it-IT" sz="1200" spc="-20" dirty="0">
                <a:solidFill>
                  <a:srgbClr val="212121"/>
                </a:solidFill>
                <a:latin typeface="Carlito"/>
                <a:cs typeface="Carlito"/>
              </a:rPr>
              <a:t> alta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869814" y="6510580"/>
            <a:ext cx="316230" cy="347980"/>
          </a:xfrm>
          <a:custGeom>
            <a:avLst/>
            <a:gdLst/>
            <a:ahLst/>
            <a:cxnLst/>
            <a:rect l="l" t="t" r="r" b="b"/>
            <a:pathLst>
              <a:path w="316229" h="347979">
                <a:moveTo>
                  <a:pt x="131927" y="0"/>
                </a:moveTo>
                <a:lnTo>
                  <a:pt x="136258" y="179781"/>
                </a:lnTo>
                <a:lnTo>
                  <a:pt x="0" y="297141"/>
                </a:lnTo>
                <a:lnTo>
                  <a:pt x="29219" y="324291"/>
                </a:lnTo>
                <a:lnTo>
                  <a:pt x="63279" y="344139"/>
                </a:lnTo>
                <a:lnTo>
                  <a:pt x="73587" y="347419"/>
                </a:lnTo>
                <a:lnTo>
                  <a:pt x="198357" y="347419"/>
                </a:lnTo>
                <a:lnTo>
                  <a:pt x="266442" y="303839"/>
                </a:lnTo>
                <a:lnTo>
                  <a:pt x="293677" y="266778"/>
                </a:lnTo>
                <a:lnTo>
                  <a:pt x="310767" y="223396"/>
                </a:lnTo>
                <a:lnTo>
                  <a:pt x="316039" y="175450"/>
                </a:lnTo>
                <a:lnTo>
                  <a:pt x="308467" y="127813"/>
                </a:lnTo>
                <a:lnTo>
                  <a:pt x="289309" y="85304"/>
                </a:lnTo>
                <a:lnTo>
                  <a:pt x="260321" y="49596"/>
                </a:lnTo>
                <a:lnTo>
                  <a:pt x="223258" y="22361"/>
                </a:lnTo>
                <a:lnTo>
                  <a:pt x="179874" y="5272"/>
                </a:lnTo>
                <a:lnTo>
                  <a:pt x="131927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025781" y="1216952"/>
            <a:ext cx="5534025" cy="3016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5795" algn="l"/>
                <a:tab pos="2333625" algn="l"/>
              </a:tabLst>
            </a:pP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2400" b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 Gala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	</a:t>
            </a:r>
            <a:r>
              <a:rPr sz="2400" b="1" spc="-50" dirty="0">
                <a:solidFill>
                  <a:srgbClr val="212121"/>
                </a:solidFill>
                <a:latin typeface="Carlito"/>
                <a:cs typeface="Carlito"/>
              </a:rPr>
              <a:t>|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	Risultati</a:t>
            </a:r>
            <a:r>
              <a:rPr sz="2400" b="1" spc="-7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del</a:t>
            </a:r>
            <a:r>
              <a:rPr sz="2400" b="1" spc="-8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Test</a:t>
            </a:r>
            <a:endParaRPr sz="2400">
              <a:latin typeface="Carlito"/>
              <a:cs typeface="Carlito"/>
            </a:endParaRPr>
          </a:p>
          <a:p>
            <a:pPr marL="223520">
              <a:lnSpc>
                <a:spcPct val="100000"/>
              </a:lnSpc>
              <a:spcBef>
                <a:spcPts val="2360"/>
              </a:spcBef>
            </a:pP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Fig.</a:t>
            </a:r>
            <a:r>
              <a:rPr sz="2000" b="1" spc="-40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5</a:t>
            </a:r>
            <a:r>
              <a:rPr sz="2000" b="1" spc="409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-</a:t>
            </a:r>
            <a:r>
              <a:rPr sz="2000" b="1" spc="-30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Relazione</a:t>
            </a:r>
            <a:r>
              <a:rPr sz="2000" b="1" spc="-30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Punteggio</a:t>
            </a:r>
            <a:r>
              <a:rPr sz="2000" b="1" spc="-3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vs</a:t>
            </a:r>
            <a:r>
              <a:rPr sz="2000" b="1" spc="-2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002060"/>
                </a:solidFill>
                <a:latin typeface="Carlito"/>
                <a:cs typeface="Carlito"/>
              </a:rPr>
              <a:t>Dispersione</a:t>
            </a:r>
            <a:r>
              <a:rPr sz="2000" b="1" spc="-4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002060"/>
                </a:solidFill>
                <a:latin typeface="Carlito"/>
                <a:cs typeface="Carlito"/>
              </a:rPr>
              <a:t>Giudizi</a:t>
            </a:r>
            <a:endParaRPr sz="2000">
              <a:latin typeface="Carlito"/>
              <a:cs typeface="Carlito"/>
            </a:endParaRPr>
          </a:p>
          <a:p>
            <a:pPr marL="327025" marR="168275" indent="-287020" algn="just">
              <a:lnSpc>
                <a:spcPct val="100000"/>
              </a:lnSpc>
              <a:spcBef>
                <a:spcPts val="1750"/>
              </a:spcBef>
              <a:buFont typeface="Arial"/>
              <a:buChar char="•"/>
              <a:tabLst>
                <a:tab pos="327025" algn="l"/>
              </a:tabLst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punti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sul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grafico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visualizzano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punteggio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e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dispersione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dei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giudizi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espressi</a:t>
            </a:r>
            <a:r>
              <a:rPr sz="1800" spc="-6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per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ogni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Concorrente.</a:t>
            </a:r>
            <a:endParaRPr sz="1800">
              <a:latin typeface="Carlito"/>
              <a:cs typeface="Carlito"/>
            </a:endParaRPr>
          </a:p>
          <a:p>
            <a:pPr marL="327025" marR="99060" indent="-287020" algn="just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27025" algn="l"/>
              </a:tabLst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La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linea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sul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grafico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interpola</a:t>
            </a:r>
            <a:r>
              <a:rPr sz="18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punti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e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rivela,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con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ottima approssimazione,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il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rapporto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inverso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tra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giudizio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totale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e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concordanza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dei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giudizi.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Ciò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significa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che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B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e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hanno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votazioni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basse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e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polarizzate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(alti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e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bassi)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95101" y="4628002"/>
            <a:ext cx="159385" cy="119316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200" spc="-25" dirty="0">
                <a:latin typeface="Carlito"/>
                <a:cs typeface="Carlito"/>
              </a:rPr>
              <a:t>A.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200" spc="-25" dirty="0">
                <a:latin typeface="Carlito"/>
                <a:cs typeface="Carlito"/>
              </a:rPr>
              <a:t>B.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200" spc="-25" dirty="0">
                <a:latin typeface="Carlito"/>
                <a:cs typeface="Carlito"/>
              </a:rPr>
              <a:t>C.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200" spc="-25" dirty="0">
                <a:latin typeface="Carlito"/>
                <a:cs typeface="Carlito"/>
              </a:rPr>
              <a:t>D.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200" spc="-25" dirty="0">
                <a:solidFill>
                  <a:srgbClr val="A7A8A7"/>
                </a:solidFill>
                <a:latin typeface="Carlito"/>
                <a:cs typeface="Carlito"/>
              </a:rPr>
              <a:t>E.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52301" y="4628002"/>
            <a:ext cx="2405380" cy="119316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200" cap="small" dirty="0">
                <a:latin typeface="Carlito"/>
                <a:cs typeface="Carlito"/>
              </a:rPr>
              <a:t>Balun</a:t>
            </a:r>
            <a:r>
              <a:rPr sz="1200" cap="small" spc="50" dirty="0">
                <a:latin typeface="Carlito"/>
                <a:cs typeface="Carlito"/>
              </a:rPr>
              <a:t> </a:t>
            </a:r>
            <a:r>
              <a:rPr sz="1200" cap="small" dirty="0">
                <a:latin typeface="Carlito"/>
                <a:cs typeface="Carlito"/>
              </a:rPr>
              <a:t>Mundial</a:t>
            </a:r>
            <a:r>
              <a:rPr sz="1200" cap="small" spc="285" dirty="0">
                <a:latin typeface="Carlito"/>
                <a:cs typeface="Carlito"/>
              </a:rPr>
              <a:t> </a:t>
            </a:r>
            <a:r>
              <a:rPr sz="1200" cap="small" dirty="0">
                <a:latin typeface="Carlito"/>
                <a:cs typeface="Carlito"/>
              </a:rPr>
              <a:t>[</a:t>
            </a:r>
            <a:r>
              <a:rPr sz="1200" cap="small" spc="-15" dirty="0">
                <a:latin typeface="Carlito"/>
                <a:cs typeface="Carlito"/>
              </a:rPr>
              <a:t> </a:t>
            </a:r>
            <a:r>
              <a:rPr sz="1200" cap="small" spc="-50" dirty="0">
                <a:latin typeface="Carlito"/>
                <a:cs typeface="Carlito"/>
              </a:rPr>
              <a:t>]</a:t>
            </a:r>
            <a:endParaRPr sz="1200">
              <a:latin typeface="Carlito"/>
              <a:cs typeface="Carlito"/>
            </a:endParaRPr>
          </a:p>
          <a:p>
            <a:pPr marL="12700" marR="5080">
              <a:lnSpc>
                <a:spcPct val="127499"/>
              </a:lnSpc>
            </a:pPr>
            <a:r>
              <a:rPr sz="1200" cap="small" dirty="0">
                <a:latin typeface="Carlito"/>
                <a:cs typeface="Carlito"/>
              </a:rPr>
              <a:t>Camp</a:t>
            </a:r>
            <a:r>
              <a:rPr sz="1200" cap="small" spc="55" dirty="0">
                <a:latin typeface="Carlito"/>
                <a:cs typeface="Carlito"/>
              </a:rPr>
              <a:t> </a:t>
            </a:r>
            <a:r>
              <a:rPr sz="1200" cap="small" dirty="0">
                <a:latin typeface="Carlito"/>
                <a:cs typeface="Carlito"/>
              </a:rPr>
              <a:t>rugby</a:t>
            </a:r>
            <a:r>
              <a:rPr sz="1200" cap="small" spc="50" dirty="0">
                <a:latin typeface="Carlito"/>
                <a:cs typeface="Carlito"/>
              </a:rPr>
              <a:t> </a:t>
            </a:r>
            <a:r>
              <a:rPr sz="1200" cap="small" dirty="0">
                <a:latin typeface="Carlito"/>
                <a:cs typeface="Carlito"/>
              </a:rPr>
              <a:t>nelle</a:t>
            </a:r>
            <a:r>
              <a:rPr sz="1200" cap="small" spc="50" dirty="0">
                <a:latin typeface="Carlito"/>
                <a:cs typeface="Carlito"/>
              </a:rPr>
              <a:t> </a:t>
            </a:r>
            <a:r>
              <a:rPr sz="1200" cap="small" dirty="0">
                <a:latin typeface="Carlito"/>
                <a:cs typeface="Carlito"/>
              </a:rPr>
              <a:t>carceri</a:t>
            </a:r>
            <a:r>
              <a:rPr sz="1200" cap="small" spc="60" dirty="0">
                <a:latin typeface="Carlito"/>
                <a:cs typeface="Carlito"/>
              </a:rPr>
              <a:t> </a:t>
            </a:r>
            <a:r>
              <a:rPr sz="1200" cap="small" dirty="0">
                <a:latin typeface="Carlito"/>
                <a:cs typeface="Carlito"/>
              </a:rPr>
              <a:t>[Mediobanca</a:t>
            </a:r>
            <a:r>
              <a:rPr sz="1200" cap="small" spc="35" dirty="0">
                <a:latin typeface="Carlito"/>
                <a:cs typeface="Carlito"/>
              </a:rPr>
              <a:t> </a:t>
            </a:r>
            <a:r>
              <a:rPr sz="1200" cap="small" spc="-350" dirty="0">
                <a:latin typeface="Carlito"/>
                <a:cs typeface="Carlito"/>
              </a:rPr>
              <a:t>]</a:t>
            </a:r>
            <a:r>
              <a:rPr sz="1200" cap="small" dirty="0">
                <a:latin typeface="Carlito"/>
                <a:cs typeface="Carlito"/>
              </a:rPr>
              <a:t> Insuperabili</a:t>
            </a:r>
            <a:r>
              <a:rPr sz="1200" cap="small" spc="55" dirty="0">
                <a:latin typeface="Carlito"/>
                <a:cs typeface="Carlito"/>
              </a:rPr>
              <a:t> </a:t>
            </a:r>
            <a:r>
              <a:rPr sz="1200" cap="small" dirty="0">
                <a:latin typeface="Carlito"/>
                <a:cs typeface="Carlito"/>
              </a:rPr>
              <a:t>[</a:t>
            </a:r>
            <a:r>
              <a:rPr sz="1200" cap="small" spc="-5" dirty="0">
                <a:latin typeface="Carlito"/>
                <a:cs typeface="Carlito"/>
              </a:rPr>
              <a:t> </a:t>
            </a:r>
            <a:r>
              <a:rPr sz="1200" cap="small" spc="-50" dirty="0">
                <a:latin typeface="Carlito"/>
                <a:cs typeface="Carlito"/>
              </a:rPr>
              <a:t>]</a:t>
            </a:r>
            <a:endParaRPr sz="1200">
              <a:latin typeface="Carlito"/>
              <a:cs typeface="Carlito"/>
            </a:endParaRPr>
          </a:p>
          <a:p>
            <a:pPr marL="47625" marR="899794" indent="-35560">
              <a:lnSpc>
                <a:spcPct val="127499"/>
              </a:lnSpc>
              <a:spcBef>
                <a:spcPts val="10"/>
              </a:spcBef>
            </a:pPr>
            <a:r>
              <a:rPr sz="1200" cap="small" dirty="0">
                <a:latin typeface="Carlito"/>
                <a:cs typeface="Carlito"/>
              </a:rPr>
              <a:t>Sport</a:t>
            </a:r>
            <a:r>
              <a:rPr sz="1200" cap="small" spc="65" dirty="0">
                <a:latin typeface="Carlito"/>
                <a:cs typeface="Carlito"/>
              </a:rPr>
              <a:t> </a:t>
            </a:r>
            <a:r>
              <a:rPr sz="1200" cap="small" dirty="0">
                <a:latin typeface="Carlito"/>
                <a:cs typeface="Carlito"/>
              </a:rPr>
              <a:t>Rocks</a:t>
            </a:r>
            <a:r>
              <a:rPr sz="1200" cap="small" spc="45" dirty="0">
                <a:latin typeface="Carlito"/>
                <a:cs typeface="Carlito"/>
              </a:rPr>
              <a:t> </a:t>
            </a:r>
            <a:r>
              <a:rPr sz="1200" cap="small" dirty="0">
                <a:latin typeface="Carlito"/>
                <a:cs typeface="Carlito"/>
              </a:rPr>
              <a:t>the</a:t>
            </a:r>
            <a:r>
              <a:rPr sz="1200" cap="small" spc="60" dirty="0">
                <a:latin typeface="Carlito"/>
                <a:cs typeface="Carlito"/>
              </a:rPr>
              <a:t> </a:t>
            </a:r>
            <a:r>
              <a:rPr sz="1200" cap="small" spc="-20" dirty="0">
                <a:latin typeface="Carlito"/>
                <a:cs typeface="Carlito"/>
              </a:rPr>
              <a:t>World</a:t>
            </a:r>
            <a:r>
              <a:rPr sz="1200" cap="small" dirty="0">
                <a:latin typeface="Carlito"/>
                <a:cs typeface="Carlito"/>
              </a:rPr>
              <a:t> </a:t>
            </a:r>
            <a:r>
              <a:rPr sz="1200" cap="small" dirty="0">
                <a:solidFill>
                  <a:srgbClr val="A7A8A7"/>
                </a:solidFill>
                <a:latin typeface="Carlito"/>
                <a:cs typeface="Carlito"/>
              </a:rPr>
              <a:t>Sod</a:t>
            </a:r>
            <a:r>
              <a:rPr sz="1200" cap="small" spc="30" dirty="0">
                <a:solidFill>
                  <a:srgbClr val="A7A8A7"/>
                </a:solidFill>
                <a:latin typeface="Carlito"/>
                <a:cs typeface="Carlito"/>
              </a:rPr>
              <a:t> </a:t>
            </a:r>
            <a:r>
              <a:rPr sz="1200" cap="small" dirty="0">
                <a:solidFill>
                  <a:srgbClr val="A7A8A7"/>
                </a:solidFill>
                <a:latin typeface="Carlito"/>
                <a:cs typeface="Carlito"/>
              </a:rPr>
              <a:t>Italia</a:t>
            </a:r>
            <a:r>
              <a:rPr sz="1200" cap="small" spc="10" dirty="0">
                <a:solidFill>
                  <a:srgbClr val="A7A8A7"/>
                </a:solidFill>
                <a:latin typeface="Carlito"/>
                <a:cs typeface="Carlito"/>
              </a:rPr>
              <a:t> </a:t>
            </a:r>
            <a:r>
              <a:rPr sz="1200" cap="small" dirty="0">
                <a:solidFill>
                  <a:srgbClr val="A7A8A7"/>
                </a:solidFill>
                <a:latin typeface="Carlito"/>
                <a:cs typeface="Carlito"/>
              </a:rPr>
              <a:t>Running</a:t>
            </a:r>
            <a:r>
              <a:rPr sz="1200" cap="small" spc="35" dirty="0">
                <a:solidFill>
                  <a:srgbClr val="A7A8A7"/>
                </a:solidFill>
                <a:latin typeface="Carlito"/>
                <a:cs typeface="Carlito"/>
              </a:rPr>
              <a:t> </a:t>
            </a:r>
            <a:r>
              <a:rPr sz="1200" cap="small" spc="-80" dirty="0">
                <a:solidFill>
                  <a:srgbClr val="A7A8A7"/>
                </a:solidFill>
                <a:latin typeface="Carlito"/>
                <a:cs typeface="Carlito"/>
              </a:rPr>
              <a:t>Team</a:t>
            </a:r>
            <a:endParaRPr sz="1200">
              <a:latin typeface="Carlito"/>
              <a:cs typeface="Carlito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626" y="1568394"/>
            <a:ext cx="4739640" cy="289864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53721" y="4360227"/>
            <a:ext cx="516763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termini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relativi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(rapporto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punteggio,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concordanza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dei</a:t>
            </a:r>
            <a:r>
              <a:rPr sz="1800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giudizi),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la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migliore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iniziativa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risulta</a:t>
            </a:r>
            <a:r>
              <a:rPr sz="1800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essere</a:t>
            </a:r>
            <a:r>
              <a:rPr sz="1800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quella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del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Concorrente</a:t>
            </a:r>
            <a:r>
              <a:rPr sz="1800" spc="-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C.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Dal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lato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opposto,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l’iniziativa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ha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basso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punteggio</a:t>
            </a:r>
            <a:r>
              <a:rPr sz="18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e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giudizi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sono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massimamente discordanti.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869814" y="6510580"/>
            <a:ext cx="316230" cy="347980"/>
          </a:xfrm>
          <a:custGeom>
            <a:avLst/>
            <a:gdLst/>
            <a:ahLst/>
            <a:cxnLst/>
            <a:rect l="l" t="t" r="r" b="b"/>
            <a:pathLst>
              <a:path w="316229" h="347979">
                <a:moveTo>
                  <a:pt x="131927" y="0"/>
                </a:moveTo>
                <a:lnTo>
                  <a:pt x="136258" y="179781"/>
                </a:lnTo>
                <a:lnTo>
                  <a:pt x="0" y="297141"/>
                </a:lnTo>
                <a:lnTo>
                  <a:pt x="29219" y="324291"/>
                </a:lnTo>
                <a:lnTo>
                  <a:pt x="63279" y="344139"/>
                </a:lnTo>
                <a:lnTo>
                  <a:pt x="73587" y="347419"/>
                </a:lnTo>
                <a:lnTo>
                  <a:pt x="198357" y="347419"/>
                </a:lnTo>
                <a:lnTo>
                  <a:pt x="266442" y="303839"/>
                </a:lnTo>
                <a:lnTo>
                  <a:pt x="293677" y="266778"/>
                </a:lnTo>
                <a:lnTo>
                  <a:pt x="310767" y="223396"/>
                </a:lnTo>
                <a:lnTo>
                  <a:pt x="316039" y="175450"/>
                </a:lnTo>
                <a:lnTo>
                  <a:pt x="308467" y="127813"/>
                </a:lnTo>
                <a:lnTo>
                  <a:pt x="289309" y="85304"/>
                </a:lnTo>
                <a:lnTo>
                  <a:pt x="260321" y="49596"/>
                </a:lnTo>
                <a:lnTo>
                  <a:pt x="223258" y="22361"/>
                </a:lnTo>
                <a:lnTo>
                  <a:pt x="179874" y="5272"/>
                </a:lnTo>
                <a:lnTo>
                  <a:pt x="131927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11651957" y="6239136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A8A8A"/>
                </a:solidFill>
                <a:latin typeface="Carlito"/>
                <a:cs typeface="Carlito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lang="it-IT" spc="-50" smtClean="0"/>
              <a:pPr marL="115570">
                <a:lnSpc>
                  <a:spcPts val="1240"/>
                </a:lnSpc>
              </a:pPr>
              <a:t>34</a:t>
            </a:fld>
            <a:endParaRPr spc="-25" dirty="0"/>
          </a:p>
        </p:txBody>
      </p:sp>
      <p:sp>
        <p:nvSpPr>
          <p:cNvPr id="13" name="Titolo 12">
            <a:extLst>
              <a:ext uri="{FF2B5EF4-FFF2-40B4-BE49-F238E27FC236}">
                <a16:creationId xmlns:a16="http://schemas.microsoft.com/office/drawing/2014/main" id="{FE60E4DE-F899-E772-E1D6-3DC7DCA9B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986025" y="1071178"/>
            <a:ext cx="5250180" cy="4815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5795" algn="l"/>
                <a:tab pos="2333625" algn="l"/>
              </a:tabLst>
            </a:pP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2400" b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 Gala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	</a:t>
            </a:r>
            <a:r>
              <a:rPr sz="2400" b="1" spc="-50" dirty="0">
                <a:solidFill>
                  <a:srgbClr val="212121"/>
                </a:solidFill>
                <a:latin typeface="Carlito"/>
                <a:cs typeface="Carlito"/>
              </a:rPr>
              <a:t>|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	Risultati</a:t>
            </a:r>
            <a:r>
              <a:rPr sz="2400" b="1" spc="-7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del</a:t>
            </a:r>
            <a:r>
              <a:rPr sz="2400" b="1" spc="-8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Test</a:t>
            </a:r>
            <a:endParaRPr sz="2400" dirty="0">
              <a:latin typeface="Carlito"/>
              <a:cs typeface="Carlito"/>
            </a:endParaRPr>
          </a:p>
          <a:p>
            <a:pPr marL="223520">
              <a:lnSpc>
                <a:spcPct val="100000"/>
              </a:lnSpc>
              <a:spcBef>
                <a:spcPts val="2360"/>
              </a:spcBef>
            </a:pP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Criteri</a:t>
            </a:r>
            <a:r>
              <a:rPr sz="2000" b="1" spc="-1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e</a:t>
            </a:r>
            <a:r>
              <a:rPr sz="2000" b="1" spc="-10" dirty="0">
                <a:solidFill>
                  <a:srgbClr val="002060"/>
                </a:solidFill>
                <a:latin typeface="Carlito"/>
                <a:cs typeface="Carlito"/>
              </a:rPr>
              <a:t> distribuzione</a:t>
            </a:r>
            <a:r>
              <a:rPr sz="2000" b="1" spc="-4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dei</a:t>
            </a:r>
            <a:r>
              <a:rPr sz="2000" b="1" spc="-20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002060"/>
                </a:solidFill>
                <a:latin typeface="Carlito"/>
                <a:cs typeface="Carlito"/>
              </a:rPr>
              <a:t>Giudizi</a:t>
            </a:r>
            <a:endParaRPr sz="2000" dirty="0">
              <a:latin typeface="Carlito"/>
              <a:cs typeface="Carlito"/>
            </a:endParaRPr>
          </a:p>
          <a:p>
            <a:pPr marL="327025" marR="51435" indent="-287020">
              <a:lnSpc>
                <a:spcPct val="100000"/>
              </a:lnSpc>
              <a:spcBef>
                <a:spcPts val="1750"/>
              </a:spcBef>
              <a:buFont typeface="Arial"/>
              <a:buChar char="•"/>
              <a:tabLst>
                <a:tab pos="327025" algn="l"/>
              </a:tabLst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Mediante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tre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grafici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del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i="1" dirty="0">
                <a:solidFill>
                  <a:srgbClr val="212121"/>
                </a:solidFill>
                <a:latin typeface="Carlito"/>
                <a:cs typeface="Carlito"/>
              </a:rPr>
              <a:t>tipo</a:t>
            </a:r>
            <a:r>
              <a:rPr sz="1800" i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qui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presentato,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si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illustrano</a:t>
            </a:r>
            <a:r>
              <a:rPr sz="18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32</a:t>
            </a:r>
            <a:r>
              <a:rPr sz="1800" b="1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giudizi</a:t>
            </a:r>
            <a:r>
              <a:rPr sz="18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riguardanti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il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Criterio</a:t>
            </a:r>
            <a:r>
              <a:rPr sz="1800" b="1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1</a:t>
            </a:r>
            <a:r>
              <a:rPr sz="1800" b="1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espressi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dagli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8</a:t>
            </a:r>
            <a:r>
              <a:rPr sz="1800" b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Giurati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per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rlito"/>
                <a:cs typeface="Carlito"/>
              </a:rPr>
              <a:t>4</a:t>
            </a:r>
            <a:r>
              <a:rPr sz="1800" b="1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Concorrenti.</a:t>
            </a:r>
            <a:endParaRPr sz="1800" dirty="0">
              <a:latin typeface="Carlito"/>
              <a:cs typeface="Carlito"/>
            </a:endParaRPr>
          </a:p>
          <a:p>
            <a:pPr marL="327025" marR="5080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27025" algn="l"/>
              </a:tabLst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Il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primo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grafico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riguarda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la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distribuzione</a:t>
            </a:r>
            <a:r>
              <a:rPr sz="1800" spc="-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dei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punteggi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espressi</a:t>
            </a:r>
            <a:r>
              <a:rPr sz="1800" spc="-7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per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manifestare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degli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Apprezzamenti,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il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secondo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riguarda</a:t>
            </a:r>
            <a:r>
              <a:rPr sz="1800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la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distribuzione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dei</a:t>
            </a:r>
            <a:r>
              <a:rPr sz="1800" spc="-6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punteggi</a:t>
            </a:r>
            <a:r>
              <a:rPr sz="1800" spc="3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per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esprimere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Rischi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collegati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a</a:t>
            </a:r>
            <a:r>
              <a:rPr sz="1800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criticità,</a:t>
            </a:r>
            <a:r>
              <a:rPr sz="18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il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terzo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la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distribuzione</a:t>
            </a:r>
            <a:r>
              <a:rPr sz="1800" spc="-8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punteggi</a:t>
            </a:r>
            <a:r>
              <a:rPr sz="1800" spc="-8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netti</a:t>
            </a:r>
            <a:endParaRPr sz="1800" dirty="0">
              <a:latin typeface="Carlito"/>
              <a:cs typeface="Carlito"/>
            </a:endParaRPr>
          </a:p>
          <a:p>
            <a:pPr marL="327025" marR="83820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27025" algn="l"/>
              </a:tabLst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La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Frequenza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-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ordinata,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asse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a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sx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-</a:t>
            </a:r>
            <a:r>
              <a:rPr sz="1800" spc="37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si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riferisce</a:t>
            </a:r>
            <a:r>
              <a:rPr sz="1800" spc="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al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punteggio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(da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1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a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10)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espresso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dal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Giurati.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La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sommatoria</a:t>
            </a:r>
            <a:r>
              <a:rPr sz="1800" spc="-7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delle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frequenze,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tenendo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conto</a:t>
            </a:r>
            <a:r>
              <a:rPr sz="1800" spc="-6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dei</a:t>
            </a:r>
            <a:r>
              <a:rPr sz="1800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voti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non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espressi,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deve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essere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pari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a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32,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giudizi.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40132" y="1166192"/>
            <a:ext cx="4467971" cy="4766342"/>
            <a:chOff x="594359" y="1434083"/>
            <a:chExt cx="5227320" cy="5227320"/>
          </a:xfrm>
        </p:grpSpPr>
        <p:sp>
          <p:nvSpPr>
            <p:cNvPr id="7" name="object 7"/>
            <p:cNvSpPr/>
            <p:nvPr/>
          </p:nvSpPr>
          <p:spPr>
            <a:xfrm>
              <a:off x="883919" y="1965959"/>
              <a:ext cx="4531360" cy="2898775"/>
            </a:xfrm>
            <a:custGeom>
              <a:avLst/>
              <a:gdLst/>
              <a:ahLst/>
              <a:cxnLst/>
              <a:rect l="l" t="t" r="r" b="b"/>
              <a:pathLst>
                <a:path w="4531360" h="2898775">
                  <a:moveTo>
                    <a:pt x="4530852" y="0"/>
                  </a:moveTo>
                  <a:lnTo>
                    <a:pt x="0" y="0"/>
                  </a:lnTo>
                  <a:lnTo>
                    <a:pt x="0" y="2898648"/>
                  </a:lnTo>
                  <a:lnTo>
                    <a:pt x="4530852" y="2898648"/>
                  </a:lnTo>
                  <a:lnTo>
                    <a:pt x="4530852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359" y="1434083"/>
              <a:ext cx="5227320" cy="5227320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11869814" y="6510580"/>
            <a:ext cx="316230" cy="347980"/>
          </a:xfrm>
          <a:custGeom>
            <a:avLst/>
            <a:gdLst/>
            <a:ahLst/>
            <a:cxnLst/>
            <a:rect l="l" t="t" r="r" b="b"/>
            <a:pathLst>
              <a:path w="316229" h="347979">
                <a:moveTo>
                  <a:pt x="131927" y="0"/>
                </a:moveTo>
                <a:lnTo>
                  <a:pt x="136258" y="179781"/>
                </a:lnTo>
                <a:lnTo>
                  <a:pt x="0" y="297141"/>
                </a:lnTo>
                <a:lnTo>
                  <a:pt x="29219" y="324291"/>
                </a:lnTo>
                <a:lnTo>
                  <a:pt x="63279" y="344139"/>
                </a:lnTo>
                <a:lnTo>
                  <a:pt x="73587" y="347419"/>
                </a:lnTo>
                <a:lnTo>
                  <a:pt x="198357" y="347419"/>
                </a:lnTo>
                <a:lnTo>
                  <a:pt x="266442" y="303839"/>
                </a:lnTo>
                <a:lnTo>
                  <a:pt x="293677" y="266778"/>
                </a:lnTo>
                <a:lnTo>
                  <a:pt x="310767" y="223396"/>
                </a:lnTo>
                <a:lnTo>
                  <a:pt x="316039" y="175450"/>
                </a:lnTo>
                <a:lnTo>
                  <a:pt x="308467" y="127813"/>
                </a:lnTo>
                <a:lnTo>
                  <a:pt x="289309" y="85304"/>
                </a:lnTo>
                <a:lnTo>
                  <a:pt x="260321" y="49596"/>
                </a:lnTo>
                <a:lnTo>
                  <a:pt x="223258" y="22361"/>
                </a:lnTo>
                <a:lnTo>
                  <a:pt x="179874" y="5272"/>
                </a:lnTo>
                <a:lnTo>
                  <a:pt x="131927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1651957" y="6239136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A8A8A"/>
                </a:solidFill>
                <a:latin typeface="Carlito"/>
                <a:cs typeface="Carlito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lang="it-IT" spc="-50" smtClean="0"/>
              <a:pPr marL="115570">
                <a:lnSpc>
                  <a:spcPts val="1240"/>
                </a:lnSpc>
              </a:pPr>
              <a:t>35</a:t>
            </a:fld>
            <a:endParaRPr spc="-25" dirty="0"/>
          </a:p>
        </p:txBody>
      </p:sp>
      <p:sp>
        <p:nvSpPr>
          <p:cNvPr id="12" name="Titolo 11">
            <a:extLst>
              <a:ext uri="{FF2B5EF4-FFF2-40B4-BE49-F238E27FC236}">
                <a16:creationId xmlns:a16="http://schemas.microsoft.com/office/drawing/2014/main" id="{17EE8DCD-D456-4137-7969-15013B24C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025781" y="1044674"/>
            <a:ext cx="5426710" cy="4398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1915795" algn="l"/>
                <a:tab pos="2333625" algn="l"/>
              </a:tabLst>
            </a:pP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2400" b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 Gala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	</a:t>
            </a:r>
            <a:r>
              <a:rPr sz="2400" b="1" spc="-50" dirty="0">
                <a:solidFill>
                  <a:srgbClr val="212121"/>
                </a:solidFill>
                <a:latin typeface="Carlito"/>
                <a:cs typeface="Carlito"/>
              </a:rPr>
              <a:t>|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	Risultati</a:t>
            </a:r>
            <a:r>
              <a:rPr sz="2400" b="1" spc="-7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del</a:t>
            </a:r>
            <a:r>
              <a:rPr sz="2400" b="1" spc="-8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Test</a:t>
            </a:r>
            <a:endParaRPr sz="2400" dirty="0">
              <a:latin typeface="Carlito"/>
              <a:cs typeface="Carlito"/>
            </a:endParaRPr>
          </a:p>
          <a:p>
            <a:pPr marL="223520">
              <a:lnSpc>
                <a:spcPct val="100000"/>
              </a:lnSpc>
              <a:spcBef>
                <a:spcPts val="600"/>
              </a:spcBef>
            </a:pPr>
            <a:r>
              <a:rPr sz="2000" b="1" spc="-25" dirty="0">
                <a:solidFill>
                  <a:srgbClr val="002060"/>
                </a:solidFill>
                <a:latin typeface="Carlito"/>
                <a:cs typeface="Carlito"/>
              </a:rPr>
              <a:t>Graf.</a:t>
            </a:r>
            <a:r>
              <a:rPr sz="2000" b="1" spc="-10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3</a:t>
            </a:r>
            <a:r>
              <a:rPr sz="2000" b="1" spc="400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-</a:t>
            </a:r>
            <a:r>
              <a:rPr sz="2000" b="1" spc="-3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Criterio</a:t>
            </a:r>
            <a:r>
              <a:rPr sz="2000" b="1" spc="-30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1,</a:t>
            </a:r>
            <a:r>
              <a:rPr sz="2000" b="1" spc="-30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Il</a:t>
            </a:r>
            <a:r>
              <a:rPr sz="2000" b="1" spc="-3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002060"/>
                </a:solidFill>
                <a:latin typeface="Carlito"/>
                <a:cs typeface="Carlito"/>
              </a:rPr>
              <a:t>Proponente</a:t>
            </a:r>
            <a:endParaRPr sz="2000" dirty="0">
              <a:latin typeface="Carlito"/>
              <a:cs typeface="Carlito"/>
            </a:endParaRPr>
          </a:p>
          <a:p>
            <a:pPr marL="327025" marR="5080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27025" algn="l"/>
              </a:tabLst>
            </a:pP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L’Apprezzamento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medio</a:t>
            </a:r>
            <a:r>
              <a:rPr sz="1800" spc="-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riguardante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 i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 Proponenti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supera</a:t>
            </a:r>
            <a:r>
              <a:rPr sz="1800" spc="-6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il</a:t>
            </a:r>
            <a:r>
              <a:rPr sz="1800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valore</a:t>
            </a:r>
            <a:r>
              <a:rPr sz="1800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8</a:t>
            </a:r>
            <a:r>
              <a:rPr sz="1800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(media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indicata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con</a:t>
            </a:r>
            <a:r>
              <a:rPr sz="1800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barra</a:t>
            </a:r>
            <a:r>
              <a:rPr sz="1800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verticale).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accordo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con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le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frequenze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cumulate,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10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giudizi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assegnano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un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punteggio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pari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a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9,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e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8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giudizi</a:t>
            </a:r>
            <a:r>
              <a:rPr sz="18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assegnano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un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punteggio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pari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a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10</a:t>
            </a:r>
            <a:endParaRPr sz="1800" dirty="0">
              <a:latin typeface="Carlito"/>
              <a:cs typeface="Carlito"/>
            </a:endParaRPr>
          </a:p>
          <a:p>
            <a:pPr marL="327025" marR="207645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27025" algn="l"/>
              </a:tabLst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La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Rischiosità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media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riguardante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Proponenti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è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giudicata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par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a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circa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2,5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decimi.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13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giudizi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assegnano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un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punteggio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pari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a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0.</a:t>
            </a:r>
            <a:endParaRPr sz="1800" dirty="0">
              <a:latin typeface="Carlito"/>
              <a:cs typeface="Carlito"/>
            </a:endParaRPr>
          </a:p>
          <a:p>
            <a:pPr marL="327025" marR="391795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27025" algn="l"/>
              </a:tabLst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</a:t>
            </a:r>
            <a:r>
              <a:rPr sz="1800" spc="-6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giudizi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netti</a:t>
            </a:r>
            <a:r>
              <a:rPr sz="1800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sono</a:t>
            </a:r>
            <a:r>
              <a:rPr sz="1800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determinati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come</a:t>
            </a:r>
            <a:r>
              <a:rPr sz="1800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differenza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tra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Apprezzamento</a:t>
            </a:r>
            <a:r>
              <a:rPr sz="1800" spc="-7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e</a:t>
            </a:r>
            <a:r>
              <a:rPr sz="1800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Rischio.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5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Giurati</a:t>
            </a:r>
            <a:r>
              <a:rPr sz="1800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anno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espresso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giudizi</a:t>
            </a:r>
            <a:r>
              <a:rPr sz="1800" spc="-1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il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cui</a:t>
            </a:r>
            <a:r>
              <a:rPr sz="1800" spc="-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saldo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è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negativo</a:t>
            </a:r>
            <a:endParaRPr sz="1800" dirty="0">
              <a:latin typeface="Carlito"/>
              <a:cs typeface="Carlito"/>
            </a:endParaRPr>
          </a:p>
          <a:p>
            <a:pPr marL="326390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26390" algn="l"/>
              </a:tabLst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Punteggio</a:t>
            </a:r>
            <a:r>
              <a:rPr sz="1800" spc="-6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medio,</a:t>
            </a:r>
            <a:r>
              <a:rPr sz="1800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5,5</a:t>
            </a:r>
            <a:r>
              <a:rPr sz="1800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decimi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66637" y="1020416"/>
            <a:ext cx="4255937" cy="4647073"/>
            <a:chOff x="594359" y="1434083"/>
            <a:chExt cx="5227320" cy="5227320"/>
          </a:xfrm>
        </p:grpSpPr>
        <p:sp>
          <p:nvSpPr>
            <p:cNvPr id="7" name="object 7"/>
            <p:cNvSpPr/>
            <p:nvPr/>
          </p:nvSpPr>
          <p:spPr>
            <a:xfrm>
              <a:off x="883919" y="1965959"/>
              <a:ext cx="4531360" cy="2898775"/>
            </a:xfrm>
            <a:custGeom>
              <a:avLst/>
              <a:gdLst/>
              <a:ahLst/>
              <a:cxnLst/>
              <a:rect l="l" t="t" r="r" b="b"/>
              <a:pathLst>
                <a:path w="4531360" h="2898775">
                  <a:moveTo>
                    <a:pt x="4530852" y="0"/>
                  </a:moveTo>
                  <a:lnTo>
                    <a:pt x="0" y="0"/>
                  </a:lnTo>
                  <a:lnTo>
                    <a:pt x="0" y="2898648"/>
                  </a:lnTo>
                  <a:lnTo>
                    <a:pt x="4530852" y="2898648"/>
                  </a:lnTo>
                  <a:lnTo>
                    <a:pt x="4530852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359" y="1434083"/>
              <a:ext cx="5227320" cy="522732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618481" y="1564385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4">
                  <a:moveTo>
                    <a:pt x="0" y="164591"/>
                  </a:moveTo>
                  <a:lnTo>
                    <a:pt x="5879" y="120835"/>
                  </a:lnTo>
                  <a:lnTo>
                    <a:pt x="22470" y="81517"/>
                  </a:lnTo>
                  <a:lnTo>
                    <a:pt x="48206" y="48206"/>
                  </a:lnTo>
                  <a:lnTo>
                    <a:pt x="81517" y="22470"/>
                  </a:lnTo>
                  <a:lnTo>
                    <a:pt x="120835" y="5879"/>
                  </a:lnTo>
                  <a:lnTo>
                    <a:pt x="164592" y="0"/>
                  </a:lnTo>
                  <a:lnTo>
                    <a:pt x="208348" y="5879"/>
                  </a:lnTo>
                  <a:lnTo>
                    <a:pt x="247666" y="22470"/>
                  </a:lnTo>
                  <a:lnTo>
                    <a:pt x="280977" y="48206"/>
                  </a:lnTo>
                  <a:lnTo>
                    <a:pt x="306713" y="81517"/>
                  </a:lnTo>
                  <a:lnTo>
                    <a:pt x="323304" y="120835"/>
                  </a:lnTo>
                  <a:lnTo>
                    <a:pt x="329184" y="164591"/>
                  </a:lnTo>
                  <a:lnTo>
                    <a:pt x="323304" y="208348"/>
                  </a:lnTo>
                  <a:lnTo>
                    <a:pt x="306713" y="247666"/>
                  </a:lnTo>
                  <a:lnTo>
                    <a:pt x="280977" y="280977"/>
                  </a:lnTo>
                  <a:lnTo>
                    <a:pt x="247666" y="306713"/>
                  </a:lnTo>
                  <a:lnTo>
                    <a:pt x="208348" y="323304"/>
                  </a:lnTo>
                  <a:lnTo>
                    <a:pt x="164592" y="329183"/>
                  </a:lnTo>
                  <a:lnTo>
                    <a:pt x="120835" y="323304"/>
                  </a:lnTo>
                  <a:lnTo>
                    <a:pt x="81517" y="306713"/>
                  </a:lnTo>
                  <a:lnTo>
                    <a:pt x="48206" y="280977"/>
                  </a:lnTo>
                  <a:lnTo>
                    <a:pt x="22470" y="247666"/>
                  </a:lnTo>
                  <a:lnTo>
                    <a:pt x="5879" y="208348"/>
                  </a:lnTo>
                  <a:lnTo>
                    <a:pt x="0" y="164591"/>
                  </a:lnTo>
                  <a:close/>
                </a:path>
              </a:pathLst>
            </a:custGeom>
            <a:ln w="19050">
              <a:solidFill>
                <a:srgbClr val="54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54345" y="1771649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4">
                  <a:moveTo>
                    <a:pt x="0" y="164591"/>
                  </a:moveTo>
                  <a:lnTo>
                    <a:pt x="5879" y="120835"/>
                  </a:lnTo>
                  <a:lnTo>
                    <a:pt x="22470" y="81517"/>
                  </a:lnTo>
                  <a:lnTo>
                    <a:pt x="48206" y="48206"/>
                  </a:lnTo>
                  <a:lnTo>
                    <a:pt x="81517" y="22470"/>
                  </a:lnTo>
                  <a:lnTo>
                    <a:pt x="120835" y="5879"/>
                  </a:lnTo>
                  <a:lnTo>
                    <a:pt x="164592" y="0"/>
                  </a:lnTo>
                  <a:lnTo>
                    <a:pt x="208348" y="5879"/>
                  </a:lnTo>
                  <a:lnTo>
                    <a:pt x="247666" y="22470"/>
                  </a:lnTo>
                  <a:lnTo>
                    <a:pt x="280977" y="48206"/>
                  </a:lnTo>
                  <a:lnTo>
                    <a:pt x="306713" y="81517"/>
                  </a:lnTo>
                  <a:lnTo>
                    <a:pt x="323304" y="120835"/>
                  </a:lnTo>
                  <a:lnTo>
                    <a:pt x="329184" y="164591"/>
                  </a:lnTo>
                  <a:lnTo>
                    <a:pt x="323304" y="208348"/>
                  </a:lnTo>
                  <a:lnTo>
                    <a:pt x="306713" y="247666"/>
                  </a:lnTo>
                  <a:lnTo>
                    <a:pt x="280977" y="280977"/>
                  </a:lnTo>
                  <a:lnTo>
                    <a:pt x="247666" y="306713"/>
                  </a:lnTo>
                  <a:lnTo>
                    <a:pt x="208348" y="323304"/>
                  </a:lnTo>
                  <a:lnTo>
                    <a:pt x="164592" y="329183"/>
                  </a:lnTo>
                  <a:lnTo>
                    <a:pt x="120835" y="323304"/>
                  </a:lnTo>
                  <a:lnTo>
                    <a:pt x="81517" y="306713"/>
                  </a:lnTo>
                  <a:lnTo>
                    <a:pt x="48206" y="280977"/>
                  </a:lnTo>
                  <a:lnTo>
                    <a:pt x="22470" y="247666"/>
                  </a:lnTo>
                  <a:lnTo>
                    <a:pt x="5879" y="208348"/>
                  </a:lnTo>
                  <a:lnTo>
                    <a:pt x="0" y="164591"/>
                  </a:lnTo>
                  <a:close/>
                </a:path>
              </a:pathLst>
            </a:custGeom>
            <a:ln w="38100">
              <a:solidFill>
                <a:srgbClr val="54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84909" y="5871210"/>
              <a:ext cx="1330960" cy="317500"/>
            </a:xfrm>
            <a:custGeom>
              <a:avLst/>
              <a:gdLst/>
              <a:ahLst/>
              <a:cxnLst/>
              <a:rect l="l" t="t" r="r" b="b"/>
              <a:pathLst>
                <a:path w="1330960" h="317500">
                  <a:moveTo>
                    <a:pt x="0" y="52831"/>
                  </a:moveTo>
                  <a:lnTo>
                    <a:pt x="4152" y="32264"/>
                  </a:lnTo>
                  <a:lnTo>
                    <a:pt x="15476" y="15471"/>
                  </a:lnTo>
                  <a:lnTo>
                    <a:pt x="32270" y="4150"/>
                  </a:lnTo>
                  <a:lnTo>
                    <a:pt x="52832" y="0"/>
                  </a:lnTo>
                  <a:lnTo>
                    <a:pt x="1277620" y="0"/>
                  </a:lnTo>
                  <a:lnTo>
                    <a:pt x="1298181" y="4150"/>
                  </a:lnTo>
                  <a:lnTo>
                    <a:pt x="1314975" y="15471"/>
                  </a:lnTo>
                  <a:lnTo>
                    <a:pt x="1326299" y="32264"/>
                  </a:lnTo>
                  <a:lnTo>
                    <a:pt x="1330452" y="52831"/>
                  </a:lnTo>
                  <a:lnTo>
                    <a:pt x="1330452" y="264159"/>
                  </a:lnTo>
                  <a:lnTo>
                    <a:pt x="1326299" y="284721"/>
                  </a:lnTo>
                  <a:lnTo>
                    <a:pt x="1314975" y="301515"/>
                  </a:lnTo>
                  <a:lnTo>
                    <a:pt x="1298181" y="312839"/>
                  </a:lnTo>
                  <a:lnTo>
                    <a:pt x="1277620" y="316991"/>
                  </a:lnTo>
                  <a:lnTo>
                    <a:pt x="52832" y="316991"/>
                  </a:lnTo>
                  <a:lnTo>
                    <a:pt x="32270" y="312839"/>
                  </a:lnTo>
                  <a:lnTo>
                    <a:pt x="15476" y="301515"/>
                  </a:lnTo>
                  <a:lnTo>
                    <a:pt x="4152" y="284721"/>
                  </a:lnTo>
                  <a:lnTo>
                    <a:pt x="0" y="264159"/>
                  </a:lnTo>
                  <a:lnTo>
                    <a:pt x="0" y="52831"/>
                  </a:lnTo>
                  <a:close/>
                </a:path>
              </a:pathLst>
            </a:custGeom>
            <a:ln w="19050">
              <a:solidFill>
                <a:srgbClr val="54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1824728" y="6489244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175488" y="0"/>
                </a:moveTo>
                <a:lnTo>
                  <a:pt x="179819" y="179781"/>
                </a:lnTo>
                <a:lnTo>
                  <a:pt x="0" y="177698"/>
                </a:lnTo>
                <a:lnTo>
                  <a:pt x="38" y="184111"/>
                </a:lnTo>
                <a:lnTo>
                  <a:pt x="7610" y="231749"/>
                </a:lnTo>
                <a:lnTo>
                  <a:pt x="26767" y="274257"/>
                </a:lnTo>
                <a:lnTo>
                  <a:pt x="55756" y="309965"/>
                </a:lnTo>
                <a:lnTo>
                  <a:pt x="92819" y="337200"/>
                </a:lnTo>
                <a:lnTo>
                  <a:pt x="136202" y="354290"/>
                </a:lnTo>
                <a:lnTo>
                  <a:pt x="184149" y="359562"/>
                </a:lnTo>
                <a:lnTo>
                  <a:pt x="231787" y="351986"/>
                </a:lnTo>
                <a:lnTo>
                  <a:pt x="274296" y="332827"/>
                </a:lnTo>
                <a:lnTo>
                  <a:pt x="310003" y="303839"/>
                </a:lnTo>
                <a:lnTo>
                  <a:pt x="337238" y="266778"/>
                </a:lnTo>
                <a:lnTo>
                  <a:pt x="354328" y="223396"/>
                </a:lnTo>
                <a:lnTo>
                  <a:pt x="359600" y="175450"/>
                </a:lnTo>
                <a:lnTo>
                  <a:pt x="352028" y="127813"/>
                </a:lnTo>
                <a:lnTo>
                  <a:pt x="332870" y="85304"/>
                </a:lnTo>
                <a:lnTo>
                  <a:pt x="303882" y="49596"/>
                </a:lnTo>
                <a:lnTo>
                  <a:pt x="266819" y="22361"/>
                </a:lnTo>
                <a:lnTo>
                  <a:pt x="223435" y="5272"/>
                </a:lnTo>
                <a:lnTo>
                  <a:pt x="175488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11651957" y="6239136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A8A8A"/>
                </a:solidFill>
                <a:latin typeface="Carlito"/>
                <a:cs typeface="Carlito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lang="it-IT" spc="-50" smtClean="0"/>
              <a:pPr marL="115570">
                <a:lnSpc>
                  <a:spcPts val="1240"/>
                </a:lnSpc>
              </a:pPr>
              <a:t>36</a:t>
            </a:fld>
            <a:endParaRPr spc="-25" dirty="0"/>
          </a:p>
        </p:txBody>
      </p:sp>
      <p:sp>
        <p:nvSpPr>
          <p:cNvPr id="15" name="Titolo 14">
            <a:extLst>
              <a:ext uri="{FF2B5EF4-FFF2-40B4-BE49-F238E27FC236}">
                <a16:creationId xmlns:a16="http://schemas.microsoft.com/office/drawing/2014/main" id="{6D708346-D092-E88A-9799-6F200534E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025781" y="1216952"/>
            <a:ext cx="4417060" cy="1492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5795" algn="l"/>
                <a:tab pos="2333625" algn="l"/>
              </a:tabLst>
            </a:pP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2400" b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 Gala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	</a:t>
            </a:r>
            <a:r>
              <a:rPr sz="2400" b="1" spc="-50" dirty="0">
                <a:solidFill>
                  <a:srgbClr val="212121"/>
                </a:solidFill>
                <a:latin typeface="Carlito"/>
                <a:cs typeface="Carlito"/>
              </a:rPr>
              <a:t>|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	Risultati</a:t>
            </a:r>
            <a:r>
              <a:rPr sz="2400" b="1" spc="-7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del</a:t>
            </a:r>
            <a:r>
              <a:rPr sz="2400" b="1" spc="-8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spc="-25" dirty="0">
                <a:solidFill>
                  <a:srgbClr val="212121"/>
                </a:solidFill>
                <a:latin typeface="Carlito"/>
                <a:cs typeface="Carlito"/>
              </a:rPr>
              <a:t>Test</a:t>
            </a:r>
            <a:endParaRPr sz="2400">
              <a:latin typeface="Carlito"/>
              <a:cs typeface="Carlito"/>
            </a:endParaRPr>
          </a:p>
          <a:p>
            <a:pPr marL="223520">
              <a:lnSpc>
                <a:spcPct val="100000"/>
              </a:lnSpc>
              <a:spcBef>
                <a:spcPts val="2360"/>
              </a:spcBef>
            </a:pPr>
            <a:r>
              <a:rPr sz="2000" b="1" spc="-25" dirty="0">
                <a:solidFill>
                  <a:srgbClr val="002060"/>
                </a:solidFill>
                <a:latin typeface="Carlito"/>
                <a:cs typeface="Carlito"/>
              </a:rPr>
              <a:t>Graf.</a:t>
            </a:r>
            <a:r>
              <a:rPr sz="2000" b="1" spc="-1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6</a:t>
            </a:r>
            <a:r>
              <a:rPr sz="2000" b="1" spc="39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-</a:t>
            </a:r>
            <a:r>
              <a:rPr sz="2000" b="1" spc="-40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Criterio</a:t>
            </a:r>
            <a:r>
              <a:rPr sz="2000" b="1" spc="-30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2,</a:t>
            </a:r>
            <a:r>
              <a:rPr sz="2000" b="1" spc="-40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002060"/>
                </a:solidFill>
                <a:latin typeface="Carlito"/>
                <a:cs typeface="Carlito"/>
              </a:rPr>
              <a:t>Finalità</a:t>
            </a:r>
            <a:endParaRPr sz="2000">
              <a:latin typeface="Carlito"/>
              <a:cs typeface="Carlito"/>
            </a:endParaRPr>
          </a:p>
          <a:p>
            <a:pPr marL="326390" indent="-286385">
              <a:lnSpc>
                <a:spcPct val="100000"/>
              </a:lnSpc>
              <a:spcBef>
                <a:spcPts val="1750"/>
              </a:spcBef>
              <a:buFont typeface="Arial"/>
              <a:buChar char="•"/>
              <a:tabLst>
                <a:tab pos="326390" algn="l"/>
              </a:tabLst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Punteggio</a:t>
            </a:r>
            <a:r>
              <a:rPr sz="1800" spc="-6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medio,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6,9</a:t>
            </a:r>
            <a:r>
              <a:rPr sz="1800" spc="-6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decimi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3629" y="1417983"/>
            <a:ext cx="4018458" cy="402866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1824728" y="6489244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175488" y="0"/>
                </a:moveTo>
                <a:lnTo>
                  <a:pt x="179819" y="179781"/>
                </a:lnTo>
                <a:lnTo>
                  <a:pt x="0" y="177698"/>
                </a:lnTo>
                <a:lnTo>
                  <a:pt x="38" y="184111"/>
                </a:lnTo>
                <a:lnTo>
                  <a:pt x="7610" y="231749"/>
                </a:lnTo>
                <a:lnTo>
                  <a:pt x="26767" y="274257"/>
                </a:lnTo>
                <a:lnTo>
                  <a:pt x="55756" y="309965"/>
                </a:lnTo>
                <a:lnTo>
                  <a:pt x="92819" y="337200"/>
                </a:lnTo>
                <a:lnTo>
                  <a:pt x="136202" y="354290"/>
                </a:lnTo>
                <a:lnTo>
                  <a:pt x="184149" y="359562"/>
                </a:lnTo>
                <a:lnTo>
                  <a:pt x="231787" y="351986"/>
                </a:lnTo>
                <a:lnTo>
                  <a:pt x="274296" y="332827"/>
                </a:lnTo>
                <a:lnTo>
                  <a:pt x="310003" y="303839"/>
                </a:lnTo>
                <a:lnTo>
                  <a:pt x="337238" y="266778"/>
                </a:lnTo>
                <a:lnTo>
                  <a:pt x="354328" y="223396"/>
                </a:lnTo>
                <a:lnTo>
                  <a:pt x="359600" y="175450"/>
                </a:lnTo>
                <a:lnTo>
                  <a:pt x="352028" y="127813"/>
                </a:lnTo>
                <a:lnTo>
                  <a:pt x="332870" y="85304"/>
                </a:lnTo>
                <a:lnTo>
                  <a:pt x="303882" y="49596"/>
                </a:lnTo>
                <a:lnTo>
                  <a:pt x="266819" y="22361"/>
                </a:lnTo>
                <a:lnTo>
                  <a:pt x="223435" y="5272"/>
                </a:lnTo>
                <a:lnTo>
                  <a:pt x="175488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651957" y="6239136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A8A8A"/>
                </a:solidFill>
                <a:latin typeface="Carlito"/>
                <a:cs typeface="Carlito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lang="it-IT" spc="-50" smtClean="0"/>
              <a:pPr marL="115570">
                <a:lnSpc>
                  <a:spcPts val="1240"/>
                </a:lnSpc>
              </a:pPr>
              <a:t>37</a:t>
            </a:fld>
            <a:endParaRPr spc="-25" dirty="0"/>
          </a:p>
        </p:txBody>
      </p:sp>
      <p:sp>
        <p:nvSpPr>
          <p:cNvPr id="10" name="Titolo 9">
            <a:extLst>
              <a:ext uri="{FF2B5EF4-FFF2-40B4-BE49-F238E27FC236}">
                <a16:creationId xmlns:a16="http://schemas.microsoft.com/office/drawing/2014/main" id="{C7BDC6A5-AD53-D554-8A19-48B3EC2C8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025781" y="1216952"/>
            <a:ext cx="5353050" cy="1492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5795" algn="l"/>
                <a:tab pos="2333625" algn="l"/>
              </a:tabLst>
            </a:pP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2400" b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 Gala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	</a:t>
            </a:r>
            <a:r>
              <a:rPr sz="2400" b="1" spc="-50" dirty="0">
                <a:solidFill>
                  <a:srgbClr val="212121"/>
                </a:solidFill>
                <a:latin typeface="Carlito"/>
                <a:cs typeface="Carlito"/>
              </a:rPr>
              <a:t>|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	Risultati</a:t>
            </a:r>
            <a:r>
              <a:rPr sz="2400" b="1" spc="-7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del</a:t>
            </a:r>
            <a:r>
              <a:rPr sz="2400" b="1" spc="-8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Test</a:t>
            </a:r>
            <a:endParaRPr sz="2400">
              <a:latin typeface="Carlito"/>
              <a:cs typeface="Carlito"/>
            </a:endParaRPr>
          </a:p>
          <a:p>
            <a:pPr marL="223520">
              <a:lnSpc>
                <a:spcPct val="100000"/>
              </a:lnSpc>
              <a:spcBef>
                <a:spcPts val="2360"/>
              </a:spcBef>
            </a:pPr>
            <a:r>
              <a:rPr sz="2000" b="1" spc="-25" dirty="0">
                <a:solidFill>
                  <a:srgbClr val="002060"/>
                </a:solidFill>
                <a:latin typeface="Carlito"/>
                <a:cs typeface="Carlito"/>
              </a:rPr>
              <a:t>Graf.</a:t>
            </a:r>
            <a:r>
              <a:rPr sz="2000" b="1" spc="-1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9</a:t>
            </a:r>
            <a:r>
              <a:rPr sz="2000" b="1" spc="400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-</a:t>
            </a:r>
            <a:r>
              <a:rPr sz="2000" b="1" spc="-3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Criterio</a:t>
            </a:r>
            <a:r>
              <a:rPr sz="2000" b="1" spc="-30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3,</a:t>
            </a:r>
            <a:r>
              <a:rPr sz="2000" b="1" spc="-3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002060"/>
                </a:solidFill>
                <a:latin typeface="Carlito"/>
                <a:cs typeface="Carlito"/>
              </a:rPr>
              <a:t>Coinvolgimento</a:t>
            </a:r>
            <a:r>
              <a:rPr sz="2000" b="1" spc="-5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002060"/>
                </a:solidFill>
                <a:latin typeface="Carlito"/>
                <a:cs typeface="Carlito"/>
              </a:rPr>
              <a:t>Stakeholders</a:t>
            </a:r>
            <a:endParaRPr sz="2000">
              <a:latin typeface="Carlito"/>
              <a:cs typeface="Carlito"/>
            </a:endParaRPr>
          </a:p>
          <a:p>
            <a:pPr marL="326390" indent="-286385">
              <a:lnSpc>
                <a:spcPct val="100000"/>
              </a:lnSpc>
              <a:spcBef>
                <a:spcPts val="1750"/>
              </a:spcBef>
              <a:buFont typeface="Arial"/>
              <a:buChar char="•"/>
              <a:tabLst>
                <a:tab pos="326390" algn="l"/>
              </a:tabLst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Punteggio</a:t>
            </a:r>
            <a:r>
              <a:rPr sz="1800" spc="-6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medio,</a:t>
            </a: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5,2</a:t>
            </a:r>
            <a:r>
              <a:rPr sz="1800" spc="-6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decimi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838" y="1311965"/>
            <a:ext cx="4349762" cy="4327364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1824728" y="6489244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175488" y="0"/>
                </a:moveTo>
                <a:lnTo>
                  <a:pt x="179819" y="179781"/>
                </a:lnTo>
                <a:lnTo>
                  <a:pt x="0" y="177698"/>
                </a:lnTo>
                <a:lnTo>
                  <a:pt x="38" y="184111"/>
                </a:lnTo>
                <a:lnTo>
                  <a:pt x="7610" y="231749"/>
                </a:lnTo>
                <a:lnTo>
                  <a:pt x="26767" y="274257"/>
                </a:lnTo>
                <a:lnTo>
                  <a:pt x="55756" y="309965"/>
                </a:lnTo>
                <a:lnTo>
                  <a:pt x="92819" y="337200"/>
                </a:lnTo>
                <a:lnTo>
                  <a:pt x="136202" y="354290"/>
                </a:lnTo>
                <a:lnTo>
                  <a:pt x="184149" y="359562"/>
                </a:lnTo>
                <a:lnTo>
                  <a:pt x="231787" y="351986"/>
                </a:lnTo>
                <a:lnTo>
                  <a:pt x="274296" y="332827"/>
                </a:lnTo>
                <a:lnTo>
                  <a:pt x="310003" y="303839"/>
                </a:lnTo>
                <a:lnTo>
                  <a:pt x="337238" y="266778"/>
                </a:lnTo>
                <a:lnTo>
                  <a:pt x="354328" y="223396"/>
                </a:lnTo>
                <a:lnTo>
                  <a:pt x="359600" y="175450"/>
                </a:lnTo>
                <a:lnTo>
                  <a:pt x="352028" y="127813"/>
                </a:lnTo>
                <a:lnTo>
                  <a:pt x="332870" y="85304"/>
                </a:lnTo>
                <a:lnTo>
                  <a:pt x="303882" y="49596"/>
                </a:lnTo>
                <a:lnTo>
                  <a:pt x="266819" y="22361"/>
                </a:lnTo>
                <a:lnTo>
                  <a:pt x="223435" y="5272"/>
                </a:lnTo>
                <a:lnTo>
                  <a:pt x="175488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651957" y="6239136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A8A8A"/>
                </a:solidFill>
                <a:latin typeface="Carlito"/>
                <a:cs typeface="Carlito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lang="it-IT" spc="-50" smtClean="0"/>
              <a:pPr marL="115570">
                <a:lnSpc>
                  <a:spcPts val="1240"/>
                </a:lnSpc>
              </a:pPr>
              <a:t>38</a:t>
            </a:fld>
            <a:endParaRPr spc="-25" dirty="0"/>
          </a:p>
        </p:txBody>
      </p:sp>
      <p:sp>
        <p:nvSpPr>
          <p:cNvPr id="10" name="Titolo 9">
            <a:extLst>
              <a:ext uri="{FF2B5EF4-FFF2-40B4-BE49-F238E27FC236}">
                <a16:creationId xmlns:a16="http://schemas.microsoft.com/office/drawing/2014/main" id="{253791C0-1670-41A7-2FE6-E39ABE35A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025781" y="1216952"/>
            <a:ext cx="2257425" cy="996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5795" algn="l"/>
              </a:tabLst>
            </a:pP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2400" b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 Gala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	</a:t>
            </a:r>
            <a:r>
              <a:rPr sz="2400" b="1" spc="-50" dirty="0">
                <a:solidFill>
                  <a:srgbClr val="212121"/>
                </a:solidFill>
                <a:latin typeface="Carlito"/>
                <a:cs typeface="Carlito"/>
              </a:rPr>
              <a:t>|</a:t>
            </a:r>
            <a:endParaRPr sz="2400">
              <a:latin typeface="Carlito"/>
              <a:cs typeface="Carlito"/>
            </a:endParaRPr>
          </a:p>
          <a:p>
            <a:pPr marL="223520">
              <a:lnSpc>
                <a:spcPct val="100000"/>
              </a:lnSpc>
              <a:spcBef>
                <a:spcPts val="2360"/>
              </a:spcBef>
            </a:pPr>
            <a:r>
              <a:rPr sz="2000" b="1" spc="-25" dirty="0">
                <a:solidFill>
                  <a:srgbClr val="002060"/>
                </a:solidFill>
                <a:latin typeface="Carlito"/>
                <a:cs typeface="Carlito"/>
              </a:rPr>
              <a:t>Graf.</a:t>
            </a:r>
            <a:r>
              <a:rPr sz="2000" b="1" spc="-10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…</a:t>
            </a:r>
            <a:r>
              <a:rPr sz="2000" b="1" spc="38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-</a:t>
            </a:r>
            <a:r>
              <a:rPr sz="2000" b="1" spc="-3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Criterio</a:t>
            </a:r>
            <a:r>
              <a:rPr sz="2000" b="1" spc="-40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spc="-50" dirty="0">
                <a:solidFill>
                  <a:srgbClr val="002060"/>
                </a:solidFill>
                <a:latin typeface="Carlito"/>
                <a:cs typeface="Carlito"/>
              </a:rPr>
              <a:t>…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47009" y="1216952"/>
            <a:ext cx="2095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Risultati</a:t>
            </a:r>
            <a:r>
              <a:rPr sz="2400" b="1" spc="-7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del</a:t>
            </a:r>
            <a:r>
              <a:rPr sz="2400" b="1" spc="-8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spc="-30" dirty="0">
                <a:solidFill>
                  <a:srgbClr val="212121"/>
                </a:solidFill>
                <a:latin typeface="Carlito"/>
                <a:cs typeface="Carlito"/>
              </a:rPr>
              <a:t>Test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53721" y="2256879"/>
            <a:ext cx="469900" cy="87947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298450" algn="l"/>
              </a:tabLst>
            </a:pP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…</a:t>
            </a:r>
            <a:endParaRPr sz="1800">
              <a:latin typeface="Carlito"/>
              <a:cs typeface="Carlito"/>
            </a:endParaRPr>
          </a:p>
          <a:p>
            <a:pPr marL="29845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8450" algn="l"/>
              </a:tabLst>
            </a:pP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…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49783" y="5017414"/>
            <a:ext cx="1709420" cy="119316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5095" indent="-112395">
              <a:lnSpc>
                <a:spcPct val="100000"/>
              </a:lnSpc>
              <a:spcBef>
                <a:spcPts val="495"/>
              </a:spcBef>
              <a:buAutoNum type="arabicPlain"/>
              <a:tabLst>
                <a:tab pos="125095" algn="l"/>
              </a:tabLst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</a:rPr>
              <a:t>Proponente </a:t>
            </a:r>
            <a:r>
              <a:rPr sz="1200" spc="-20" dirty="0">
                <a:solidFill>
                  <a:srgbClr val="808080"/>
                </a:solidFill>
                <a:latin typeface="Carlito"/>
                <a:cs typeface="Carlito"/>
              </a:rPr>
              <a:t>(chi)</a:t>
            </a:r>
            <a:endParaRPr sz="1200">
              <a:latin typeface="Carlito"/>
              <a:cs typeface="Carlito"/>
            </a:endParaRPr>
          </a:p>
          <a:p>
            <a:pPr marL="125095" indent="-112395">
              <a:lnSpc>
                <a:spcPct val="100000"/>
              </a:lnSpc>
              <a:spcBef>
                <a:spcPts val="395"/>
              </a:spcBef>
              <a:buAutoNum type="arabicPlain"/>
              <a:tabLst>
                <a:tab pos="125095" algn="l"/>
              </a:tabLst>
            </a:pP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Finalità</a:t>
            </a:r>
            <a:r>
              <a:rPr sz="1200" spc="-5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</a:rPr>
              <a:t>(perché)</a:t>
            </a:r>
            <a:endParaRPr sz="1200">
              <a:latin typeface="Carlito"/>
              <a:cs typeface="Carlito"/>
            </a:endParaRPr>
          </a:p>
          <a:p>
            <a:pPr marL="160655" indent="-147955">
              <a:lnSpc>
                <a:spcPct val="100000"/>
              </a:lnSpc>
              <a:spcBef>
                <a:spcPts val="395"/>
              </a:spcBef>
              <a:buAutoNum type="arabicPlain"/>
              <a:tabLst>
                <a:tab pos="160655" algn="l"/>
              </a:tabLst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</a:rPr>
              <a:t>Coinvolgimento</a:t>
            </a:r>
            <a:r>
              <a:rPr sz="1200" spc="-2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(con</a:t>
            </a:r>
            <a:r>
              <a:rPr sz="1200" spc="1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20" dirty="0">
                <a:solidFill>
                  <a:srgbClr val="808080"/>
                </a:solidFill>
                <a:latin typeface="Carlito"/>
                <a:cs typeface="Carlito"/>
              </a:rPr>
              <a:t>chi)</a:t>
            </a:r>
            <a:endParaRPr sz="1200">
              <a:latin typeface="Carlito"/>
              <a:cs typeface="Carlito"/>
            </a:endParaRPr>
          </a:p>
          <a:p>
            <a:pPr marL="160655" indent="-147955">
              <a:lnSpc>
                <a:spcPct val="100000"/>
              </a:lnSpc>
              <a:spcBef>
                <a:spcPts val="409"/>
              </a:spcBef>
              <a:buAutoNum type="arabicPlain"/>
              <a:tabLst>
                <a:tab pos="160655" algn="l"/>
              </a:tabLst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</a:rPr>
              <a:t>Destinatari</a:t>
            </a:r>
            <a:r>
              <a:rPr sz="1200" spc="-2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(per</a:t>
            </a:r>
            <a:r>
              <a:rPr sz="1200" spc="2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20" dirty="0">
                <a:solidFill>
                  <a:srgbClr val="808080"/>
                </a:solidFill>
                <a:latin typeface="Carlito"/>
                <a:cs typeface="Carlito"/>
              </a:rPr>
              <a:t>chi)</a:t>
            </a:r>
            <a:endParaRPr sz="1200">
              <a:latin typeface="Carlito"/>
              <a:cs typeface="Carlito"/>
            </a:endParaRPr>
          </a:p>
          <a:p>
            <a:pPr marL="160655" indent="-147955">
              <a:lnSpc>
                <a:spcPct val="100000"/>
              </a:lnSpc>
              <a:spcBef>
                <a:spcPts val="395"/>
              </a:spcBef>
              <a:buAutoNum type="arabicPlain"/>
              <a:tabLst>
                <a:tab pos="160655" algn="l"/>
              </a:tabLst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</a:rPr>
              <a:t>Proposta</a:t>
            </a:r>
            <a:r>
              <a:rPr sz="1200" spc="-2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in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sé</a:t>
            </a:r>
            <a:r>
              <a:rPr sz="1200" spc="29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</a:rPr>
              <a:t>(cosa)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78507" y="5017414"/>
            <a:ext cx="2283460" cy="119316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60655" indent="-147955">
              <a:lnSpc>
                <a:spcPct val="100000"/>
              </a:lnSpc>
              <a:spcBef>
                <a:spcPts val="495"/>
              </a:spcBef>
              <a:buAutoNum type="arabicPlain" startAt="6"/>
              <a:tabLst>
                <a:tab pos="160655" algn="l"/>
              </a:tabLst>
            </a:pP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Modello di</a:t>
            </a:r>
            <a:r>
              <a:rPr sz="1200" spc="1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</a:rPr>
              <a:t>funzionamento (come)</a:t>
            </a:r>
            <a:endParaRPr sz="1200">
              <a:latin typeface="Carlito"/>
              <a:cs typeface="Carlito"/>
            </a:endParaRPr>
          </a:p>
          <a:p>
            <a:pPr marL="160655" indent="-147955">
              <a:lnSpc>
                <a:spcPct val="100000"/>
              </a:lnSpc>
              <a:spcBef>
                <a:spcPts val="395"/>
              </a:spcBef>
              <a:buAutoNum type="arabicPlain" startAt="6"/>
              <a:tabLst>
                <a:tab pos="160655" algn="l"/>
              </a:tabLst>
            </a:pP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Diffusione</a:t>
            </a:r>
            <a:r>
              <a:rPr sz="1200" spc="229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</a:rPr>
              <a:t>(dove)</a:t>
            </a:r>
            <a:endParaRPr sz="1200">
              <a:latin typeface="Carlito"/>
              <a:cs typeface="Carlito"/>
            </a:endParaRPr>
          </a:p>
          <a:p>
            <a:pPr marL="160655" indent="-147955">
              <a:lnSpc>
                <a:spcPct val="100000"/>
              </a:lnSpc>
              <a:spcBef>
                <a:spcPts val="395"/>
              </a:spcBef>
              <a:buAutoNum type="arabicPlain" startAt="6"/>
              <a:tabLst>
                <a:tab pos="160655" algn="l"/>
              </a:tabLst>
            </a:pP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Impatti</a:t>
            </a:r>
            <a:r>
              <a:rPr sz="1200" spc="-6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(Come</a:t>
            </a:r>
            <a:r>
              <a:rPr sz="1200" spc="-1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e</a:t>
            </a:r>
            <a:r>
              <a:rPr sz="1200" spc="-2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cosa</a:t>
            </a:r>
            <a:r>
              <a:rPr sz="1200" spc="-2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</a:rPr>
              <a:t>misuro)</a:t>
            </a:r>
            <a:endParaRPr sz="1200">
              <a:latin typeface="Carlito"/>
              <a:cs typeface="Carlito"/>
            </a:endParaRPr>
          </a:p>
          <a:p>
            <a:pPr marL="160655" indent="-147955">
              <a:lnSpc>
                <a:spcPct val="100000"/>
              </a:lnSpc>
              <a:spcBef>
                <a:spcPts val="409"/>
              </a:spcBef>
              <a:buAutoNum type="arabicPlain" startAt="6"/>
              <a:tabLst>
                <a:tab pos="160655" algn="l"/>
              </a:tabLst>
            </a:pP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Accessibilità</a:t>
            </a:r>
            <a:r>
              <a:rPr sz="1200" spc="-4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(a</a:t>
            </a:r>
            <a:r>
              <a:rPr sz="1200" spc="-2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20" dirty="0">
                <a:solidFill>
                  <a:srgbClr val="808080"/>
                </a:solidFill>
                <a:latin typeface="Carlito"/>
                <a:cs typeface="Carlito"/>
              </a:rPr>
              <a:t>chi)</a:t>
            </a:r>
            <a:endParaRPr sz="1200">
              <a:latin typeface="Carlito"/>
              <a:cs typeface="Carlito"/>
            </a:endParaRPr>
          </a:p>
          <a:p>
            <a:pPr marL="202565" indent="-189865">
              <a:lnSpc>
                <a:spcPct val="100000"/>
              </a:lnSpc>
              <a:spcBef>
                <a:spcPts val="395"/>
              </a:spcBef>
              <a:buAutoNum type="arabicPlain" startAt="6"/>
              <a:tabLst>
                <a:tab pos="202565" algn="l"/>
              </a:tabLst>
            </a:pP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Finanziabilità</a:t>
            </a:r>
            <a:r>
              <a:rPr sz="1200" spc="-5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(da</a:t>
            </a:r>
            <a:r>
              <a:rPr sz="1200" spc="-3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20" dirty="0">
                <a:solidFill>
                  <a:srgbClr val="808080"/>
                </a:solidFill>
                <a:latin typeface="Carlito"/>
                <a:cs typeface="Carlito"/>
              </a:rPr>
              <a:t>chi)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824728" y="6489244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175488" y="0"/>
                </a:moveTo>
                <a:lnTo>
                  <a:pt x="179819" y="179781"/>
                </a:lnTo>
                <a:lnTo>
                  <a:pt x="0" y="177698"/>
                </a:lnTo>
                <a:lnTo>
                  <a:pt x="38" y="184111"/>
                </a:lnTo>
                <a:lnTo>
                  <a:pt x="7610" y="231749"/>
                </a:lnTo>
                <a:lnTo>
                  <a:pt x="26767" y="274257"/>
                </a:lnTo>
                <a:lnTo>
                  <a:pt x="55756" y="309965"/>
                </a:lnTo>
                <a:lnTo>
                  <a:pt x="92819" y="337200"/>
                </a:lnTo>
                <a:lnTo>
                  <a:pt x="136202" y="354290"/>
                </a:lnTo>
                <a:lnTo>
                  <a:pt x="184149" y="359562"/>
                </a:lnTo>
                <a:lnTo>
                  <a:pt x="231787" y="351986"/>
                </a:lnTo>
                <a:lnTo>
                  <a:pt x="274296" y="332827"/>
                </a:lnTo>
                <a:lnTo>
                  <a:pt x="310003" y="303839"/>
                </a:lnTo>
                <a:lnTo>
                  <a:pt x="337238" y="266778"/>
                </a:lnTo>
                <a:lnTo>
                  <a:pt x="354328" y="223396"/>
                </a:lnTo>
                <a:lnTo>
                  <a:pt x="359600" y="175450"/>
                </a:lnTo>
                <a:lnTo>
                  <a:pt x="352028" y="127813"/>
                </a:lnTo>
                <a:lnTo>
                  <a:pt x="332870" y="85304"/>
                </a:lnTo>
                <a:lnTo>
                  <a:pt x="303882" y="49596"/>
                </a:lnTo>
                <a:lnTo>
                  <a:pt x="266819" y="22361"/>
                </a:lnTo>
                <a:lnTo>
                  <a:pt x="223435" y="5272"/>
                </a:lnTo>
                <a:lnTo>
                  <a:pt x="175488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39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73599" y="1937689"/>
            <a:ext cx="9893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08080"/>
                </a:solidFill>
                <a:latin typeface="Carlito"/>
                <a:cs typeface="Carlito"/>
              </a:rPr>
              <a:t>La</a:t>
            </a:r>
            <a:r>
              <a:rPr sz="1600" spc="-1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808080"/>
                </a:solidFill>
                <a:latin typeface="Carlito"/>
                <a:cs typeface="Carlito"/>
              </a:rPr>
              <a:t>proposta</a:t>
            </a:r>
            <a:endParaRPr sz="16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</a:pPr>
            <a:r>
              <a:rPr sz="1600" dirty="0">
                <a:solidFill>
                  <a:srgbClr val="808080"/>
                </a:solidFill>
                <a:latin typeface="Carlito"/>
                <a:cs typeface="Carlito"/>
              </a:rPr>
              <a:t>cop</a:t>
            </a:r>
            <a:r>
              <a:rPr sz="1600" spc="-3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600" spc="-50" dirty="0">
                <a:solidFill>
                  <a:srgbClr val="808080"/>
                </a:solidFill>
                <a:latin typeface="Carlito"/>
                <a:cs typeface="Carlito"/>
              </a:rPr>
              <a:t>4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00127" y="1746173"/>
            <a:ext cx="3614420" cy="854075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2400" b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 Gala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800" b="1" dirty="0">
                <a:solidFill>
                  <a:srgbClr val="DADADA"/>
                </a:solidFill>
                <a:latin typeface="Carlito"/>
                <a:cs typeface="Carlito"/>
              </a:rPr>
              <a:t>Iniziative</a:t>
            </a:r>
            <a:r>
              <a:rPr sz="1800" b="1" spc="-55" dirty="0">
                <a:solidFill>
                  <a:srgbClr val="DADADA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DADADA"/>
                </a:solidFill>
                <a:latin typeface="Carlito"/>
                <a:cs typeface="Carlito"/>
              </a:rPr>
              <a:t>per</a:t>
            </a:r>
            <a:r>
              <a:rPr sz="1800" b="1" spc="-20" dirty="0">
                <a:solidFill>
                  <a:srgbClr val="DADADA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DADADA"/>
                </a:solidFill>
                <a:latin typeface="Carlito"/>
                <a:cs typeface="Carlito"/>
              </a:rPr>
              <a:t>lo</a:t>
            </a:r>
            <a:r>
              <a:rPr sz="1800" b="1" spc="-20" dirty="0">
                <a:solidFill>
                  <a:srgbClr val="DADADA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DADADA"/>
                </a:solidFill>
                <a:latin typeface="Carlito"/>
                <a:cs typeface="Carlito"/>
              </a:rPr>
              <a:t>Sport</a:t>
            </a:r>
            <a:r>
              <a:rPr sz="1800" b="1" spc="-20" dirty="0">
                <a:solidFill>
                  <a:srgbClr val="DADADA"/>
                </a:solidFill>
                <a:latin typeface="Carlito"/>
                <a:cs typeface="Carlito"/>
              </a:rPr>
              <a:t> </a:t>
            </a:r>
            <a:r>
              <a:rPr sz="1800" b="1" i="1" dirty="0">
                <a:solidFill>
                  <a:srgbClr val="DADADA"/>
                </a:solidFill>
                <a:latin typeface="Carlito"/>
                <a:cs typeface="Carlito"/>
              </a:rPr>
              <a:t>in</a:t>
            </a:r>
            <a:r>
              <a:rPr sz="1800" b="1" i="1" spc="-5" dirty="0">
                <a:solidFill>
                  <a:srgbClr val="DADADA"/>
                </a:solidFill>
                <a:latin typeface="Carlito"/>
                <a:cs typeface="Carlito"/>
              </a:rPr>
              <a:t> </a:t>
            </a:r>
            <a:r>
              <a:rPr sz="1800" b="1" i="1" spc="-10" dirty="0">
                <a:solidFill>
                  <a:srgbClr val="DADADA"/>
                </a:solidFill>
                <a:latin typeface="Carlito"/>
                <a:cs typeface="Carlito"/>
              </a:rPr>
              <a:t>Competizione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00127" y="2925165"/>
            <a:ext cx="4107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Criteri,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Giudizi,</a:t>
            </a:r>
            <a:r>
              <a:rPr sz="1800" spc="-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Misurazioni,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Casi</a:t>
            </a:r>
            <a:r>
              <a:rPr sz="1800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di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successo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88807" y="1450381"/>
            <a:ext cx="309880" cy="855980"/>
          </a:xfrm>
          <a:custGeom>
            <a:avLst/>
            <a:gdLst/>
            <a:ahLst/>
            <a:cxnLst/>
            <a:rect l="l" t="t" r="r" b="b"/>
            <a:pathLst>
              <a:path w="309879" h="855980">
                <a:moveTo>
                  <a:pt x="34208" y="0"/>
                </a:moveTo>
                <a:lnTo>
                  <a:pt x="0" y="1457"/>
                </a:lnTo>
                <a:lnTo>
                  <a:pt x="3843" y="42100"/>
                </a:lnTo>
                <a:lnTo>
                  <a:pt x="10668" y="86525"/>
                </a:lnTo>
                <a:lnTo>
                  <a:pt x="19691" y="133929"/>
                </a:lnTo>
                <a:lnTo>
                  <a:pt x="30126" y="183508"/>
                </a:lnTo>
                <a:lnTo>
                  <a:pt x="41191" y="234459"/>
                </a:lnTo>
                <a:lnTo>
                  <a:pt x="52101" y="285981"/>
                </a:lnTo>
                <a:lnTo>
                  <a:pt x="62072" y="337270"/>
                </a:lnTo>
                <a:lnTo>
                  <a:pt x="70320" y="387522"/>
                </a:lnTo>
                <a:lnTo>
                  <a:pt x="76060" y="435936"/>
                </a:lnTo>
                <a:lnTo>
                  <a:pt x="78164" y="480716"/>
                </a:lnTo>
                <a:lnTo>
                  <a:pt x="76853" y="521761"/>
                </a:lnTo>
                <a:lnTo>
                  <a:pt x="73365" y="560822"/>
                </a:lnTo>
                <a:lnTo>
                  <a:pt x="68937" y="599650"/>
                </a:lnTo>
                <a:lnTo>
                  <a:pt x="64810" y="639997"/>
                </a:lnTo>
                <a:lnTo>
                  <a:pt x="62220" y="683614"/>
                </a:lnTo>
                <a:lnTo>
                  <a:pt x="62406" y="732251"/>
                </a:lnTo>
                <a:lnTo>
                  <a:pt x="66606" y="787661"/>
                </a:lnTo>
                <a:lnTo>
                  <a:pt x="76060" y="851595"/>
                </a:lnTo>
                <a:lnTo>
                  <a:pt x="125696" y="845346"/>
                </a:lnTo>
                <a:lnTo>
                  <a:pt x="164405" y="847261"/>
                </a:lnTo>
                <a:lnTo>
                  <a:pt x="200350" y="852299"/>
                </a:lnTo>
                <a:lnTo>
                  <a:pt x="241692" y="855423"/>
                </a:lnTo>
                <a:lnTo>
                  <a:pt x="296595" y="851595"/>
                </a:lnTo>
                <a:lnTo>
                  <a:pt x="288591" y="800076"/>
                </a:lnTo>
                <a:lnTo>
                  <a:pt x="288153" y="753306"/>
                </a:lnTo>
                <a:lnTo>
                  <a:pt x="292643" y="709420"/>
                </a:lnTo>
                <a:lnTo>
                  <a:pt x="299419" y="666551"/>
                </a:lnTo>
                <a:lnTo>
                  <a:pt x="305843" y="622832"/>
                </a:lnTo>
                <a:lnTo>
                  <a:pt x="309274" y="576398"/>
                </a:lnTo>
                <a:lnTo>
                  <a:pt x="307071" y="525381"/>
                </a:lnTo>
                <a:lnTo>
                  <a:pt x="296595" y="467915"/>
                </a:lnTo>
                <a:lnTo>
                  <a:pt x="284842" y="407929"/>
                </a:lnTo>
                <a:lnTo>
                  <a:pt x="279531" y="350507"/>
                </a:lnTo>
                <a:lnTo>
                  <a:pt x="279119" y="295512"/>
                </a:lnTo>
                <a:lnTo>
                  <a:pt x="282065" y="242812"/>
                </a:lnTo>
                <a:lnTo>
                  <a:pt x="286827" y="192271"/>
                </a:lnTo>
                <a:lnTo>
                  <a:pt x="291864" y="143755"/>
                </a:lnTo>
                <a:lnTo>
                  <a:pt x="295634" y="97128"/>
                </a:lnTo>
                <a:lnTo>
                  <a:pt x="296595" y="52257"/>
                </a:lnTo>
                <a:lnTo>
                  <a:pt x="247448" y="51751"/>
                </a:lnTo>
                <a:lnTo>
                  <a:pt x="191983" y="40907"/>
                </a:lnTo>
                <a:lnTo>
                  <a:pt x="134853" y="25090"/>
                </a:lnTo>
                <a:lnTo>
                  <a:pt x="80710" y="9666"/>
                </a:lnTo>
                <a:lnTo>
                  <a:pt x="34208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54613" y="1376172"/>
            <a:ext cx="283845" cy="929640"/>
          </a:xfrm>
          <a:custGeom>
            <a:avLst/>
            <a:gdLst/>
            <a:ahLst/>
            <a:cxnLst/>
            <a:rect l="l" t="t" r="r" b="b"/>
            <a:pathLst>
              <a:path w="283845" h="929639">
                <a:moveTo>
                  <a:pt x="280954" y="0"/>
                </a:moveTo>
                <a:lnTo>
                  <a:pt x="235017" y="17365"/>
                </a:lnTo>
                <a:lnTo>
                  <a:pt x="191212" y="43092"/>
                </a:lnTo>
                <a:lnTo>
                  <a:pt x="148115" y="72053"/>
                </a:lnTo>
                <a:lnTo>
                  <a:pt x="104301" y="99117"/>
                </a:lnTo>
                <a:lnTo>
                  <a:pt x="58344" y="119155"/>
                </a:lnTo>
                <a:lnTo>
                  <a:pt x="8818" y="127038"/>
                </a:lnTo>
                <a:lnTo>
                  <a:pt x="9799" y="175960"/>
                </a:lnTo>
                <a:lnTo>
                  <a:pt x="8502" y="222838"/>
                </a:lnTo>
                <a:lnTo>
                  <a:pt x="5926" y="268843"/>
                </a:lnTo>
                <a:lnTo>
                  <a:pt x="3070" y="315148"/>
                </a:lnTo>
                <a:lnTo>
                  <a:pt x="932" y="362924"/>
                </a:lnTo>
                <a:lnTo>
                  <a:pt x="512" y="413343"/>
                </a:lnTo>
                <a:lnTo>
                  <a:pt x="2808" y="467576"/>
                </a:lnTo>
                <a:lnTo>
                  <a:pt x="8818" y="526795"/>
                </a:lnTo>
                <a:lnTo>
                  <a:pt x="13941" y="584286"/>
                </a:lnTo>
                <a:lnTo>
                  <a:pt x="14080" y="634321"/>
                </a:lnTo>
                <a:lnTo>
                  <a:pt x="10995" y="679553"/>
                </a:lnTo>
                <a:lnTo>
                  <a:pt x="6447" y="722637"/>
                </a:lnTo>
                <a:lnTo>
                  <a:pt x="2195" y="766227"/>
                </a:lnTo>
                <a:lnTo>
                  <a:pt x="0" y="812976"/>
                </a:lnTo>
                <a:lnTo>
                  <a:pt x="1621" y="865538"/>
                </a:lnTo>
                <a:lnTo>
                  <a:pt x="8818" y="926566"/>
                </a:lnTo>
                <a:lnTo>
                  <a:pt x="60575" y="923739"/>
                </a:lnTo>
                <a:lnTo>
                  <a:pt x="179536" y="929572"/>
                </a:lnTo>
                <a:lnTo>
                  <a:pt x="230078" y="926566"/>
                </a:lnTo>
                <a:lnTo>
                  <a:pt x="218930" y="887019"/>
                </a:lnTo>
                <a:lnTo>
                  <a:pt x="213015" y="843642"/>
                </a:lnTo>
                <a:lnTo>
                  <a:pt x="211310" y="796861"/>
                </a:lnTo>
                <a:lnTo>
                  <a:pt x="212790" y="747102"/>
                </a:lnTo>
                <a:lnTo>
                  <a:pt x="216431" y="694791"/>
                </a:lnTo>
                <a:lnTo>
                  <a:pt x="226099" y="584212"/>
                </a:lnTo>
                <a:lnTo>
                  <a:pt x="230078" y="526795"/>
                </a:lnTo>
                <a:lnTo>
                  <a:pt x="233511" y="483332"/>
                </a:lnTo>
                <a:lnTo>
                  <a:pt x="238820" y="437500"/>
                </a:lnTo>
                <a:lnTo>
                  <a:pt x="245459" y="389794"/>
                </a:lnTo>
                <a:lnTo>
                  <a:pt x="260544" y="290737"/>
                </a:lnTo>
                <a:lnTo>
                  <a:pt x="267898" y="240375"/>
                </a:lnTo>
                <a:lnTo>
                  <a:pt x="274398" y="190116"/>
                </a:lnTo>
                <a:lnTo>
                  <a:pt x="279500" y="140454"/>
                </a:lnTo>
                <a:lnTo>
                  <a:pt x="282657" y="91885"/>
                </a:lnTo>
                <a:lnTo>
                  <a:pt x="283324" y="44902"/>
                </a:lnTo>
                <a:lnTo>
                  <a:pt x="28095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1651957" y="6239136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A8A8A"/>
                </a:solidFill>
                <a:latin typeface="Carlito"/>
                <a:cs typeface="Carlito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lang="it-IT" spc="-50" smtClean="0"/>
              <a:pPr marL="115570">
                <a:lnSpc>
                  <a:spcPts val="1240"/>
                </a:lnSpc>
              </a:pPr>
              <a:t>4</a:t>
            </a:fld>
            <a:endParaRPr spc="-50" dirty="0"/>
          </a:p>
        </p:txBody>
      </p:sp>
      <p:sp>
        <p:nvSpPr>
          <p:cNvPr id="9" name="object 9"/>
          <p:cNvSpPr txBox="1"/>
          <p:nvPr/>
        </p:nvSpPr>
        <p:spPr>
          <a:xfrm>
            <a:off x="595122" y="3100577"/>
            <a:ext cx="3542029" cy="1638300"/>
          </a:xfrm>
          <a:prstGeom prst="rect">
            <a:avLst/>
          </a:prstGeom>
          <a:ln w="28575">
            <a:solidFill>
              <a:srgbClr val="C5E0B4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170" marR="489584">
              <a:lnSpc>
                <a:spcPct val="100000"/>
              </a:lnSpc>
              <a:spcBef>
                <a:spcPts val="254"/>
              </a:spcBef>
            </a:pPr>
            <a:r>
              <a:rPr sz="1400" spc="-10" dirty="0">
                <a:solidFill>
                  <a:srgbClr val="8FAADC"/>
                </a:solidFill>
                <a:latin typeface="Carlito"/>
                <a:cs typeface="Carlito"/>
              </a:rPr>
              <a:t>Sottotitolo</a:t>
            </a:r>
            <a:r>
              <a:rPr sz="1400" spc="-25" dirty="0">
                <a:solidFill>
                  <a:srgbClr val="8FAADC"/>
                </a:solidFill>
                <a:latin typeface="Carlito"/>
                <a:cs typeface="Carlito"/>
              </a:rPr>
              <a:t> </a:t>
            </a:r>
            <a:r>
              <a:rPr sz="1400" spc="-10" dirty="0">
                <a:solidFill>
                  <a:srgbClr val="8FAADC"/>
                </a:solidFill>
                <a:latin typeface="Carlito"/>
                <a:cs typeface="Carlito"/>
              </a:rPr>
              <a:t>alternativo,</a:t>
            </a:r>
            <a:r>
              <a:rPr sz="1400" spc="-15" dirty="0">
                <a:solidFill>
                  <a:srgbClr val="8FAADC"/>
                </a:solidFill>
                <a:latin typeface="Carlito"/>
                <a:cs typeface="Carlito"/>
              </a:rPr>
              <a:t> </a:t>
            </a:r>
            <a:r>
              <a:rPr sz="1400" dirty="0">
                <a:solidFill>
                  <a:srgbClr val="8FAADC"/>
                </a:solidFill>
                <a:latin typeface="Carlito"/>
                <a:cs typeface="Carlito"/>
              </a:rPr>
              <a:t>ho</a:t>
            </a:r>
            <a:r>
              <a:rPr sz="1400" spc="-20" dirty="0">
                <a:solidFill>
                  <a:srgbClr val="8FAADC"/>
                </a:solidFill>
                <a:latin typeface="Carlito"/>
                <a:cs typeface="Carlito"/>
              </a:rPr>
              <a:t> </a:t>
            </a:r>
            <a:r>
              <a:rPr sz="1400" dirty="0">
                <a:solidFill>
                  <a:srgbClr val="8FAADC"/>
                </a:solidFill>
                <a:latin typeface="Carlito"/>
                <a:cs typeface="Carlito"/>
              </a:rPr>
              <a:t>esposto</a:t>
            </a:r>
            <a:r>
              <a:rPr sz="1400" spc="-25" dirty="0">
                <a:solidFill>
                  <a:srgbClr val="8FAADC"/>
                </a:solidFill>
                <a:latin typeface="Carlito"/>
                <a:cs typeface="Carlito"/>
              </a:rPr>
              <a:t> </a:t>
            </a:r>
            <a:r>
              <a:rPr sz="1400" spc="-20" dirty="0">
                <a:solidFill>
                  <a:srgbClr val="8FAADC"/>
                </a:solidFill>
                <a:latin typeface="Carlito"/>
                <a:cs typeface="Carlito"/>
              </a:rPr>
              <a:t>cosa </a:t>
            </a:r>
            <a:r>
              <a:rPr sz="1400" dirty="0">
                <a:solidFill>
                  <a:srgbClr val="8FAADC"/>
                </a:solidFill>
                <a:latin typeface="Carlito"/>
                <a:cs typeface="Carlito"/>
              </a:rPr>
              <a:t>intendo</a:t>
            </a:r>
            <a:r>
              <a:rPr sz="1400" spc="-20" dirty="0">
                <a:solidFill>
                  <a:srgbClr val="8FAADC"/>
                </a:solidFill>
                <a:latin typeface="Carlito"/>
                <a:cs typeface="Carlito"/>
              </a:rPr>
              <a:t> </a:t>
            </a:r>
            <a:r>
              <a:rPr sz="1400" dirty="0">
                <a:solidFill>
                  <a:srgbClr val="8FAADC"/>
                </a:solidFill>
                <a:latin typeface="Carlito"/>
                <a:cs typeface="Carlito"/>
              </a:rPr>
              <a:t>con</a:t>
            </a:r>
            <a:r>
              <a:rPr sz="1400" spc="-60" dirty="0">
                <a:solidFill>
                  <a:srgbClr val="8FAADC"/>
                </a:solidFill>
                <a:latin typeface="Carlito"/>
                <a:cs typeface="Carlito"/>
              </a:rPr>
              <a:t> </a:t>
            </a:r>
            <a:r>
              <a:rPr sz="1400" dirty="0">
                <a:solidFill>
                  <a:srgbClr val="8FAADC"/>
                </a:solidFill>
                <a:latin typeface="Carlito"/>
                <a:cs typeface="Carlito"/>
              </a:rPr>
              <a:t>la</a:t>
            </a:r>
            <a:r>
              <a:rPr sz="1400" spc="-35" dirty="0">
                <a:solidFill>
                  <a:srgbClr val="8FAADC"/>
                </a:solidFill>
                <a:latin typeface="Carlito"/>
                <a:cs typeface="Carlito"/>
              </a:rPr>
              <a:t> </a:t>
            </a:r>
            <a:r>
              <a:rPr sz="1400" dirty="0">
                <a:solidFill>
                  <a:srgbClr val="8FAADC"/>
                </a:solidFill>
                <a:latin typeface="Carlito"/>
                <a:cs typeface="Carlito"/>
              </a:rPr>
              <a:t>locuzione</a:t>
            </a:r>
            <a:r>
              <a:rPr sz="1400" spc="-45" dirty="0">
                <a:solidFill>
                  <a:srgbClr val="8FAADC"/>
                </a:solidFill>
                <a:latin typeface="Carlito"/>
                <a:cs typeface="Carlito"/>
              </a:rPr>
              <a:t> </a:t>
            </a:r>
            <a:r>
              <a:rPr sz="1400" dirty="0">
                <a:solidFill>
                  <a:srgbClr val="8FAADC"/>
                </a:solidFill>
                <a:latin typeface="Carlito"/>
                <a:cs typeface="Carlito"/>
              </a:rPr>
              <a:t>già</a:t>
            </a:r>
            <a:r>
              <a:rPr sz="1400" spc="-35" dirty="0">
                <a:solidFill>
                  <a:srgbClr val="8FAADC"/>
                </a:solidFill>
                <a:latin typeface="Carlito"/>
                <a:cs typeface="Carlito"/>
              </a:rPr>
              <a:t> </a:t>
            </a:r>
            <a:r>
              <a:rPr sz="1400" spc="-10" dirty="0">
                <a:solidFill>
                  <a:srgbClr val="8FAADC"/>
                </a:solidFill>
                <a:latin typeface="Carlito"/>
                <a:cs typeface="Carlito"/>
              </a:rPr>
              <a:t>presentata</a:t>
            </a:r>
            <a:r>
              <a:rPr sz="1400" spc="-20" dirty="0">
                <a:solidFill>
                  <a:srgbClr val="8FAADC"/>
                </a:solidFill>
                <a:latin typeface="Carlito"/>
                <a:cs typeface="Carlito"/>
              </a:rPr>
              <a:t> </a:t>
            </a:r>
            <a:r>
              <a:rPr sz="1400" spc="-50" dirty="0">
                <a:solidFill>
                  <a:srgbClr val="8FAADC"/>
                </a:solidFill>
                <a:latin typeface="Carlito"/>
                <a:cs typeface="Carlito"/>
              </a:rPr>
              <a:t>a </a:t>
            </a:r>
            <a:r>
              <a:rPr sz="1400" spc="-20" dirty="0">
                <a:solidFill>
                  <a:srgbClr val="8FAADC"/>
                </a:solidFill>
                <a:latin typeface="Carlito"/>
                <a:cs typeface="Carlito"/>
              </a:rPr>
              <a:t>OPES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145"/>
              </a:spcBef>
            </a:pPr>
            <a:endParaRPr sz="1400">
              <a:latin typeface="Carlito"/>
              <a:cs typeface="Carlito"/>
            </a:endParaRPr>
          </a:p>
          <a:p>
            <a:pPr marL="90170">
              <a:lnSpc>
                <a:spcPct val="100000"/>
              </a:lnSpc>
            </a:pPr>
            <a:r>
              <a:rPr sz="1800" b="1" i="1" spc="-10" dirty="0">
                <a:solidFill>
                  <a:srgbClr val="212121"/>
                </a:solidFill>
                <a:latin typeface="Carlito"/>
                <a:cs typeface="Carlito"/>
              </a:rPr>
              <a:t>Competitività</a:t>
            </a:r>
            <a:r>
              <a:rPr sz="1800" b="1" i="1" spc="1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b="1" i="1" spc="-10" dirty="0">
                <a:solidFill>
                  <a:srgbClr val="212121"/>
                </a:solidFill>
                <a:latin typeface="Carlito"/>
                <a:cs typeface="Carlito"/>
              </a:rPr>
              <a:t>inclusiva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025781" y="1216952"/>
            <a:ext cx="4787265" cy="1918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5795" algn="l"/>
                <a:tab pos="2333625" algn="l"/>
              </a:tabLst>
            </a:pP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2400" b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 Gala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	</a:t>
            </a:r>
            <a:r>
              <a:rPr sz="2400" b="1" spc="-50" dirty="0">
                <a:solidFill>
                  <a:srgbClr val="212121"/>
                </a:solidFill>
                <a:latin typeface="Carlito"/>
                <a:cs typeface="Carlito"/>
              </a:rPr>
              <a:t>|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	Risultati</a:t>
            </a:r>
            <a:r>
              <a:rPr sz="2400" b="1" spc="-7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del</a:t>
            </a:r>
            <a:r>
              <a:rPr sz="2400" b="1" spc="-8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Test</a:t>
            </a:r>
            <a:endParaRPr sz="2400">
              <a:latin typeface="Carlito"/>
              <a:cs typeface="Carlito"/>
            </a:endParaRPr>
          </a:p>
          <a:p>
            <a:pPr marL="223520">
              <a:lnSpc>
                <a:spcPct val="100000"/>
              </a:lnSpc>
              <a:spcBef>
                <a:spcPts val="2360"/>
              </a:spcBef>
            </a:pPr>
            <a:r>
              <a:rPr sz="2000" b="1" spc="-25" dirty="0">
                <a:solidFill>
                  <a:srgbClr val="002060"/>
                </a:solidFill>
                <a:latin typeface="Carlito"/>
                <a:cs typeface="Carlito"/>
              </a:rPr>
              <a:t>Graf.</a:t>
            </a:r>
            <a:r>
              <a:rPr sz="2000" b="1" spc="-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A11</a:t>
            </a:r>
            <a:r>
              <a:rPr sz="2000" b="1" spc="39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-</a:t>
            </a:r>
            <a:r>
              <a:rPr sz="2000" b="1" spc="-2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Giudizi</a:t>
            </a:r>
            <a:r>
              <a:rPr sz="2000" b="1" spc="-30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per</a:t>
            </a:r>
            <a:r>
              <a:rPr sz="2000" b="1" spc="-3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002060"/>
                </a:solidFill>
                <a:latin typeface="Carlito"/>
                <a:cs typeface="Carlito"/>
              </a:rPr>
              <a:t>Concorrenti</a:t>
            </a:r>
            <a:r>
              <a:rPr sz="2000" b="1" spc="-2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e</a:t>
            </a:r>
            <a:r>
              <a:rPr sz="2000" b="1" spc="-20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002060"/>
                </a:solidFill>
                <a:latin typeface="Carlito"/>
                <a:cs typeface="Carlito"/>
              </a:rPr>
              <a:t>Criteri</a:t>
            </a:r>
            <a:endParaRPr sz="2000">
              <a:latin typeface="Carlito"/>
              <a:cs typeface="Carlito"/>
            </a:endParaRPr>
          </a:p>
          <a:p>
            <a:pPr marL="326390" indent="-286385">
              <a:lnSpc>
                <a:spcPct val="100000"/>
              </a:lnSpc>
              <a:spcBef>
                <a:spcPts val="1750"/>
              </a:spcBef>
              <a:buFont typeface="Arial"/>
              <a:buChar char="•"/>
              <a:tabLst>
                <a:tab pos="326390" algn="l"/>
              </a:tabLst>
            </a:pP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…</a:t>
            </a:r>
            <a:endParaRPr sz="1800">
              <a:latin typeface="Carlito"/>
              <a:cs typeface="Carlito"/>
            </a:endParaRPr>
          </a:p>
          <a:p>
            <a:pPr marL="32639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26390" algn="l"/>
              </a:tabLst>
            </a:pP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…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6990" y="1317597"/>
            <a:ext cx="5309616" cy="4283964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1818683" y="6492292"/>
            <a:ext cx="361315" cy="361315"/>
          </a:xfrm>
          <a:custGeom>
            <a:avLst/>
            <a:gdLst/>
            <a:ahLst/>
            <a:cxnLst/>
            <a:rect l="l" t="t" r="r" b="b"/>
            <a:pathLst>
              <a:path w="361315" h="361315">
                <a:moveTo>
                  <a:pt x="176187" y="0"/>
                </a:moveTo>
                <a:lnTo>
                  <a:pt x="180530" y="180543"/>
                </a:lnTo>
                <a:lnTo>
                  <a:pt x="33553" y="75615"/>
                </a:lnTo>
                <a:lnTo>
                  <a:pt x="18591" y="100618"/>
                </a:lnTo>
                <a:lnTo>
                  <a:pt x="7899" y="127527"/>
                </a:lnTo>
                <a:lnTo>
                  <a:pt x="1645" y="155797"/>
                </a:lnTo>
                <a:lnTo>
                  <a:pt x="0" y="184886"/>
                </a:lnTo>
                <a:lnTo>
                  <a:pt x="7604" y="232725"/>
                </a:lnTo>
                <a:lnTo>
                  <a:pt x="26843" y="275415"/>
                </a:lnTo>
                <a:lnTo>
                  <a:pt x="55953" y="311277"/>
                </a:lnTo>
                <a:lnTo>
                  <a:pt x="93171" y="338629"/>
                </a:lnTo>
                <a:lnTo>
                  <a:pt x="136737" y="355792"/>
                </a:lnTo>
                <a:lnTo>
                  <a:pt x="184886" y="361086"/>
                </a:lnTo>
                <a:lnTo>
                  <a:pt x="232724" y="353481"/>
                </a:lnTo>
                <a:lnTo>
                  <a:pt x="275412" y="334242"/>
                </a:lnTo>
                <a:lnTo>
                  <a:pt x="311270" y="305131"/>
                </a:lnTo>
                <a:lnTo>
                  <a:pt x="338619" y="267910"/>
                </a:lnTo>
                <a:lnTo>
                  <a:pt x="355780" y="224341"/>
                </a:lnTo>
                <a:lnTo>
                  <a:pt x="361073" y="176187"/>
                </a:lnTo>
                <a:lnTo>
                  <a:pt x="353469" y="128348"/>
                </a:lnTo>
                <a:lnTo>
                  <a:pt x="334230" y="85661"/>
                </a:lnTo>
                <a:lnTo>
                  <a:pt x="305120" y="49803"/>
                </a:lnTo>
                <a:lnTo>
                  <a:pt x="267901" y="22454"/>
                </a:lnTo>
                <a:lnTo>
                  <a:pt x="224336" y="5293"/>
                </a:lnTo>
                <a:lnTo>
                  <a:pt x="176187" y="0"/>
                </a:lnTo>
                <a:close/>
              </a:path>
            </a:pathLst>
          </a:custGeom>
          <a:solidFill>
            <a:srgbClr val="54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651957" y="6239136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A8A8A"/>
                </a:solidFill>
                <a:latin typeface="Carlito"/>
                <a:cs typeface="Carlito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lang="it-IT" spc="-50" smtClean="0"/>
              <a:pPr marL="115570">
                <a:lnSpc>
                  <a:spcPts val="1240"/>
                </a:lnSpc>
              </a:pPr>
              <a:t>40</a:t>
            </a:fld>
            <a:endParaRPr spc="-2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025781" y="1216952"/>
            <a:ext cx="4787265" cy="1918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5795" algn="l"/>
                <a:tab pos="2333625" algn="l"/>
              </a:tabLst>
            </a:pP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2400" b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 Gala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	</a:t>
            </a:r>
            <a:r>
              <a:rPr sz="2400" b="1" spc="-50" dirty="0">
                <a:solidFill>
                  <a:srgbClr val="212121"/>
                </a:solidFill>
                <a:latin typeface="Carlito"/>
                <a:cs typeface="Carlito"/>
              </a:rPr>
              <a:t>|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	Risultati</a:t>
            </a:r>
            <a:r>
              <a:rPr sz="2400" b="1" spc="-7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del</a:t>
            </a:r>
            <a:r>
              <a:rPr sz="2400" b="1" spc="-8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Test</a:t>
            </a:r>
            <a:endParaRPr sz="2400">
              <a:latin typeface="Carlito"/>
              <a:cs typeface="Carlito"/>
            </a:endParaRPr>
          </a:p>
          <a:p>
            <a:pPr marL="223520">
              <a:lnSpc>
                <a:spcPct val="100000"/>
              </a:lnSpc>
              <a:spcBef>
                <a:spcPts val="2360"/>
              </a:spcBef>
            </a:pPr>
            <a:r>
              <a:rPr sz="2000" b="1" spc="-25" dirty="0">
                <a:solidFill>
                  <a:srgbClr val="002060"/>
                </a:solidFill>
                <a:latin typeface="Carlito"/>
                <a:cs typeface="Carlito"/>
              </a:rPr>
              <a:t>Graf.</a:t>
            </a:r>
            <a:r>
              <a:rPr sz="2000" b="1" spc="-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A12</a:t>
            </a:r>
            <a:r>
              <a:rPr sz="2000" b="1" spc="39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-</a:t>
            </a:r>
            <a:r>
              <a:rPr sz="2000" b="1" spc="-2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Giudizi</a:t>
            </a:r>
            <a:r>
              <a:rPr sz="2000" b="1" spc="-30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per</a:t>
            </a:r>
            <a:r>
              <a:rPr sz="2000" b="1" spc="-3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002060"/>
                </a:solidFill>
                <a:latin typeface="Carlito"/>
                <a:cs typeface="Carlito"/>
              </a:rPr>
              <a:t>Concorrenti</a:t>
            </a:r>
            <a:r>
              <a:rPr sz="2000" b="1" spc="-2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e</a:t>
            </a:r>
            <a:r>
              <a:rPr sz="2000" b="1" spc="-20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002060"/>
                </a:solidFill>
                <a:latin typeface="Carlito"/>
                <a:cs typeface="Carlito"/>
              </a:rPr>
              <a:t>Criteri</a:t>
            </a:r>
            <a:endParaRPr sz="2000">
              <a:latin typeface="Carlito"/>
              <a:cs typeface="Carlito"/>
            </a:endParaRPr>
          </a:p>
          <a:p>
            <a:pPr marL="326390" indent="-286385">
              <a:lnSpc>
                <a:spcPct val="100000"/>
              </a:lnSpc>
              <a:spcBef>
                <a:spcPts val="1750"/>
              </a:spcBef>
              <a:buFont typeface="Arial"/>
              <a:buChar char="•"/>
              <a:tabLst>
                <a:tab pos="326390" algn="l"/>
              </a:tabLst>
            </a:pP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…</a:t>
            </a:r>
            <a:endParaRPr sz="1800">
              <a:latin typeface="Carlito"/>
              <a:cs typeface="Carlito"/>
            </a:endParaRPr>
          </a:p>
          <a:p>
            <a:pPr marL="32639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26390" algn="l"/>
              </a:tabLst>
            </a:pP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…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01593" y="1344100"/>
            <a:ext cx="5265420" cy="4284345"/>
            <a:chOff x="594359" y="1821179"/>
            <a:chExt cx="5265420" cy="4284345"/>
          </a:xfrm>
        </p:grpSpPr>
        <p:sp>
          <p:nvSpPr>
            <p:cNvPr id="7" name="object 7"/>
            <p:cNvSpPr/>
            <p:nvPr/>
          </p:nvSpPr>
          <p:spPr>
            <a:xfrm>
              <a:off x="606551" y="1821179"/>
              <a:ext cx="5169535" cy="4284345"/>
            </a:xfrm>
            <a:custGeom>
              <a:avLst/>
              <a:gdLst/>
              <a:ahLst/>
              <a:cxnLst/>
              <a:rect l="l" t="t" r="r" b="b"/>
              <a:pathLst>
                <a:path w="5169535" h="4284345">
                  <a:moveTo>
                    <a:pt x="5169408" y="0"/>
                  </a:moveTo>
                  <a:lnTo>
                    <a:pt x="0" y="0"/>
                  </a:lnTo>
                  <a:lnTo>
                    <a:pt x="0" y="4283964"/>
                  </a:lnTo>
                  <a:lnTo>
                    <a:pt x="5169408" y="4283964"/>
                  </a:lnTo>
                  <a:lnTo>
                    <a:pt x="5169408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359" y="1865375"/>
              <a:ext cx="5265420" cy="4212336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11818683" y="6492292"/>
            <a:ext cx="361315" cy="361315"/>
          </a:xfrm>
          <a:custGeom>
            <a:avLst/>
            <a:gdLst/>
            <a:ahLst/>
            <a:cxnLst/>
            <a:rect l="l" t="t" r="r" b="b"/>
            <a:pathLst>
              <a:path w="361315" h="361315">
                <a:moveTo>
                  <a:pt x="176187" y="0"/>
                </a:moveTo>
                <a:lnTo>
                  <a:pt x="180530" y="180543"/>
                </a:lnTo>
                <a:lnTo>
                  <a:pt x="33553" y="75615"/>
                </a:lnTo>
                <a:lnTo>
                  <a:pt x="18591" y="100618"/>
                </a:lnTo>
                <a:lnTo>
                  <a:pt x="7899" y="127527"/>
                </a:lnTo>
                <a:lnTo>
                  <a:pt x="1645" y="155797"/>
                </a:lnTo>
                <a:lnTo>
                  <a:pt x="0" y="184886"/>
                </a:lnTo>
                <a:lnTo>
                  <a:pt x="7604" y="232725"/>
                </a:lnTo>
                <a:lnTo>
                  <a:pt x="26843" y="275415"/>
                </a:lnTo>
                <a:lnTo>
                  <a:pt x="55953" y="311277"/>
                </a:lnTo>
                <a:lnTo>
                  <a:pt x="93171" y="338629"/>
                </a:lnTo>
                <a:lnTo>
                  <a:pt x="136737" y="355792"/>
                </a:lnTo>
                <a:lnTo>
                  <a:pt x="184886" y="361086"/>
                </a:lnTo>
                <a:lnTo>
                  <a:pt x="232724" y="353481"/>
                </a:lnTo>
                <a:lnTo>
                  <a:pt x="275412" y="334242"/>
                </a:lnTo>
                <a:lnTo>
                  <a:pt x="311270" y="305131"/>
                </a:lnTo>
                <a:lnTo>
                  <a:pt x="338619" y="267910"/>
                </a:lnTo>
                <a:lnTo>
                  <a:pt x="355780" y="224341"/>
                </a:lnTo>
                <a:lnTo>
                  <a:pt x="361073" y="176187"/>
                </a:lnTo>
                <a:lnTo>
                  <a:pt x="353469" y="128348"/>
                </a:lnTo>
                <a:lnTo>
                  <a:pt x="334230" y="85661"/>
                </a:lnTo>
                <a:lnTo>
                  <a:pt x="305120" y="49803"/>
                </a:lnTo>
                <a:lnTo>
                  <a:pt x="267901" y="22454"/>
                </a:lnTo>
                <a:lnTo>
                  <a:pt x="224336" y="5293"/>
                </a:lnTo>
                <a:lnTo>
                  <a:pt x="176187" y="0"/>
                </a:lnTo>
                <a:close/>
              </a:path>
            </a:pathLst>
          </a:custGeom>
          <a:solidFill>
            <a:srgbClr val="54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1651957" y="6239136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A8A8A"/>
                </a:solidFill>
                <a:latin typeface="Carlito"/>
                <a:cs typeface="Carlito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lang="it-IT" spc="-50" smtClean="0"/>
              <a:pPr marL="115570">
                <a:lnSpc>
                  <a:spcPts val="1240"/>
                </a:lnSpc>
              </a:pPr>
              <a:t>41</a:t>
            </a:fld>
            <a:endParaRPr spc="-25" dirty="0"/>
          </a:p>
        </p:txBody>
      </p:sp>
      <p:sp>
        <p:nvSpPr>
          <p:cNvPr id="12" name="Titolo 11">
            <a:extLst>
              <a:ext uri="{FF2B5EF4-FFF2-40B4-BE49-F238E27FC236}">
                <a16:creationId xmlns:a16="http://schemas.microsoft.com/office/drawing/2014/main" id="{6561BBB7-5A75-D8D5-450E-0C7663341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025781" y="1216952"/>
            <a:ext cx="4787265" cy="1918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5795" algn="l"/>
                <a:tab pos="2333625" algn="l"/>
              </a:tabLst>
            </a:pP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2400" b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 Gala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	</a:t>
            </a:r>
            <a:r>
              <a:rPr sz="2400" b="1" spc="-50" dirty="0">
                <a:solidFill>
                  <a:srgbClr val="212121"/>
                </a:solidFill>
                <a:latin typeface="Carlito"/>
                <a:cs typeface="Carlito"/>
              </a:rPr>
              <a:t>|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	Risultati</a:t>
            </a:r>
            <a:r>
              <a:rPr sz="2400" b="1" spc="-7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del</a:t>
            </a:r>
            <a:r>
              <a:rPr sz="2400" b="1" spc="-8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Test</a:t>
            </a:r>
            <a:endParaRPr sz="2400">
              <a:latin typeface="Carlito"/>
              <a:cs typeface="Carlito"/>
            </a:endParaRPr>
          </a:p>
          <a:p>
            <a:pPr marL="223520">
              <a:lnSpc>
                <a:spcPct val="100000"/>
              </a:lnSpc>
              <a:spcBef>
                <a:spcPts val="2360"/>
              </a:spcBef>
            </a:pPr>
            <a:r>
              <a:rPr sz="2000" b="1" spc="-25" dirty="0">
                <a:solidFill>
                  <a:srgbClr val="002060"/>
                </a:solidFill>
                <a:latin typeface="Carlito"/>
                <a:cs typeface="Carlito"/>
              </a:rPr>
              <a:t>Graf.</a:t>
            </a:r>
            <a:r>
              <a:rPr sz="2000" b="1" spc="-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A13</a:t>
            </a:r>
            <a:r>
              <a:rPr sz="2000" b="1" spc="39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-</a:t>
            </a:r>
            <a:r>
              <a:rPr sz="2000" b="1" spc="-2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Giudizi</a:t>
            </a:r>
            <a:r>
              <a:rPr sz="2000" b="1" spc="-30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per</a:t>
            </a:r>
            <a:r>
              <a:rPr sz="2000" b="1" spc="-3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002060"/>
                </a:solidFill>
                <a:latin typeface="Carlito"/>
                <a:cs typeface="Carlito"/>
              </a:rPr>
              <a:t>Concorrenti</a:t>
            </a:r>
            <a:r>
              <a:rPr sz="2000" b="1" spc="-2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e</a:t>
            </a:r>
            <a:r>
              <a:rPr sz="2000" b="1" spc="-20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002060"/>
                </a:solidFill>
                <a:latin typeface="Carlito"/>
                <a:cs typeface="Carlito"/>
              </a:rPr>
              <a:t>Criteri</a:t>
            </a:r>
            <a:endParaRPr sz="2000">
              <a:latin typeface="Carlito"/>
              <a:cs typeface="Carlito"/>
            </a:endParaRPr>
          </a:p>
          <a:p>
            <a:pPr marL="326390" indent="-286385">
              <a:lnSpc>
                <a:spcPct val="100000"/>
              </a:lnSpc>
              <a:spcBef>
                <a:spcPts val="1750"/>
              </a:spcBef>
              <a:buFont typeface="Arial"/>
              <a:buChar char="•"/>
              <a:tabLst>
                <a:tab pos="326390" algn="l"/>
              </a:tabLst>
            </a:pP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…</a:t>
            </a:r>
            <a:endParaRPr sz="1800">
              <a:latin typeface="Carlito"/>
              <a:cs typeface="Carlito"/>
            </a:endParaRPr>
          </a:p>
          <a:p>
            <a:pPr marL="32639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26390" algn="l"/>
              </a:tabLst>
            </a:pP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…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451" y="1168776"/>
            <a:ext cx="5355336" cy="4287011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1818683" y="6492292"/>
            <a:ext cx="361315" cy="361315"/>
          </a:xfrm>
          <a:custGeom>
            <a:avLst/>
            <a:gdLst/>
            <a:ahLst/>
            <a:cxnLst/>
            <a:rect l="l" t="t" r="r" b="b"/>
            <a:pathLst>
              <a:path w="361315" h="361315">
                <a:moveTo>
                  <a:pt x="176187" y="0"/>
                </a:moveTo>
                <a:lnTo>
                  <a:pt x="180530" y="180543"/>
                </a:lnTo>
                <a:lnTo>
                  <a:pt x="33553" y="75615"/>
                </a:lnTo>
                <a:lnTo>
                  <a:pt x="18591" y="100618"/>
                </a:lnTo>
                <a:lnTo>
                  <a:pt x="7899" y="127527"/>
                </a:lnTo>
                <a:lnTo>
                  <a:pt x="1645" y="155797"/>
                </a:lnTo>
                <a:lnTo>
                  <a:pt x="0" y="184886"/>
                </a:lnTo>
                <a:lnTo>
                  <a:pt x="7604" y="232725"/>
                </a:lnTo>
                <a:lnTo>
                  <a:pt x="26843" y="275415"/>
                </a:lnTo>
                <a:lnTo>
                  <a:pt x="55953" y="311277"/>
                </a:lnTo>
                <a:lnTo>
                  <a:pt x="93171" y="338629"/>
                </a:lnTo>
                <a:lnTo>
                  <a:pt x="136737" y="355792"/>
                </a:lnTo>
                <a:lnTo>
                  <a:pt x="184886" y="361086"/>
                </a:lnTo>
                <a:lnTo>
                  <a:pt x="232724" y="353481"/>
                </a:lnTo>
                <a:lnTo>
                  <a:pt x="275412" y="334242"/>
                </a:lnTo>
                <a:lnTo>
                  <a:pt x="311270" y="305131"/>
                </a:lnTo>
                <a:lnTo>
                  <a:pt x="338619" y="267910"/>
                </a:lnTo>
                <a:lnTo>
                  <a:pt x="355780" y="224341"/>
                </a:lnTo>
                <a:lnTo>
                  <a:pt x="361073" y="176187"/>
                </a:lnTo>
                <a:lnTo>
                  <a:pt x="353469" y="128348"/>
                </a:lnTo>
                <a:lnTo>
                  <a:pt x="334230" y="85661"/>
                </a:lnTo>
                <a:lnTo>
                  <a:pt x="305120" y="49803"/>
                </a:lnTo>
                <a:lnTo>
                  <a:pt x="267901" y="22454"/>
                </a:lnTo>
                <a:lnTo>
                  <a:pt x="224336" y="5293"/>
                </a:lnTo>
                <a:lnTo>
                  <a:pt x="176187" y="0"/>
                </a:lnTo>
                <a:close/>
              </a:path>
            </a:pathLst>
          </a:custGeom>
          <a:solidFill>
            <a:srgbClr val="54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651957" y="6239136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A8A8A"/>
                </a:solidFill>
                <a:latin typeface="Carlito"/>
                <a:cs typeface="Carlito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lang="it-IT" spc="-50" smtClean="0"/>
              <a:pPr marL="115570">
                <a:lnSpc>
                  <a:spcPts val="1240"/>
                </a:lnSpc>
              </a:pPr>
              <a:t>42</a:t>
            </a:fld>
            <a:endParaRPr spc="-25" dirty="0"/>
          </a:p>
        </p:txBody>
      </p:sp>
      <p:sp>
        <p:nvSpPr>
          <p:cNvPr id="10" name="Titolo 9">
            <a:extLst>
              <a:ext uri="{FF2B5EF4-FFF2-40B4-BE49-F238E27FC236}">
                <a16:creationId xmlns:a16="http://schemas.microsoft.com/office/drawing/2014/main" id="{B0A5538F-F654-5479-205A-84AAC31F7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025781" y="1216952"/>
            <a:ext cx="4787265" cy="1918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5795" algn="l"/>
                <a:tab pos="2333625" algn="l"/>
              </a:tabLst>
            </a:pP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2400" b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 Gala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	</a:t>
            </a:r>
            <a:r>
              <a:rPr sz="2400" b="1" spc="-50" dirty="0">
                <a:solidFill>
                  <a:srgbClr val="212121"/>
                </a:solidFill>
                <a:latin typeface="Carlito"/>
                <a:cs typeface="Carlito"/>
              </a:rPr>
              <a:t>|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	Risultati</a:t>
            </a:r>
            <a:r>
              <a:rPr sz="2400" b="1" spc="-7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del</a:t>
            </a:r>
            <a:r>
              <a:rPr sz="2400" b="1" spc="-8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Test</a:t>
            </a:r>
            <a:endParaRPr sz="2400">
              <a:latin typeface="Carlito"/>
              <a:cs typeface="Carlito"/>
            </a:endParaRPr>
          </a:p>
          <a:p>
            <a:pPr marL="223520">
              <a:lnSpc>
                <a:spcPct val="100000"/>
              </a:lnSpc>
              <a:spcBef>
                <a:spcPts val="2360"/>
              </a:spcBef>
            </a:pPr>
            <a:r>
              <a:rPr sz="2000" b="1" spc="-25" dirty="0">
                <a:solidFill>
                  <a:srgbClr val="002060"/>
                </a:solidFill>
                <a:latin typeface="Carlito"/>
                <a:cs typeface="Carlito"/>
              </a:rPr>
              <a:t>Graf.</a:t>
            </a:r>
            <a:r>
              <a:rPr sz="2000" b="1" spc="-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A14</a:t>
            </a:r>
            <a:r>
              <a:rPr sz="2000" b="1" spc="39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-</a:t>
            </a:r>
            <a:r>
              <a:rPr sz="2000" b="1" spc="-2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Giudizi</a:t>
            </a:r>
            <a:r>
              <a:rPr sz="2000" b="1" spc="-30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per</a:t>
            </a:r>
            <a:r>
              <a:rPr sz="2000" b="1" spc="-3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002060"/>
                </a:solidFill>
                <a:latin typeface="Carlito"/>
                <a:cs typeface="Carlito"/>
              </a:rPr>
              <a:t>Concorrenti</a:t>
            </a:r>
            <a:r>
              <a:rPr sz="2000" b="1" spc="-2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rlito"/>
                <a:cs typeface="Carlito"/>
              </a:rPr>
              <a:t>e</a:t>
            </a:r>
            <a:r>
              <a:rPr sz="2000" b="1" spc="-20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002060"/>
                </a:solidFill>
                <a:latin typeface="Carlito"/>
                <a:cs typeface="Carlito"/>
              </a:rPr>
              <a:t>Criteri</a:t>
            </a:r>
            <a:endParaRPr sz="2000">
              <a:latin typeface="Carlito"/>
              <a:cs typeface="Carlito"/>
            </a:endParaRPr>
          </a:p>
          <a:p>
            <a:pPr marL="326390" indent="-286385">
              <a:lnSpc>
                <a:spcPct val="100000"/>
              </a:lnSpc>
              <a:spcBef>
                <a:spcPts val="1750"/>
              </a:spcBef>
              <a:buFont typeface="Arial"/>
              <a:buChar char="•"/>
              <a:tabLst>
                <a:tab pos="326390" algn="l"/>
              </a:tabLst>
            </a:pP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…</a:t>
            </a:r>
            <a:endParaRPr sz="1800">
              <a:latin typeface="Carlito"/>
              <a:cs typeface="Carlito"/>
            </a:endParaRPr>
          </a:p>
          <a:p>
            <a:pPr marL="32639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26390" algn="l"/>
              </a:tabLst>
            </a:pPr>
            <a:r>
              <a:rPr sz="1800" spc="-50" dirty="0">
                <a:solidFill>
                  <a:srgbClr val="212121"/>
                </a:solidFill>
                <a:latin typeface="Carlito"/>
                <a:cs typeface="Carlito"/>
              </a:rPr>
              <a:t>…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30849"/>
            <a:ext cx="5652516" cy="4283964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1818683" y="6492292"/>
            <a:ext cx="361315" cy="361315"/>
          </a:xfrm>
          <a:custGeom>
            <a:avLst/>
            <a:gdLst/>
            <a:ahLst/>
            <a:cxnLst/>
            <a:rect l="l" t="t" r="r" b="b"/>
            <a:pathLst>
              <a:path w="361315" h="361315">
                <a:moveTo>
                  <a:pt x="176187" y="0"/>
                </a:moveTo>
                <a:lnTo>
                  <a:pt x="180530" y="180543"/>
                </a:lnTo>
                <a:lnTo>
                  <a:pt x="51536" y="54152"/>
                </a:lnTo>
                <a:lnTo>
                  <a:pt x="28921" y="82422"/>
                </a:lnTo>
                <a:lnTo>
                  <a:pt x="12528" y="114304"/>
                </a:lnTo>
                <a:lnTo>
                  <a:pt x="2755" y="148794"/>
                </a:lnTo>
                <a:lnTo>
                  <a:pt x="0" y="184886"/>
                </a:lnTo>
                <a:lnTo>
                  <a:pt x="7604" y="232725"/>
                </a:lnTo>
                <a:lnTo>
                  <a:pt x="26843" y="275415"/>
                </a:lnTo>
                <a:lnTo>
                  <a:pt x="55953" y="311277"/>
                </a:lnTo>
                <a:lnTo>
                  <a:pt x="93171" y="338629"/>
                </a:lnTo>
                <a:lnTo>
                  <a:pt x="136737" y="355792"/>
                </a:lnTo>
                <a:lnTo>
                  <a:pt x="184886" y="361086"/>
                </a:lnTo>
                <a:lnTo>
                  <a:pt x="232724" y="353481"/>
                </a:lnTo>
                <a:lnTo>
                  <a:pt x="275412" y="334242"/>
                </a:lnTo>
                <a:lnTo>
                  <a:pt x="311270" y="305131"/>
                </a:lnTo>
                <a:lnTo>
                  <a:pt x="338619" y="267910"/>
                </a:lnTo>
                <a:lnTo>
                  <a:pt x="355780" y="224341"/>
                </a:lnTo>
                <a:lnTo>
                  <a:pt x="361073" y="176187"/>
                </a:lnTo>
                <a:lnTo>
                  <a:pt x="353469" y="128348"/>
                </a:lnTo>
                <a:lnTo>
                  <a:pt x="334230" y="85661"/>
                </a:lnTo>
                <a:lnTo>
                  <a:pt x="305120" y="49803"/>
                </a:lnTo>
                <a:lnTo>
                  <a:pt x="267901" y="22454"/>
                </a:lnTo>
                <a:lnTo>
                  <a:pt x="224336" y="5293"/>
                </a:lnTo>
                <a:lnTo>
                  <a:pt x="176187" y="0"/>
                </a:lnTo>
                <a:close/>
              </a:path>
            </a:pathLst>
          </a:custGeom>
          <a:solidFill>
            <a:srgbClr val="54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651957" y="6239136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A8A8A"/>
                </a:solidFill>
                <a:latin typeface="Carlito"/>
                <a:cs typeface="Carlito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lang="it-IT" spc="-50" smtClean="0"/>
              <a:pPr marL="115570">
                <a:lnSpc>
                  <a:spcPts val="1240"/>
                </a:lnSpc>
              </a:pPr>
              <a:t>43</a:t>
            </a:fld>
            <a:endParaRPr spc="-25" dirty="0"/>
          </a:p>
        </p:txBody>
      </p:sp>
      <p:sp>
        <p:nvSpPr>
          <p:cNvPr id="10" name="Titolo 9">
            <a:extLst>
              <a:ext uri="{FF2B5EF4-FFF2-40B4-BE49-F238E27FC236}">
                <a16:creationId xmlns:a16="http://schemas.microsoft.com/office/drawing/2014/main" id="{1901EF28-5CCE-015A-B36C-DA2A3FD0B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67021" y="3799179"/>
            <a:ext cx="3614420" cy="854075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2400" i="0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2400" i="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i="0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2400" i="0" spc="-20" dirty="0">
                <a:solidFill>
                  <a:srgbClr val="212121"/>
                </a:solidFill>
                <a:latin typeface="Carlito"/>
                <a:cs typeface="Carlito"/>
              </a:rPr>
              <a:t> Gala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800" i="0" dirty="0">
                <a:solidFill>
                  <a:srgbClr val="212121"/>
                </a:solidFill>
                <a:latin typeface="Carlito"/>
                <a:cs typeface="Carlito"/>
              </a:rPr>
              <a:t>Iniziative</a:t>
            </a:r>
            <a:r>
              <a:rPr sz="1800" i="0" spc="-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i="0" dirty="0">
                <a:solidFill>
                  <a:srgbClr val="212121"/>
                </a:solidFill>
                <a:latin typeface="Carlito"/>
                <a:cs typeface="Carlito"/>
              </a:rPr>
              <a:t>per</a:t>
            </a:r>
            <a:r>
              <a:rPr sz="1800" i="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i="0" dirty="0">
                <a:solidFill>
                  <a:srgbClr val="212121"/>
                </a:solidFill>
                <a:latin typeface="Carlito"/>
                <a:cs typeface="Carlito"/>
              </a:rPr>
              <a:t>lo</a:t>
            </a:r>
            <a:r>
              <a:rPr sz="1800" i="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i="0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1800" i="0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1800" spc="-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Competizione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54496" y="3503209"/>
            <a:ext cx="311150" cy="855980"/>
          </a:xfrm>
          <a:custGeom>
            <a:avLst/>
            <a:gdLst/>
            <a:ahLst/>
            <a:cxnLst/>
            <a:rect l="l" t="t" r="r" b="b"/>
            <a:pathLst>
              <a:path w="311150" h="855979">
                <a:moveTo>
                  <a:pt x="34379" y="0"/>
                </a:moveTo>
                <a:lnTo>
                  <a:pt x="0" y="1457"/>
                </a:lnTo>
                <a:lnTo>
                  <a:pt x="3861" y="42100"/>
                </a:lnTo>
                <a:lnTo>
                  <a:pt x="10719" y="86525"/>
                </a:lnTo>
                <a:lnTo>
                  <a:pt x="19787" y="133929"/>
                </a:lnTo>
                <a:lnTo>
                  <a:pt x="30275" y="183508"/>
                </a:lnTo>
                <a:lnTo>
                  <a:pt x="41396" y="234459"/>
                </a:lnTo>
                <a:lnTo>
                  <a:pt x="52361" y="285981"/>
                </a:lnTo>
                <a:lnTo>
                  <a:pt x="62383" y="337270"/>
                </a:lnTo>
                <a:lnTo>
                  <a:pt x="70672" y="387522"/>
                </a:lnTo>
                <a:lnTo>
                  <a:pt x="76441" y="435936"/>
                </a:lnTo>
                <a:lnTo>
                  <a:pt x="78556" y="480716"/>
                </a:lnTo>
                <a:lnTo>
                  <a:pt x="77238" y="521761"/>
                </a:lnTo>
                <a:lnTo>
                  <a:pt x="73731" y="560822"/>
                </a:lnTo>
                <a:lnTo>
                  <a:pt x="69282" y="599650"/>
                </a:lnTo>
                <a:lnTo>
                  <a:pt x="65133" y="639997"/>
                </a:lnTo>
                <a:lnTo>
                  <a:pt x="62530" y="683614"/>
                </a:lnTo>
                <a:lnTo>
                  <a:pt x="62717" y="732251"/>
                </a:lnTo>
                <a:lnTo>
                  <a:pt x="66939" y="787661"/>
                </a:lnTo>
                <a:lnTo>
                  <a:pt x="76441" y="851595"/>
                </a:lnTo>
                <a:lnTo>
                  <a:pt x="126318" y="845346"/>
                </a:lnTo>
                <a:lnTo>
                  <a:pt x="165215" y="847261"/>
                </a:lnTo>
                <a:lnTo>
                  <a:pt x="201335" y="852299"/>
                </a:lnTo>
                <a:lnTo>
                  <a:pt x="242881" y="855423"/>
                </a:lnTo>
                <a:lnTo>
                  <a:pt x="298056" y="851595"/>
                </a:lnTo>
                <a:lnTo>
                  <a:pt x="290012" y="800076"/>
                </a:lnTo>
                <a:lnTo>
                  <a:pt x="289573" y="753306"/>
                </a:lnTo>
                <a:lnTo>
                  <a:pt x="294084" y="709420"/>
                </a:lnTo>
                <a:lnTo>
                  <a:pt x="300894" y="666551"/>
                </a:lnTo>
                <a:lnTo>
                  <a:pt x="307349" y="622832"/>
                </a:lnTo>
                <a:lnTo>
                  <a:pt x="310797" y="576398"/>
                </a:lnTo>
                <a:lnTo>
                  <a:pt x="308583" y="525381"/>
                </a:lnTo>
                <a:lnTo>
                  <a:pt x="298056" y="467915"/>
                </a:lnTo>
                <a:lnTo>
                  <a:pt x="286245" y="407929"/>
                </a:lnTo>
                <a:lnTo>
                  <a:pt x="280907" y="350507"/>
                </a:lnTo>
                <a:lnTo>
                  <a:pt x="280493" y="295512"/>
                </a:lnTo>
                <a:lnTo>
                  <a:pt x="283454" y="242812"/>
                </a:lnTo>
                <a:lnTo>
                  <a:pt x="288240" y="192271"/>
                </a:lnTo>
                <a:lnTo>
                  <a:pt x="293302" y="143755"/>
                </a:lnTo>
                <a:lnTo>
                  <a:pt x="297090" y="97128"/>
                </a:lnTo>
                <a:lnTo>
                  <a:pt x="298056" y="52257"/>
                </a:lnTo>
                <a:lnTo>
                  <a:pt x="248669" y="51751"/>
                </a:lnTo>
                <a:lnTo>
                  <a:pt x="192932" y="40907"/>
                </a:lnTo>
                <a:lnTo>
                  <a:pt x="135521" y="25090"/>
                </a:lnTo>
                <a:lnTo>
                  <a:pt x="81112" y="9666"/>
                </a:lnTo>
                <a:lnTo>
                  <a:pt x="3437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21825" y="3429000"/>
            <a:ext cx="283845" cy="929640"/>
          </a:xfrm>
          <a:custGeom>
            <a:avLst/>
            <a:gdLst/>
            <a:ahLst/>
            <a:cxnLst/>
            <a:rect l="l" t="t" r="r" b="b"/>
            <a:pathLst>
              <a:path w="283845" h="929639">
                <a:moveTo>
                  <a:pt x="280954" y="0"/>
                </a:moveTo>
                <a:lnTo>
                  <a:pt x="235017" y="17365"/>
                </a:lnTo>
                <a:lnTo>
                  <a:pt x="191212" y="43092"/>
                </a:lnTo>
                <a:lnTo>
                  <a:pt x="148115" y="72053"/>
                </a:lnTo>
                <a:lnTo>
                  <a:pt x="104301" y="99117"/>
                </a:lnTo>
                <a:lnTo>
                  <a:pt x="58344" y="119155"/>
                </a:lnTo>
                <a:lnTo>
                  <a:pt x="8818" y="127038"/>
                </a:lnTo>
                <a:lnTo>
                  <a:pt x="9799" y="175960"/>
                </a:lnTo>
                <a:lnTo>
                  <a:pt x="8502" y="222838"/>
                </a:lnTo>
                <a:lnTo>
                  <a:pt x="5926" y="268843"/>
                </a:lnTo>
                <a:lnTo>
                  <a:pt x="3070" y="315148"/>
                </a:lnTo>
                <a:lnTo>
                  <a:pt x="932" y="362924"/>
                </a:lnTo>
                <a:lnTo>
                  <a:pt x="512" y="413343"/>
                </a:lnTo>
                <a:lnTo>
                  <a:pt x="2808" y="467576"/>
                </a:lnTo>
                <a:lnTo>
                  <a:pt x="8818" y="526795"/>
                </a:lnTo>
                <a:lnTo>
                  <a:pt x="13941" y="584286"/>
                </a:lnTo>
                <a:lnTo>
                  <a:pt x="14080" y="634321"/>
                </a:lnTo>
                <a:lnTo>
                  <a:pt x="10995" y="679553"/>
                </a:lnTo>
                <a:lnTo>
                  <a:pt x="6447" y="722637"/>
                </a:lnTo>
                <a:lnTo>
                  <a:pt x="2195" y="766227"/>
                </a:lnTo>
                <a:lnTo>
                  <a:pt x="0" y="812976"/>
                </a:lnTo>
                <a:lnTo>
                  <a:pt x="1621" y="865538"/>
                </a:lnTo>
                <a:lnTo>
                  <a:pt x="8818" y="926566"/>
                </a:lnTo>
                <a:lnTo>
                  <a:pt x="60575" y="923739"/>
                </a:lnTo>
                <a:lnTo>
                  <a:pt x="179536" y="929572"/>
                </a:lnTo>
                <a:lnTo>
                  <a:pt x="230078" y="926566"/>
                </a:lnTo>
                <a:lnTo>
                  <a:pt x="218930" y="887019"/>
                </a:lnTo>
                <a:lnTo>
                  <a:pt x="213015" y="843642"/>
                </a:lnTo>
                <a:lnTo>
                  <a:pt x="211310" y="796861"/>
                </a:lnTo>
                <a:lnTo>
                  <a:pt x="212790" y="747102"/>
                </a:lnTo>
                <a:lnTo>
                  <a:pt x="216431" y="694791"/>
                </a:lnTo>
                <a:lnTo>
                  <a:pt x="226099" y="584212"/>
                </a:lnTo>
                <a:lnTo>
                  <a:pt x="230078" y="526795"/>
                </a:lnTo>
                <a:lnTo>
                  <a:pt x="233511" y="483332"/>
                </a:lnTo>
                <a:lnTo>
                  <a:pt x="238820" y="437500"/>
                </a:lnTo>
                <a:lnTo>
                  <a:pt x="245459" y="389794"/>
                </a:lnTo>
                <a:lnTo>
                  <a:pt x="260544" y="290737"/>
                </a:lnTo>
                <a:lnTo>
                  <a:pt x="267898" y="240375"/>
                </a:lnTo>
                <a:lnTo>
                  <a:pt x="274398" y="190116"/>
                </a:lnTo>
                <a:lnTo>
                  <a:pt x="279500" y="140454"/>
                </a:lnTo>
                <a:lnTo>
                  <a:pt x="282657" y="91885"/>
                </a:lnTo>
                <a:lnTo>
                  <a:pt x="283324" y="44902"/>
                </a:lnTo>
                <a:lnTo>
                  <a:pt x="28095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651957" y="6239136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A8A8A"/>
                </a:solidFill>
                <a:latin typeface="Carlito"/>
                <a:cs typeface="Carlito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lang="it-IT" spc="-50" smtClean="0"/>
              <a:pPr marL="115570">
                <a:lnSpc>
                  <a:spcPts val="1240"/>
                </a:lnSpc>
              </a:pPr>
              <a:t>44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5081" y="620103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A8A8A"/>
                </a:solidFill>
                <a:latin typeface="Carlito"/>
                <a:cs typeface="Carlito"/>
              </a:rPr>
              <a:t>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73599" y="1937689"/>
            <a:ext cx="9893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08080"/>
                </a:solidFill>
                <a:latin typeface="Carlito"/>
                <a:cs typeface="Carlito"/>
              </a:rPr>
              <a:t>La</a:t>
            </a:r>
            <a:r>
              <a:rPr sz="1600" spc="-1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808080"/>
                </a:solidFill>
                <a:latin typeface="Carlito"/>
                <a:cs typeface="Carlito"/>
              </a:rPr>
              <a:t>proposta</a:t>
            </a:r>
            <a:endParaRPr sz="16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</a:pPr>
            <a:r>
              <a:rPr sz="1600" dirty="0">
                <a:solidFill>
                  <a:srgbClr val="808080"/>
                </a:solidFill>
                <a:latin typeface="Carlito"/>
                <a:cs typeface="Carlito"/>
              </a:rPr>
              <a:t>cop</a:t>
            </a:r>
            <a:r>
              <a:rPr sz="1600" spc="-3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600" spc="-50" dirty="0">
                <a:solidFill>
                  <a:srgbClr val="808080"/>
                </a:solidFill>
                <a:latin typeface="Carlito"/>
                <a:cs typeface="Carlito"/>
              </a:rPr>
              <a:t>4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00127" y="1853869"/>
            <a:ext cx="2430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2400" b="1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2400" b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Gala,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 cos’è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41101" y="2304973"/>
            <a:ext cx="5773821" cy="3613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63525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dirty="0">
                <a:latin typeface="Trebuchet MS"/>
                <a:cs typeface="Trebuchet MS"/>
              </a:rPr>
              <a:t>una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b="1" spc="-20" dirty="0">
                <a:latin typeface="Liberation Sans"/>
                <a:cs typeface="Liberation Sans"/>
              </a:rPr>
              <a:t>ribalta</a:t>
            </a:r>
            <a:r>
              <a:rPr sz="1800" b="1" spc="-85" dirty="0">
                <a:latin typeface="Liberation Sans"/>
                <a:cs typeface="Liberation San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alle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tante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iniziative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locali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(20 </a:t>
            </a:r>
            <a:r>
              <a:rPr sz="1800" spc="-50" dirty="0">
                <a:latin typeface="Trebuchet MS"/>
                <a:cs typeface="Trebuchet MS"/>
              </a:rPr>
              <a:t>Regioni)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che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adottano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lo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sport,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la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sportività,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il </a:t>
            </a:r>
            <a:r>
              <a:rPr sz="1800" spc="-35" dirty="0">
                <a:latin typeface="Trebuchet MS"/>
                <a:cs typeface="Trebuchet MS"/>
              </a:rPr>
              <a:t>movimento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quale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mezzo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per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95" dirty="0">
                <a:latin typeface="Trebuchet MS"/>
                <a:cs typeface="Trebuchet MS"/>
              </a:rPr>
              <a:t>…</a:t>
            </a:r>
            <a:endParaRPr sz="1800" dirty="0">
              <a:latin typeface="Trebuchet MS"/>
              <a:cs typeface="Trebuchet MS"/>
            </a:endParaRPr>
          </a:p>
          <a:p>
            <a:pPr marL="355600" marR="325755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dirty="0">
                <a:latin typeface="Trebuchet MS"/>
                <a:cs typeface="Trebuchet MS"/>
              </a:rPr>
              <a:t>sostegno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ai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Proponenti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che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lo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richiedono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per </a:t>
            </a:r>
            <a:r>
              <a:rPr sz="1800" b="1" spc="-30" dirty="0">
                <a:latin typeface="Liberation Sans"/>
                <a:cs typeface="Liberation Sans"/>
              </a:rPr>
              <a:t>prepararsi</a:t>
            </a:r>
            <a:r>
              <a:rPr sz="1800" b="1" spc="130" dirty="0">
                <a:latin typeface="Liberation Sans"/>
                <a:cs typeface="Liberation San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alla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presentazione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della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propria iniziativa</a:t>
            </a:r>
            <a:endParaRPr sz="1800" dirty="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b="1" spc="-10" dirty="0">
                <a:latin typeface="Liberation Sans"/>
                <a:cs typeface="Liberation Sans"/>
              </a:rPr>
              <a:t>visibilità</a:t>
            </a:r>
            <a:r>
              <a:rPr sz="1800" b="1" spc="195" dirty="0">
                <a:latin typeface="Liberation Sans"/>
                <a:cs typeface="Liberation San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attraverso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un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programma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di </a:t>
            </a:r>
            <a:r>
              <a:rPr sz="1800" spc="-10" dirty="0">
                <a:latin typeface="Trebuchet MS"/>
                <a:cs typeface="Trebuchet MS"/>
              </a:rPr>
              <a:t>comunicazione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che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precede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gli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eventi,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racconta </a:t>
            </a:r>
            <a:r>
              <a:rPr sz="1800" spc="-60" dirty="0">
                <a:latin typeface="Trebuchet MS"/>
                <a:cs typeface="Trebuchet MS"/>
              </a:rPr>
              <a:t>le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competizioni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locali,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identifica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le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finaliste</a:t>
            </a:r>
            <a:endParaRPr sz="1800" dirty="0">
              <a:latin typeface="Trebuchet MS"/>
              <a:cs typeface="Trebuchet MS"/>
            </a:endParaRPr>
          </a:p>
          <a:p>
            <a:pPr marL="355600" marR="46355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b="1" spc="-40" dirty="0">
                <a:latin typeface="Liberation Sans"/>
                <a:cs typeface="Liberation Sans"/>
              </a:rPr>
              <a:t>possibilità</a:t>
            </a:r>
            <a:r>
              <a:rPr sz="1800" b="1" spc="-35" dirty="0">
                <a:latin typeface="Liberation Sans"/>
                <a:cs typeface="Liberation Sans"/>
              </a:rPr>
              <a:t> </a:t>
            </a:r>
            <a:r>
              <a:rPr sz="1800" b="1" spc="-45" dirty="0">
                <a:latin typeface="Liberation Sans"/>
                <a:cs typeface="Liberation Sans"/>
              </a:rPr>
              <a:t>di</a:t>
            </a:r>
            <a:r>
              <a:rPr sz="1800" b="1" spc="-75" dirty="0">
                <a:latin typeface="Liberation Sans"/>
                <a:cs typeface="Liberation Sans"/>
              </a:rPr>
              <a:t> </a:t>
            </a:r>
            <a:r>
              <a:rPr sz="1800" b="1" spc="-70" dirty="0">
                <a:latin typeface="Liberation Sans"/>
                <a:cs typeface="Liberation Sans"/>
              </a:rPr>
              <a:t>fundraising</a:t>
            </a:r>
            <a:r>
              <a:rPr sz="1800" b="1" spc="-65" dirty="0">
                <a:latin typeface="Liberation Sans"/>
                <a:cs typeface="Liberation San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(presentazione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a </a:t>
            </a:r>
            <a:r>
              <a:rPr sz="1800" spc="-10" dirty="0">
                <a:latin typeface="Trebuchet MS"/>
                <a:cs typeface="Trebuchet MS"/>
              </a:rPr>
              <a:t>sponsor,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al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pubblico)</a:t>
            </a:r>
            <a:endParaRPr sz="1800" dirty="0">
              <a:latin typeface="Trebuchet MS"/>
              <a:cs typeface="Trebuchet MS"/>
            </a:endParaRPr>
          </a:p>
          <a:p>
            <a:pPr marL="354965" marR="19685" indent="-342900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800" dirty="0">
                <a:latin typeface="Trebuchet MS"/>
                <a:cs typeface="Trebuchet MS"/>
              </a:rPr>
              <a:t>occasione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di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b="1" spc="-55" dirty="0">
                <a:latin typeface="Liberation Sans"/>
                <a:cs typeface="Liberation Sans"/>
              </a:rPr>
              <a:t>confronto</a:t>
            </a:r>
            <a:r>
              <a:rPr sz="1800" b="1" spc="-40" dirty="0">
                <a:latin typeface="Liberation Sans"/>
                <a:cs typeface="Liberation Sans"/>
              </a:rPr>
              <a:t> </a:t>
            </a:r>
            <a:r>
              <a:rPr sz="1800" dirty="0">
                <a:latin typeface="Trebuchet MS"/>
                <a:cs typeface="Trebuchet MS"/>
              </a:rPr>
              <a:t>con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altre</a:t>
            </a:r>
            <a:r>
              <a:rPr sz="1800" spc="-95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organizzazioni </a:t>
            </a: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proposte.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8001" y="2718054"/>
            <a:ext cx="3017520" cy="1324722"/>
          </a:xfrm>
          <a:prstGeom prst="rect">
            <a:avLst/>
          </a:prstGeom>
          <a:ln w="28575">
            <a:solidFill>
              <a:srgbClr val="C5E0B4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0170" marR="536575">
              <a:lnSpc>
                <a:spcPct val="100000"/>
              </a:lnSpc>
              <a:spcBef>
                <a:spcPts val="250"/>
              </a:spcBef>
            </a:pPr>
            <a:r>
              <a:rPr sz="1400" spc="-25" dirty="0">
                <a:solidFill>
                  <a:srgbClr val="808080"/>
                </a:solidFill>
                <a:latin typeface="Trebuchet MS"/>
                <a:cs typeface="Trebuchet MS"/>
              </a:rPr>
              <a:t>…proporre</a:t>
            </a:r>
            <a:r>
              <a:rPr sz="1400" spc="-13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808080"/>
                </a:solidFill>
                <a:latin typeface="Trebuchet MS"/>
                <a:cs typeface="Trebuchet MS"/>
              </a:rPr>
              <a:t>un</a:t>
            </a:r>
            <a:r>
              <a:rPr sz="1400" spc="-8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808080"/>
                </a:solidFill>
                <a:latin typeface="Trebuchet MS"/>
                <a:cs typeface="Trebuchet MS"/>
              </a:rPr>
              <a:t>sistema</a:t>
            </a:r>
            <a:r>
              <a:rPr sz="1400" spc="-10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808080"/>
                </a:solidFill>
                <a:latin typeface="Trebuchet MS"/>
                <a:cs typeface="Trebuchet MS"/>
              </a:rPr>
              <a:t>valoriale </a:t>
            </a:r>
            <a:r>
              <a:rPr sz="1400" spc="-55" dirty="0" err="1">
                <a:solidFill>
                  <a:srgbClr val="808080"/>
                </a:solidFill>
                <a:latin typeface="Trebuchet MS"/>
                <a:cs typeface="Trebuchet MS"/>
              </a:rPr>
              <a:t>finalizzato</a:t>
            </a:r>
            <a:r>
              <a:rPr sz="1400" spc="-6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808080"/>
                </a:solidFill>
                <a:latin typeface="Trebuchet MS"/>
                <a:cs typeface="Trebuchet MS"/>
              </a:rPr>
              <a:t>al</a:t>
            </a:r>
            <a:r>
              <a:rPr sz="1400" spc="-10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808080"/>
                </a:solidFill>
                <a:latin typeface="Trebuchet MS"/>
                <a:cs typeface="Trebuchet MS"/>
              </a:rPr>
              <a:t>proprio </a:t>
            </a:r>
            <a:r>
              <a:rPr sz="1400" spc="-45" dirty="0">
                <a:solidFill>
                  <a:srgbClr val="808080"/>
                </a:solidFill>
                <a:latin typeface="Trebuchet MS"/>
                <a:cs typeface="Trebuchet MS"/>
              </a:rPr>
              <a:t>miglioramento,</a:t>
            </a:r>
            <a:r>
              <a:rPr sz="1400" spc="-15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808080"/>
                </a:solidFill>
                <a:latin typeface="Trebuchet MS"/>
                <a:cs typeface="Trebuchet MS"/>
              </a:rPr>
              <a:t>incentrato</a:t>
            </a:r>
            <a:r>
              <a:rPr sz="1400" spc="14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808080"/>
                </a:solidFill>
                <a:latin typeface="Trebuchet MS"/>
                <a:cs typeface="Trebuchet MS"/>
              </a:rPr>
              <a:t>sul </a:t>
            </a:r>
            <a:r>
              <a:rPr sz="1400" spc="-35" dirty="0">
                <a:solidFill>
                  <a:srgbClr val="808080"/>
                </a:solidFill>
                <a:latin typeface="Trebuchet MS"/>
                <a:cs typeface="Trebuchet MS"/>
              </a:rPr>
              <a:t>rispetto</a:t>
            </a:r>
            <a:r>
              <a:rPr sz="1400" spc="-12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808080"/>
                </a:solidFill>
                <a:latin typeface="Trebuchet MS"/>
                <a:cs typeface="Trebuchet MS"/>
              </a:rPr>
              <a:t>degli</a:t>
            </a:r>
            <a:r>
              <a:rPr sz="1400" spc="-9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808080"/>
                </a:solidFill>
                <a:latin typeface="Trebuchet MS"/>
                <a:cs typeface="Trebuchet MS"/>
              </a:rPr>
              <a:t>altri,</a:t>
            </a:r>
            <a:r>
              <a:rPr sz="1400" spc="-9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808080"/>
                </a:solidFill>
                <a:latin typeface="Trebuchet MS"/>
                <a:cs typeface="Trebuchet MS"/>
              </a:rPr>
              <a:t>sulla </a:t>
            </a:r>
            <a:r>
              <a:rPr sz="1400" spc="-25" dirty="0">
                <a:solidFill>
                  <a:srgbClr val="808080"/>
                </a:solidFill>
                <a:latin typeface="Trebuchet MS"/>
                <a:cs typeface="Trebuchet MS"/>
              </a:rPr>
              <a:t>competizione</a:t>
            </a:r>
            <a:r>
              <a:rPr sz="1400" spc="-6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808080"/>
                </a:solidFill>
                <a:latin typeface="Trebuchet MS"/>
                <a:cs typeface="Trebuchet MS"/>
              </a:rPr>
              <a:t>costruttiva,</a:t>
            </a:r>
            <a:r>
              <a:rPr sz="1400" spc="-6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808080"/>
                </a:solidFill>
                <a:latin typeface="Trebuchet MS"/>
                <a:cs typeface="Trebuchet MS"/>
              </a:rPr>
              <a:t>per </a:t>
            </a:r>
            <a:r>
              <a:rPr sz="1400" spc="-45" dirty="0">
                <a:solidFill>
                  <a:srgbClr val="808080"/>
                </a:solidFill>
                <a:latin typeface="Trebuchet MS"/>
                <a:cs typeface="Trebuchet MS"/>
              </a:rPr>
              <a:t>includere, </a:t>
            </a:r>
            <a:r>
              <a:rPr sz="1400" spc="70" dirty="0">
                <a:solidFill>
                  <a:srgbClr val="808080"/>
                </a:solidFill>
                <a:latin typeface="Trebuchet MS"/>
                <a:cs typeface="Trebuchet MS"/>
              </a:rPr>
              <a:t>…</a:t>
            </a:r>
            <a:endParaRPr sz="1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73599" y="1937689"/>
            <a:ext cx="9893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08080"/>
                </a:solidFill>
                <a:latin typeface="Carlito"/>
                <a:cs typeface="Carlito"/>
              </a:rPr>
              <a:t>La</a:t>
            </a:r>
            <a:r>
              <a:rPr sz="1600" spc="-1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808080"/>
                </a:solidFill>
                <a:latin typeface="Carlito"/>
                <a:cs typeface="Carlito"/>
              </a:rPr>
              <a:t>proposta</a:t>
            </a:r>
            <a:endParaRPr sz="16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</a:pPr>
            <a:r>
              <a:rPr sz="1600" dirty="0">
                <a:solidFill>
                  <a:srgbClr val="808080"/>
                </a:solidFill>
                <a:latin typeface="Carlito"/>
                <a:cs typeface="Carlito"/>
              </a:rPr>
              <a:t>cop</a:t>
            </a:r>
            <a:r>
              <a:rPr sz="1600" spc="-3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600" spc="-50" dirty="0">
                <a:solidFill>
                  <a:srgbClr val="808080"/>
                </a:solidFill>
                <a:latin typeface="Carlito"/>
                <a:cs typeface="Carlito"/>
              </a:rPr>
              <a:t>4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00127" y="1853869"/>
            <a:ext cx="2430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2400" b="1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2400" b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Gala,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 cos’è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13150" y="2397738"/>
            <a:ext cx="5069205" cy="3347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69545" indent="-342900">
              <a:lnSpc>
                <a:spcPct val="100000"/>
              </a:lnSpc>
              <a:spcBef>
                <a:spcPts val="100"/>
              </a:spcBef>
              <a:buAutoNum type="arabicPeriod" startAt="6"/>
              <a:tabLst>
                <a:tab pos="355600" algn="l"/>
              </a:tabLst>
            </a:pPr>
            <a:r>
              <a:rPr sz="1800" spc="-25" dirty="0">
                <a:latin typeface="Trebuchet MS"/>
                <a:cs typeface="Trebuchet MS"/>
              </a:rPr>
              <a:t>possibilità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di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b="1" spc="-60" dirty="0">
                <a:latin typeface="Liberation Sans"/>
                <a:cs typeface="Liberation Sans"/>
              </a:rPr>
              <a:t>Partnership</a:t>
            </a:r>
            <a:r>
              <a:rPr sz="1800" b="1" spc="-150" dirty="0">
                <a:latin typeface="Liberation Sans"/>
                <a:cs typeface="Liberation San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di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Liberation Sans"/>
                <a:cs typeface="Liberation Sans"/>
              </a:rPr>
              <a:t>accordi</a:t>
            </a:r>
            <a:r>
              <a:rPr sz="1800" b="1" spc="240" dirty="0">
                <a:latin typeface="Liberation Sans"/>
                <a:cs typeface="Liberation Sans"/>
              </a:rPr>
              <a:t> </a:t>
            </a:r>
            <a:r>
              <a:rPr sz="1800" b="1" spc="-25" dirty="0">
                <a:latin typeface="Liberation Sans"/>
                <a:cs typeface="Liberation Sans"/>
              </a:rPr>
              <a:t>di </a:t>
            </a:r>
            <a:r>
              <a:rPr sz="1800" b="1" spc="-45" dirty="0">
                <a:latin typeface="Liberation Sans"/>
                <a:cs typeface="Liberation Sans"/>
              </a:rPr>
              <a:t>collaborazione</a:t>
            </a:r>
            <a:r>
              <a:rPr sz="1800" b="1" spc="-60" dirty="0">
                <a:latin typeface="Liberation Sans"/>
                <a:cs typeface="Liberation Sans"/>
              </a:rPr>
              <a:t> </a:t>
            </a:r>
            <a:r>
              <a:rPr sz="1800" dirty="0">
                <a:latin typeface="Trebuchet MS"/>
                <a:cs typeface="Trebuchet MS"/>
              </a:rPr>
              <a:t>con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altri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Proponenti,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sul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piano </a:t>
            </a:r>
            <a:r>
              <a:rPr sz="1800" spc="-55" dirty="0">
                <a:latin typeface="Trebuchet MS"/>
                <a:cs typeface="Trebuchet MS"/>
              </a:rPr>
              <a:t>degli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sforzi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organizzativi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promozionali</a:t>
            </a:r>
            <a:endParaRPr sz="1800" dirty="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AutoNum type="arabicPeriod" startAt="6"/>
              <a:tabLst>
                <a:tab pos="355600" algn="l"/>
              </a:tabLst>
            </a:pPr>
            <a:r>
              <a:rPr sz="1800" b="1" spc="-35" dirty="0">
                <a:latin typeface="Liberation Sans"/>
                <a:cs typeface="Liberation Sans"/>
              </a:rPr>
              <a:t>assesment</a:t>
            </a:r>
            <a:r>
              <a:rPr sz="1800" b="1" spc="-125" dirty="0">
                <a:latin typeface="Liberation Sans"/>
                <a:cs typeface="Liberation San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Sport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in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Gala,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b="1" spc="-40" dirty="0">
                <a:latin typeface="Liberation Sans"/>
                <a:cs typeface="Liberation Sans"/>
              </a:rPr>
              <a:t>ad</a:t>
            </a:r>
            <a:r>
              <a:rPr sz="1800" b="1" spc="-135" dirty="0">
                <a:latin typeface="Liberation Sans"/>
                <a:cs typeface="Liberation Sans"/>
              </a:rPr>
              <a:t> </a:t>
            </a:r>
            <a:r>
              <a:rPr sz="1800" b="1" spc="-90" dirty="0">
                <a:latin typeface="Liberation Sans"/>
                <a:cs typeface="Liberation Sans"/>
              </a:rPr>
              <a:t>ogni</a:t>
            </a:r>
            <a:r>
              <a:rPr sz="1800" b="1" spc="-120" dirty="0">
                <a:latin typeface="Liberation Sans"/>
                <a:cs typeface="Liberation Sans"/>
              </a:rPr>
              <a:t> </a:t>
            </a:r>
            <a:r>
              <a:rPr sz="1800" b="1" spc="-20" dirty="0">
                <a:latin typeface="Liberation Sans"/>
                <a:cs typeface="Liberation Sans"/>
              </a:rPr>
              <a:t>Partecipante </a:t>
            </a:r>
            <a:r>
              <a:rPr sz="1800" spc="-95" dirty="0">
                <a:latin typeface="Trebuchet MS"/>
                <a:cs typeface="Trebuchet MS"/>
              </a:rPr>
              <a:t>(</a:t>
            </a:r>
            <a:r>
              <a:rPr sz="1800" i="1" spc="-95" dirty="0">
                <a:latin typeface="Trebuchet MS"/>
                <a:cs typeface="Trebuchet MS"/>
              </a:rPr>
              <a:t>vuoti</a:t>
            </a:r>
            <a:r>
              <a:rPr sz="1800" i="1" spc="-17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i="1" spc="-65" dirty="0">
                <a:latin typeface="Trebuchet MS"/>
                <a:cs typeface="Trebuchet MS"/>
              </a:rPr>
              <a:t>pieni</a:t>
            </a:r>
            <a:r>
              <a:rPr sz="1800" i="1" spc="-16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riconosciuti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dalla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Giuria,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rispetto </a:t>
            </a:r>
            <a:r>
              <a:rPr sz="1800" spc="-50" dirty="0">
                <a:latin typeface="Trebuchet MS"/>
                <a:cs typeface="Trebuchet MS"/>
              </a:rPr>
              <a:t>ai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Criteri)</a:t>
            </a:r>
            <a:endParaRPr sz="1800" dirty="0">
              <a:latin typeface="Trebuchet MS"/>
              <a:cs typeface="Trebuchet MS"/>
            </a:endParaRPr>
          </a:p>
          <a:p>
            <a:pPr marL="355600" marR="287655" indent="-342900">
              <a:lnSpc>
                <a:spcPct val="100000"/>
              </a:lnSpc>
              <a:spcBef>
                <a:spcPts val="595"/>
              </a:spcBef>
              <a:buAutoNum type="arabicPeriod" startAt="6"/>
              <a:tabLst>
                <a:tab pos="355600" algn="l"/>
              </a:tabLst>
            </a:pPr>
            <a:r>
              <a:rPr sz="1800" b="1" spc="-55" dirty="0">
                <a:latin typeface="Liberation Sans"/>
                <a:cs typeface="Liberation Sans"/>
              </a:rPr>
              <a:t>rapporto</a:t>
            </a:r>
            <a:r>
              <a:rPr sz="1800" b="1" spc="-145" dirty="0">
                <a:latin typeface="Liberation Sans"/>
                <a:cs typeface="Liberation Sans"/>
              </a:rPr>
              <a:t> </a:t>
            </a:r>
            <a:r>
              <a:rPr sz="1800" b="1" dirty="0">
                <a:latin typeface="Liberation Sans"/>
                <a:cs typeface="Liberation Sans"/>
              </a:rPr>
              <a:t>per</a:t>
            </a:r>
            <a:r>
              <a:rPr sz="1800" b="1" spc="160" dirty="0">
                <a:latin typeface="Liberation Sans"/>
                <a:cs typeface="Liberation Sans"/>
              </a:rPr>
              <a:t> </a:t>
            </a:r>
            <a:r>
              <a:rPr sz="1800" b="1" spc="-140" dirty="0">
                <a:latin typeface="Liberation Sans"/>
                <a:cs typeface="Liberation Sans"/>
              </a:rPr>
              <a:t>OPES </a:t>
            </a:r>
            <a:r>
              <a:rPr sz="1800" spc="-55" dirty="0">
                <a:latin typeface="Trebuchet MS"/>
                <a:cs typeface="Trebuchet MS"/>
              </a:rPr>
              <a:t>riguardante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il</a:t>
            </a:r>
            <a:r>
              <a:rPr sz="1800" spc="1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Sistema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di </a:t>
            </a:r>
            <a:r>
              <a:rPr sz="1800" spc="-10" dirty="0">
                <a:latin typeface="Trebuchet MS"/>
                <a:cs typeface="Trebuchet MS"/>
              </a:rPr>
              <a:t>Proposta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54965" algn="l"/>
              </a:tabLst>
            </a:pPr>
            <a:r>
              <a:rPr sz="1800" b="1" spc="-25" dirty="0">
                <a:latin typeface="Liberation Sans"/>
                <a:cs typeface="Liberation Sans"/>
              </a:rPr>
              <a:t>G.</a:t>
            </a:r>
            <a:r>
              <a:rPr sz="1800" b="1" dirty="0">
                <a:latin typeface="Liberation Sans"/>
                <a:cs typeface="Liberation Sans"/>
              </a:rPr>
              <a:t>	</a:t>
            </a:r>
            <a:r>
              <a:rPr sz="1800" b="1" spc="-25" dirty="0">
                <a:latin typeface="Liberation Sans"/>
                <a:cs typeface="Liberation Sans"/>
              </a:rPr>
              <a:t>rete</a:t>
            </a:r>
            <a:r>
              <a:rPr sz="1800" b="1" spc="-100" dirty="0">
                <a:latin typeface="Liberation Sans"/>
                <a:cs typeface="Liberation San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Sport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in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Gala</a:t>
            </a:r>
            <a:endParaRPr sz="1800" dirty="0">
              <a:latin typeface="Trebuchet MS"/>
              <a:cs typeface="Trebuchet MS"/>
            </a:endParaRPr>
          </a:p>
          <a:p>
            <a:pPr marL="355600" marR="529590" indent="-342900">
              <a:lnSpc>
                <a:spcPct val="100000"/>
              </a:lnSpc>
              <a:spcBef>
                <a:spcPts val="600"/>
              </a:spcBef>
            </a:pPr>
            <a:r>
              <a:rPr sz="1800" spc="-55" dirty="0">
                <a:latin typeface="Trebuchet MS"/>
                <a:cs typeface="Trebuchet MS"/>
              </a:rPr>
              <a:t>10.</a:t>
            </a:r>
            <a:r>
              <a:rPr sz="1800" spc="-280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supporto/servizi</a:t>
            </a:r>
            <a:r>
              <a:rPr sz="1800" spc="165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per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l’avvio</a:t>
            </a:r>
            <a:r>
              <a:rPr sz="1800" spc="-22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la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gestione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di </a:t>
            </a:r>
            <a:r>
              <a:rPr sz="1800" spc="-50" dirty="0">
                <a:latin typeface="Trebuchet MS"/>
                <a:cs typeface="Trebuchet MS"/>
              </a:rPr>
              <a:t>organizzazioni</a:t>
            </a:r>
            <a:r>
              <a:rPr sz="1800" spc="-9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no-</a:t>
            </a:r>
            <a:r>
              <a:rPr sz="1800" spc="-10" dirty="0">
                <a:latin typeface="Trebuchet MS"/>
                <a:cs typeface="Trebuchet MS"/>
              </a:rPr>
              <a:t>profit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651957" y="6239136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A8A8A"/>
                </a:solidFill>
                <a:latin typeface="Carlito"/>
                <a:cs typeface="Carlito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lang="it-IT" spc="-50" smtClean="0"/>
              <a:pPr marL="115570">
                <a:lnSpc>
                  <a:spcPts val="1240"/>
                </a:lnSpc>
              </a:pPr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73599" y="1937689"/>
            <a:ext cx="9893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08080"/>
                </a:solidFill>
                <a:latin typeface="Carlito"/>
                <a:cs typeface="Carlito"/>
              </a:rPr>
              <a:t>La</a:t>
            </a:r>
            <a:r>
              <a:rPr sz="1600" spc="-1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808080"/>
                </a:solidFill>
                <a:latin typeface="Carlito"/>
                <a:cs typeface="Carlito"/>
              </a:rPr>
              <a:t>proposta</a:t>
            </a:r>
            <a:endParaRPr sz="16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</a:pPr>
            <a:r>
              <a:rPr sz="1600" dirty="0">
                <a:solidFill>
                  <a:srgbClr val="808080"/>
                </a:solidFill>
                <a:latin typeface="Carlito"/>
                <a:cs typeface="Carlito"/>
              </a:rPr>
              <a:t>cop</a:t>
            </a:r>
            <a:r>
              <a:rPr sz="1600" spc="-3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600" spc="-50" dirty="0">
                <a:solidFill>
                  <a:srgbClr val="808080"/>
                </a:solidFill>
                <a:latin typeface="Carlito"/>
                <a:cs typeface="Carlito"/>
              </a:rPr>
              <a:t>4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00127" y="1853869"/>
            <a:ext cx="2860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2400" b="1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2400" b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Gala,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212121"/>
                </a:solidFill>
                <a:latin typeface="Carlito"/>
                <a:cs typeface="Carlito"/>
              </a:rPr>
              <a:t>obiettivi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5122" y="2512777"/>
            <a:ext cx="4965700" cy="2571217"/>
          </a:xfrm>
          <a:prstGeom prst="rect">
            <a:avLst/>
          </a:prstGeom>
          <a:ln w="28575">
            <a:solidFill>
              <a:srgbClr val="C5E0B4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50"/>
              </a:spcBef>
            </a:pPr>
            <a:r>
              <a:rPr sz="1400" b="1" spc="-10" dirty="0">
                <a:latin typeface="Liberation Sans"/>
                <a:cs typeface="Liberation Sans"/>
              </a:rPr>
              <a:t>Obiettivi</a:t>
            </a:r>
            <a:endParaRPr sz="1400" dirty="0">
              <a:latin typeface="Liberation Sans"/>
              <a:cs typeface="Liberation Sans"/>
            </a:endParaRPr>
          </a:p>
          <a:p>
            <a:pPr marL="433070" indent="-3429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33070" algn="l"/>
              </a:tabLst>
            </a:pPr>
            <a:r>
              <a:rPr sz="1400" spc="-60" dirty="0">
                <a:latin typeface="Trebuchet MS"/>
                <a:cs typeface="Trebuchet MS"/>
              </a:rPr>
              <a:t>fornire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una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b="1" spc="-10" dirty="0">
                <a:latin typeface="Liberation Sans"/>
                <a:cs typeface="Liberation Sans"/>
              </a:rPr>
              <a:t>ribalta</a:t>
            </a:r>
            <a:r>
              <a:rPr sz="1400" b="1" spc="-100" dirty="0">
                <a:latin typeface="Liberation Sans"/>
                <a:cs typeface="Liberation San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alle</a:t>
            </a:r>
            <a:r>
              <a:rPr sz="1400" spc="-80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tante</a:t>
            </a:r>
            <a:r>
              <a:rPr sz="1400" spc="-105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iniziative</a:t>
            </a:r>
            <a:r>
              <a:rPr sz="1400" spc="-75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locali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(20</a:t>
            </a:r>
            <a:r>
              <a:rPr sz="1400" spc="-7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Regioni)</a:t>
            </a:r>
            <a:endParaRPr sz="1400" dirty="0">
              <a:latin typeface="Trebuchet MS"/>
              <a:cs typeface="Trebuchet MS"/>
            </a:endParaRPr>
          </a:p>
          <a:p>
            <a:pPr marL="433070" marR="92710" indent="-3429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33070" algn="l"/>
              </a:tabLst>
            </a:pPr>
            <a:r>
              <a:rPr sz="1400" spc="-45" dirty="0">
                <a:latin typeface="Trebuchet MS"/>
                <a:cs typeface="Trebuchet MS"/>
              </a:rPr>
              <a:t>affiancare</a:t>
            </a:r>
            <a:r>
              <a:rPr sz="1400" spc="-75" dirty="0">
                <a:latin typeface="Trebuchet MS"/>
                <a:cs typeface="Trebuchet MS"/>
              </a:rPr>
              <a:t> i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Proponenti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che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lo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richiedono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a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b="1" spc="-20" dirty="0">
                <a:latin typeface="Liberation Sans"/>
                <a:cs typeface="Liberation Sans"/>
              </a:rPr>
              <a:t>prepararsi</a:t>
            </a:r>
            <a:r>
              <a:rPr sz="1400" b="1" spc="175" dirty="0">
                <a:latin typeface="Liberation Sans"/>
                <a:cs typeface="Liberation San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per </a:t>
            </a:r>
            <a:r>
              <a:rPr sz="1400" spc="-35" dirty="0">
                <a:latin typeface="Trebuchet MS"/>
                <a:cs typeface="Trebuchet MS"/>
              </a:rPr>
              <a:t>la</a:t>
            </a:r>
            <a:r>
              <a:rPr sz="1400" spc="-8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presentazione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della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propria</a:t>
            </a:r>
            <a:r>
              <a:rPr sz="1400" spc="-10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iniziativa</a:t>
            </a:r>
            <a:endParaRPr sz="1400" dirty="0">
              <a:latin typeface="Trebuchet MS"/>
              <a:cs typeface="Trebuchet MS"/>
            </a:endParaRPr>
          </a:p>
          <a:p>
            <a:pPr marL="433705" marR="688975" indent="-34353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33705" algn="l"/>
              </a:tabLst>
            </a:pPr>
            <a:r>
              <a:rPr sz="1400" spc="-60" dirty="0">
                <a:latin typeface="Trebuchet MS"/>
                <a:cs typeface="Trebuchet MS"/>
              </a:rPr>
              <a:t>fornire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b="1" spc="-10" dirty="0">
                <a:latin typeface="Liberation Sans"/>
                <a:cs typeface="Liberation Sans"/>
              </a:rPr>
              <a:t>visibilità</a:t>
            </a:r>
            <a:r>
              <a:rPr sz="1400" b="1" spc="215" dirty="0">
                <a:latin typeface="Liberation Sans"/>
                <a:cs typeface="Liberation San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attraverso</a:t>
            </a:r>
            <a:r>
              <a:rPr sz="1400" spc="-15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un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programma</a:t>
            </a:r>
            <a:r>
              <a:rPr sz="1400" spc="-14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di </a:t>
            </a:r>
            <a:r>
              <a:rPr sz="1400" spc="-10" dirty="0">
                <a:latin typeface="Trebuchet MS"/>
                <a:cs typeface="Trebuchet MS"/>
              </a:rPr>
              <a:t>comunicazione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che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precede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gli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eventi,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racconta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le </a:t>
            </a:r>
            <a:r>
              <a:rPr sz="1400" spc="-30" dirty="0">
                <a:latin typeface="Trebuchet MS"/>
                <a:cs typeface="Trebuchet MS"/>
              </a:rPr>
              <a:t>competizioni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locali,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identifica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le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finaliste</a:t>
            </a:r>
            <a:endParaRPr sz="1400" dirty="0">
              <a:latin typeface="Trebuchet MS"/>
              <a:cs typeface="Trebuchet MS"/>
            </a:endParaRPr>
          </a:p>
          <a:p>
            <a:pPr marL="433070" indent="-342265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433070" algn="l"/>
              </a:tabLst>
            </a:pPr>
            <a:r>
              <a:rPr sz="1400" spc="-50" dirty="0">
                <a:latin typeface="Trebuchet MS"/>
                <a:cs typeface="Trebuchet MS"/>
              </a:rPr>
              <a:t>Fornire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una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b="1" spc="-40" dirty="0">
                <a:latin typeface="Liberation Sans"/>
                <a:cs typeface="Liberation Sans"/>
              </a:rPr>
              <a:t>occasione</a:t>
            </a:r>
            <a:r>
              <a:rPr sz="1400" b="1" spc="-80" dirty="0">
                <a:latin typeface="Liberation Sans"/>
                <a:cs typeface="Liberation Sans"/>
              </a:rPr>
              <a:t> </a:t>
            </a:r>
            <a:r>
              <a:rPr sz="1400" b="1" spc="-30" dirty="0">
                <a:latin typeface="Liberation Sans"/>
                <a:cs typeface="Liberation Sans"/>
              </a:rPr>
              <a:t>di</a:t>
            </a:r>
            <a:r>
              <a:rPr sz="1400" b="1" spc="-55" dirty="0">
                <a:latin typeface="Liberation Sans"/>
                <a:cs typeface="Liberation Sans"/>
              </a:rPr>
              <a:t> </a:t>
            </a:r>
            <a:r>
              <a:rPr sz="1400" b="1" spc="-50" dirty="0">
                <a:latin typeface="Liberation Sans"/>
                <a:cs typeface="Liberation Sans"/>
              </a:rPr>
              <a:t>fundraising</a:t>
            </a:r>
            <a:r>
              <a:rPr sz="1400" b="1" spc="-75" dirty="0">
                <a:latin typeface="Liberation Sans"/>
                <a:cs typeface="Liberation San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(sponsor,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pubblico)</a:t>
            </a:r>
            <a:endParaRPr sz="1400" dirty="0">
              <a:latin typeface="Trebuchet MS"/>
              <a:cs typeface="Trebuchet MS"/>
            </a:endParaRPr>
          </a:p>
          <a:p>
            <a:pPr marL="433070" marR="123189" indent="-3429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33070" algn="l"/>
              </a:tabLst>
            </a:pPr>
            <a:r>
              <a:rPr sz="1400" spc="-50" dirty="0">
                <a:latin typeface="Trebuchet MS"/>
                <a:cs typeface="Trebuchet MS"/>
              </a:rPr>
              <a:t>Fornire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ai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promotori</a:t>
            </a:r>
            <a:r>
              <a:rPr sz="1400" spc="-10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una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occasione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di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b="1" spc="-40" dirty="0">
                <a:latin typeface="Liberation Sans"/>
                <a:cs typeface="Liberation Sans"/>
              </a:rPr>
              <a:t>confronto</a:t>
            </a:r>
            <a:r>
              <a:rPr sz="1400" b="1" spc="-75" dirty="0">
                <a:latin typeface="Liberation Sans"/>
                <a:cs typeface="Liberation Sans"/>
              </a:rPr>
              <a:t> </a:t>
            </a:r>
            <a:r>
              <a:rPr sz="1400" dirty="0">
                <a:latin typeface="Trebuchet MS"/>
                <a:cs typeface="Trebuchet MS"/>
              </a:rPr>
              <a:t>con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altre </a:t>
            </a:r>
            <a:r>
              <a:rPr sz="1400" spc="-40" dirty="0">
                <a:latin typeface="Trebuchet MS"/>
                <a:cs typeface="Trebuchet MS"/>
              </a:rPr>
              <a:t>organizzazioni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e</a:t>
            </a:r>
            <a:r>
              <a:rPr sz="1400" spc="-10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proposte.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8" name="object 8"/>
          <p:cNvSpPr txBox="1"/>
          <p:nvPr/>
        </p:nvSpPr>
        <p:spPr>
          <a:xfrm>
            <a:off x="6096761" y="2512777"/>
            <a:ext cx="5236845" cy="2709716"/>
          </a:xfrm>
          <a:prstGeom prst="rect">
            <a:avLst/>
          </a:prstGeom>
          <a:ln w="28575">
            <a:solidFill>
              <a:srgbClr val="C5E0B4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433070" marR="686435" indent="-342900">
              <a:lnSpc>
                <a:spcPct val="100000"/>
              </a:lnSpc>
              <a:spcBef>
                <a:spcPts val="250"/>
              </a:spcBef>
              <a:buAutoNum type="arabicPeriod" startAt="6"/>
              <a:tabLst>
                <a:tab pos="433070" algn="l"/>
              </a:tabLst>
            </a:pPr>
            <a:r>
              <a:rPr sz="1400" spc="-10" dirty="0">
                <a:latin typeface="Trebuchet MS"/>
                <a:cs typeface="Trebuchet MS"/>
              </a:rPr>
              <a:t>Possibilità</a:t>
            </a:r>
            <a:r>
              <a:rPr sz="1400" spc="-175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di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pervenire</a:t>
            </a:r>
            <a:r>
              <a:rPr sz="1400" spc="-15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a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b="1" spc="-45" dirty="0">
                <a:latin typeface="Liberation Sans"/>
                <a:cs typeface="Liberation Sans"/>
              </a:rPr>
              <a:t>Partnership</a:t>
            </a:r>
            <a:r>
              <a:rPr sz="1400" b="1" spc="-114" dirty="0">
                <a:latin typeface="Liberation Sans"/>
                <a:cs typeface="Liberation San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e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ad</a:t>
            </a:r>
            <a:r>
              <a:rPr sz="1400" spc="165" dirty="0">
                <a:latin typeface="Trebuchet MS"/>
                <a:cs typeface="Trebuchet MS"/>
              </a:rPr>
              <a:t> </a:t>
            </a:r>
            <a:r>
              <a:rPr sz="1400" b="1" dirty="0">
                <a:latin typeface="Liberation Sans"/>
                <a:cs typeface="Liberation Sans"/>
              </a:rPr>
              <a:t>accordi</a:t>
            </a:r>
            <a:r>
              <a:rPr sz="1400" b="1" spc="150" dirty="0">
                <a:latin typeface="Liberation Sans"/>
                <a:cs typeface="Liberation Sans"/>
              </a:rPr>
              <a:t> </a:t>
            </a:r>
            <a:r>
              <a:rPr sz="1400" b="1" spc="-25" dirty="0">
                <a:latin typeface="Liberation Sans"/>
                <a:cs typeface="Liberation Sans"/>
              </a:rPr>
              <a:t>di </a:t>
            </a:r>
            <a:r>
              <a:rPr sz="1400" b="1" spc="-35" dirty="0">
                <a:latin typeface="Liberation Sans"/>
                <a:cs typeface="Liberation Sans"/>
              </a:rPr>
              <a:t>collaborazione</a:t>
            </a:r>
            <a:r>
              <a:rPr sz="1400" b="1" spc="-105" dirty="0">
                <a:latin typeface="Liberation Sans"/>
                <a:cs typeface="Liberation Sans"/>
              </a:rPr>
              <a:t> </a:t>
            </a:r>
            <a:r>
              <a:rPr sz="1400" spc="-80" dirty="0">
                <a:latin typeface="Trebuchet MS"/>
                <a:cs typeface="Trebuchet MS"/>
              </a:rPr>
              <a:t>tra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Proponenti,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sul</a:t>
            </a:r>
            <a:r>
              <a:rPr sz="1400" spc="-7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piano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degli</a:t>
            </a:r>
            <a:r>
              <a:rPr sz="1400" spc="-8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sforzi </a:t>
            </a:r>
            <a:r>
              <a:rPr sz="1400" spc="-55" dirty="0">
                <a:latin typeface="Trebuchet MS"/>
                <a:cs typeface="Trebuchet MS"/>
              </a:rPr>
              <a:t>organizzativi</a:t>
            </a:r>
            <a:r>
              <a:rPr sz="1400" spc="-8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e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promozionali</a:t>
            </a:r>
            <a:endParaRPr sz="1400" dirty="0">
              <a:latin typeface="Trebuchet MS"/>
              <a:cs typeface="Trebuchet MS"/>
            </a:endParaRPr>
          </a:p>
          <a:p>
            <a:pPr marL="433070" marR="198120" indent="-342900">
              <a:lnSpc>
                <a:spcPct val="100000"/>
              </a:lnSpc>
              <a:spcBef>
                <a:spcPts val="600"/>
              </a:spcBef>
              <a:buAutoNum type="arabicPeriod" startAt="6"/>
              <a:tabLst>
                <a:tab pos="433070" algn="l"/>
              </a:tabLst>
            </a:pPr>
            <a:r>
              <a:rPr sz="1400" dirty="0">
                <a:latin typeface="Trebuchet MS"/>
                <a:cs typeface="Trebuchet MS"/>
              </a:rPr>
              <a:t>Rilascio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di</a:t>
            </a:r>
            <a:r>
              <a:rPr sz="1400" spc="17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un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b="1" spc="-30" dirty="0">
                <a:latin typeface="Liberation Sans"/>
                <a:cs typeface="Liberation Sans"/>
              </a:rPr>
              <a:t>assesment</a:t>
            </a:r>
            <a:r>
              <a:rPr sz="1400" b="1" spc="-95" dirty="0">
                <a:latin typeface="Liberation Sans"/>
                <a:cs typeface="Liberation San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Sport</a:t>
            </a:r>
            <a:r>
              <a:rPr sz="1400" spc="-150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in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Gala,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b="1" spc="-25" dirty="0">
                <a:latin typeface="Liberation Sans"/>
                <a:cs typeface="Liberation Sans"/>
              </a:rPr>
              <a:t>ad</a:t>
            </a:r>
            <a:r>
              <a:rPr sz="1400" b="1" spc="-100" dirty="0">
                <a:latin typeface="Liberation Sans"/>
                <a:cs typeface="Liberation Sans"/>
              </a:rPr>
              <a:t> </a:t>
            </a:r>
            <a:r>
              <a:rPr sz="1400" b="1" spc="-20" dirty="0">
                <a:latin typeface="Liberation Sans"/>
                <a:cs typeface="Liberation Sans"/>
              </a:rPr>
              <a:t>ogni </a:t>
            </a:r>
            <a:r>
              <a:rPr sz="1400" b="1" spc="-30" dirty="0">
                <a:latin typeface="Liberation Sans"/>
                <a:cs typeface="Liberation Sans"/>
              </a:rPr>
              <a:t>Partecipante</a:t>
            </a:r>
            <a:r>
              <a:rPr sz="1400" b="1" spc="-80" dirty="0">
                <a:latin typeface="Liberation Sans"/>
                <a:cs typeface="Liberation Sans"/>
              </a:rPr>
              <a:t> </a:t>
            </a:r>
            <a:r>
              <a:rPr sz="1400" spc="-75" dirty="0">
                <a:latin typeface="Trebuchet MS"/>
                <a:cs typeface="Trebuchet MS"/>
              </a:rPr>
              <a:t>(</a:t>
            </a:r>
            <a:r>
              <a:rPr sz="1400" i="1" spc="-75" dirty="0">
                <a:latin typeface="Trebuchet MS"/>
                <a:cs typeface="Trebuchet MS"/>
              </a:rPr>
              <a:t>vuoti </a:t>
            </a:r>
            <a:r>
              <a:rPr sz="1400" spc="-30" dirty="0">
                <a:latin typeface="Trebuchet MS"/>
                <a:cs typeface="Trebuchet MS"/>
              </a:rPr>
              <a:t>e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i="1" spc="-50" dirty="0">
                <a:latin typeface="Trebuchet MS"/>
                <a:cs typeface="Trebuchet MS"/>
              </a:rPr>
              <a:t>pieni</a:t>
            </a:r>
            <a:r>
              <a:rPr sz="1400" i="1" spc="-75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riconosciuti</a:t>
            </a:r>
            <a:r>
              <a:rPr sz="1400" spc="-8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dalla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Giuria,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rispetto </a:t>
            </a:r>
            <a:r>
              <a:rPr sz="1400" spc="-40" dirty="0">
                <a:latin typeface="Trebuchet MS"/>
                <a:cs typeface="Trebuchet MS"/>
              </a:rPr>
              <a:t>ai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Criteri)</a:t>
            </a:r>
            <a:endParaRPr sz="1400" dirty="0">
              <a:latin typeface="Trebuchet MS"/>
              <a:cs typeface="Trebuchet MS"/>
            </a:endParaRPr>
          </a:p>
          <a:p>
            <a:pPr marL="433070" marR="189865" indent="-343535">
              <a:lnSpc>
                <a:spcPct val="100000"/>
              </a:lnSpc>
              <a:spcBef>
                <a:spcPts val="605"/>
              </a:spcBef>
              <a:buAutoNum type="arabicPeriod" startAt="6"/>
              <a:tabLst>
                <a:tab pos="433070" algn="l"/>
              </a:tabLst>
            </a:pPr>
            <a:r>
              <a:rPr sz="1400" dirty="0">
                <a:latin typeface="Trebuchet MS"/>
                <a:cs typeface="Trebuchet MS"/>
              </a:rPr>
              <a:t>Rilascio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di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una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b="1" spc="-40" dirty="0">
                <a:latin typeface="Liberation Sans"/>
                <a:cs typeface="Liberation Sans"/>
              </a:rPr>
              <a:t>rapporto</a:t>
            </a:r>
            <a:r>
              <a:rPr sz="1400" b="1" spc="-125" dirty="0">
                <a:latin typeface="Liberation Sans"/>
                <a:cs typeface="Liberation Sans"/>
              </a:rPr>
              <a:t> </a:t>
            </a:r>
            <a:r>
              <a:rPr sz="1400" b="1" dirty="0">
                <a:latin typeface="Liberation Sans"/>
                <a:cs typeface="Liberation Sans"/>
              </a:rPr>
              <a:t>per</a:t>
            </a:r>
            <a:r>
              <a:rPr sz="1400" b="1" spc="190" dirty="0">
                <a:latin typeface="Liberation Sans"/>
                <a:cs typeface="Liberation Sans"/>
              </a:rPr>
              <a:t> </a:t>
            </a:r>
            <a:r>
              <a:rPr sz="1400" b="1" spc="-110" dirty="0">
                <a:latin typeface="Liberation Sans"/>
                <a:cs typeface="Liberation Sans"/>
              </a:rPr>
              <a:t>OPES</a:t>
            </a:r>
            <a:r>
              <a:rPr sz="1400" b="1" spc="-95" dirty="0">
                <a:latin typeface="Liberation Sans"/>
                <a:cs typeface="Liberation San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riguardante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il</a:t>
            </a:r>
            <a:r>
              <a:rPr sz="1400" spc="16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Sistema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di </a:t>
            </a:r>
            <a:r>
              <a:rPr sz="1400" spc="-10" dirty="0">
                <a:latin typeface="Trebuchet MS"/>
                <a:cs typeface="Trebuchet MS"/>
              </a:rPr>
              <a:t>Proposta</a:t>
            </a:r>
            <a:endParaRPr sz="1400" dirty="0">
              <a:latin typeface="Trebuchet MS"/>
              <a:cs typeface="Trebuchet MS"/>
            </a:endParaRPr>
          </a:p>
          <a:p>
            <a:pPr marL="433070" indent="-342900">
              <a:lnSpc>
                <a:spcPct val="100000"/>
              </a:lnSpc>
              <a:spcBef>
                <a:spcPts val="600"/>
              </a:spcBef>
              <a:buAutoNum type="arabicPeriod" startAt="6"/>
              <a:tabLst>
                <a:tab pos="433070" algn="l"/>
              </a:tabLst>
            </a:pPr>
            <a:r>
              <a:rPr sz="1400" spc="-10" dirty="0">
                <a:latin typeface="Trebuchet MS"/>
                <a:cs typeface="Trebuchet MS"/>
              </a:rPr>
              <a:t>Costituzione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b="1" spc="-10" dirty="0">
                <a:latin typeface="Liberation Sans"/>
                <a:cs typeface="Liberation Sans"/>
              </a:rPr>
              <a:t>rete</a:t>
            </a:r>
            <a:r>
              <a:rPr sz="1400" b="1" spc="-105" dirty="0">
                <a:latin typeface="Liberation Sans"/>
                <a:cs typeface="Liberation San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Sport</a:t>
            </a:r>
            <a:r>
              <a:rPr sz="1400" spc="-160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in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Gala</a:t>
            </a:r>
            <a:endParaRPr sz="1400" dirty="0">
              <a:latin typeface="Trebuchet MS"/>
              <a:cs typeface="Trebuchet MS"/>
            </a:endParaRPr>
          </a:p>
          <a:p>
            <a:pPr marL="433070" marR="624205" indent="-342900">
              <a:lnSpc>
                <a:spcPct val="100000"/>
              </a:lnSpc>
              <a:spcBef>
                <a:spcPts val="600"/>
              </a:spcBef>
              <a:buAutoNum type="arabicPeriod" startAt="6"/>
              <a:tabLst>
                <a:tab pos="433070" algn="l"/>
              </a:tabLst>
            </a:pPr>
            <a:r>
              <a:rPr sz="1400" spc="-50" dirty="0">
                <a:latin typeface="Trebuchet MS"/>
                <a:cs typeface="Trebuchet MS"/>
              </a:rPr>
              <a:t>Fornitura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di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supporto/servizi</a:t>
            </a:r>
            <a:r>
              <a:rPr sz="1400" spc="150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per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l’avvio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e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la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gestione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di </a:t>
            </a:r>
            <a:r>
              <a:rPr sz="1400" spc="-40" dirty="0">
                <a:latin typeface="Trebuchet MS"/>
                <a:cs typeface="Trebuchet MS"/>
              </a:rPr>
              <a:t>organizzazioni</a:t>
            </a:r>
            <a:r>
              <a:rPr sz="1400" spc="-2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no-profit</a:t>
            </a:r>
            <a:endParaRPr sz="1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6271" y="2672283"/>
            <a:ext cx="9455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808080"/>
                </a:solidFill>
                <a:latin typeface="Carlito"/>
                <a:cs typeface="Carlito"/>
              </a:rPr>
              <a:t>Proponenti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25794" y="2669235"/>
            <a:ext cx="1654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No-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profit</a:t>
            </a:r>
            <a:r>
              <a:rPr sz="1800" spc="-3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|</a:t>
            </a:r>
            <a:r>
              <a:rPr sz="1800" spc="37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rlito"/>
                <a:cs typeface="Carlito"/>
              </a:rPr>
              <a:t>Profit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53721" y="1883524"/>
            <a:ext cx="3140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Progetti</a:t>
            </a:r>
            <a:r>
              <a:rPr sz="1800" spc="3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|</a:t>
            </a:r>
            <a:r>
              <a:rPr sz="1800" spc="3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Iniziative,</a:t>
            </a:r>
            <a:r>
              <a:rPr sz="1800" spc="35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per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212121"/>
                </a:solidFill>
                <a:latin typeface="Carlito"/>
                <a:cs typeface="Carlito"/>
              </a:rPr>
              <a:t>lo</a:t>
            </a:r>
            <a:r>
              <a:rPr sz="1800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19898" y="3125073"/>
            <a:ext cx="309801" cy="72293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7778024" y="3872604"/>
            <a:ext cx="463550" cy="464184"/>
          </a:xfrm>
          <a:custGeom>
            <a:avLst/>
            <a:gdLst/>
            <a:ahLst/>
            <a:cxnLst/>
            <a:rect l="l" t="t" r="r" b="b"/>
            <a:pathLst>
              <a:path w="463550" h="464185">
                <a:moveTo>
                  <a:pt x="136169" y="361429"/>
                </a:moveTo>
                <a:lnTo>
                  <a:pt x="134035" y="350837"/>
                </a:lnTo>
                <a:lnTo>
                  <a:pt x="128193" y="342176"/>
                </a:lnTo>
                <a:lnTo>
                  <a:pt x="119532" y="336334"/>
                </a:lnTo>
                <a:lnTo>
                  <a:pt x="108940" y="334200"/>
                </a:lnTo>
                <a:lnTo>
                  <a:pt x="98336" y="336334"/>
                </a:lnTo>
                <a:lnTo>
                  <a:pt x="89674" y="342176"/>
                </a:lnTo>
                <a:lnTo>
                  <a:pt x="83845" y="350837"/>
                </a:lnTo>
                <a:lnTo>
                  <a:pt x="81699" y="361429"/>
                </a:lnTo>
                <a:lnTo>
                  <a:pt x="83845" y="372033"/>
                </a:lnTo>
                <a:lnTo>
                  <a:pt x="89674" y="380695"/>
                </a:lnTo>
                <a:lnTo>
                  <a:pt x="98336" y="386524"/>
                </a:lnTo>
                <a:lnTo>
                  <a:pt x="108940" y="388670"/>
                </a:lnTo>
                <a:lnTo>
                  <a:pt x="119532" y="386524"/>
                </a:lnTo>
                <a:lnTo>
                  <a:pt x="128193" y="380695"/>
                </a:lnTo>
                <a:lnTo>
                  <a:pt x="134035" y="372033"/>
                </a:lnTo>
                <a:lnTo>
                  <a:pt x="136169" y="361429"/>
                </a:lnTo>
                <a:close/>
              </a:path>
              <a:path w="463550" h="464185">
                <a:moveTo>
                  <a:pt x="163398" y="272923"/>
                </a:moveTo>
                <a:lnTo>
                  <a:pt x="161264" y="262318"/>
                </a:lnTo>
                <a:lnTo>
                  <a:pt x="155422" y="253669"/>
                </a:lnTo>
                <a:lnTo>
                  <a:pt x="146773" y="247827"/>
                </a:lnTo>
                <a:lnTo>
                  <a:pt x="136169" y="245694"/>
                </a:lnTo>
                <a:lnTo>
                  <a:pt x="125564" y="247827"/>
                </a:lnTo>
                <a:lnTo>
                  <a:pt x="116916" y="253669"/>
                </a:lnTo>
                <a:lnTo>
                  <a:pt x="111074" y="262318"/>
                </a:lnTo>
                <a:lnTo>
                  <a:pt x="108940" y="272923"/>
                </a:lnTo>
                <a:lnTo>
                  <a:pt x="111074" y="283527"/>
                </a:lnTo>
                <a:lnTo>
                  <a:pt x="116916" y="292176"/>
                </a:lnTo>
                <a:lnTo>
                  <a:pt x="125564" y="298018"/>
                </a:lnTo>
                <a:lnTo>
                  <a:pt x="136169" y="300151"/>
                </a:lnTo>
                <a:lnTo>
                  <a:pt x="146773" y="298018"/>
                </a:lnTo>
                <a:lnTo>
                  <a:pt x="155422" y="292176"/>
                </a:lnTo>
                <a:lnTo>
                  <a:pt x="161264" y="283527"/>
                </a:lnTo>
                <a:lnTo>
                  <a:pt x="163398" y="272923"/>
                </a:lnTo>
                <a:close/>
              </a:path>
              <a:path w="463550" h="464185">
                <a:moveTo>
                  <a:pt x="258724" y="286537"/>
                </a:moveTo>
                <a:lnTo>
                  <a:pt x="256578" y="275945"/>
                </a:lnTo>
                <a:lnTo>
                  <a:pt x="250748" y="267284"/>
                </a:lnTo>
                <a:lnTo>
                  <a:pt x="242087" y="261442"/>
                </a:lnTo>
                <a:lnTo>
                  <a:pt x="231482" y="259308"/>
                </a:lnTo>
                <a:lnTo>
                  <a:pt x="220891" y="261442"/>
                </a:lnTo>
                <a:lnTo>
                  <a:pt x="212229" y="267284"/>
                </a:lnTo>
                <a:lnTo>
                  <a:pt x="206400" y="275945"/>
                </a:lnTo>
                <a:lnTo>
                  <a:pt x="204254" y="286537"/>
                </a:lnTo>
                <a:lnTo>
                  <a:pt x="206400" y="297141"/>
                </a:lnTo>
                <a:lnTo>
                  <a:pt x="212229" y="305790"/>
                </a:lnTo>
                <a:lnTo>
                  <a:pt x="220891" y="311632"/>
                </a:lnTo>
                <a:lnTo>
                  <a:pt x="231482" y="313778"/>
                </a:lnTo>
                <a:lnTo>
                  <a:pt x="242087" y="311632"/>
                </a:lnTo>
                <a:lnTo>
                  <a:pt x="250748" y="305790"/>
                </a:lnTo>
                <a:lnTo>
                  <a:pt x="256578" y="297141"/>
                </a:lnTo>
                <a:lnTo>
                  <a:pt x="258724" y="286537"/>
                </a:lnTo>
                <a:close/>
              </a:path>
              <a:path w="463550" h="464185">
                <a:moveTo>
                  <a:pt x="258724" y="191223"/>
                </a:moveTo>
                <a:lnTo>
                  <a:pt x="256578" y="180619"/>
                </a:lnTo>
                <a:lnTo>
                  <a:pt x="250748" y="171958"/>
                </a:lnTo>
                <a:lnTo>
                  <a:pt x="242087" y="166128"/>
                </a:lnTo>
                <a:lnTo>
                  <a:pt x="231482" y="163982"/>
                </a:lnTo>
                <a:lnTo>
                  <a:pt x="220891" y="166128"/>
                </a:lnTo>
                <a:lnTo>
                  <a:pt x="212229" y="171958"/>
                </a:lnTo>
                <a:lnTo>
                  <a:pt x="206400" y="180619"/>
                </a:lnTo>
                <a:lnTo>
                  <a:pt x="204254" y="191223"/>
                </a:lnTo>
                <a:lnTo>
                  <a:pt x="206400" y="201815"/>
                </a:lnTo>
                <a:lnTo>
                  <a:pt x="212229" y="210477"/>
                </a:lnTo>
                <a:lnTo>
                  <a:pt x="220891" y="216319"/>
                </a:lnTo>
                <a:lnTo>
                  <a:pt x="231482" y="218452"/>
                </a:lnTo>
                <a:lnTo>
                  <a:pt x="242087" y="216319"/>
                </a:lnTo>
                <a:lnTo>
                  <a:pt x="250748" y="210477"/>
                </a:lnTo>
                <a:lnTo>
                  <a:pt x="256578" y="201815"/>
                </a:lnTo>
                <a:lnTo>
                  <a:pt x="258724" y="191223"/>
                </a:lnTo>
                <a:close/>
              </a:path>
              <a:path w="463550" h="464185">
                <a:moveTo>
                  <a:pt x="347230" y="163982"/>
                </a:moveTo>
                <a:lnTo>
                  <a:pt x="345084" y="153390"/>
                </a:lnTo>
                <a:lnTo>
                  <a:pt x="339255" y="144729"/>
                </a:lnTo>
                <a:lnTo>
                  <a:pt x="330593" y="138887"/>
                </a:lnTo>
                <a:lnTo>
                  <a:pt x="320001" y="136753"/>
                </a:lnTo>
                <a:lnTo>
                  <a:pt x="309397" y="138887"/>
                </a:lnTo>
                <a:lnTo>
                  <a:pt x="300736" y="144729"/>
                </a:lnTo>
                <a:lnTo>
                  <a:pt x="294906" y="153390"/>
                </a:lnTo>
                <a:lnTo>
                  <a:pt x="292760" y="163982"/>
                </a:lnTo>
                <a:lnTo>
                  <a:pt x="294906" y="174586"/>
                </a:lnTo>
                <a:lnTo>
                  <a:pt x="300736" y="183248"/>
                </a:lnTo>
                <a:lnTo>
                  <a:pt x="309397" y="189077"/>
                </a:lnTo>
                <a:lnTo>
                  <a:pt x="320001" y="191223"/>
                </a:lnTo>
                <a:lnTo>
                  <a:pt x="330593" y="189077"/>
                </a:lnTo>
                <a:lnTo>
                  <a:pt x="339255" y="183248"/>
                </a:lnTo>
                <a:lnTo>
                  <a:pt x="345084" y="174586"/>
                </a:lnTo>
                <a:lnTo>
                  <a:pt x="347230" y="163982"/>
                </a:lnTo>
                <a:close/>
              </a:path>
              <a:path w="463550" h="464185">
                <a:moveTo>
                  <a:pt x="442544" y="163982"/>
                </a:moveTo>
                <a:lnTo>
                  <a:pt x="440410" y="153390"/>
                </a:lnTo>
                <a:lnTo>
                  <a:pt x="434568" y="144729"/>
                </a:lnTo>
                <a:lnTo>
                  <a:pt x="425907" y="138887"/>
                </a:lnTo>
                <a:lnTo>
                  <a:pt x="415315" y="136753"/>
                </a:lnTo>
                <a:lnTo>
                  <a:pt x="404710" y="138887"/>
                </a:lnTo>
                <a:lnTo>
                  <a:pt x="396062" y="144729"/>
                </a:lnTo>
                <a:lnTo>
                  <a:pt x="390220" y="153390"/>
                </a:lnTo>
                <a:lnTo>
                  <a:pt x="388073" y="163982"/>
                </a:lnTo>
                <a:lnTo>
                  <a:pt x="390220" y="174586"/>
                </a:lnTo>
                <a:lnTo>
                  <a:pt x="396062" y="183248"/>
                </a:lnTo>
                <a:lnTo>
                  <a:pt x="404710" y="189077"/>
                </a:lnTo>
                <a:lnTo>
                  <a:pt x="415315" y="191223"/>
                </a:lnTo>
                <a:lnTo>
                  <a:pt x="425907" y="189077"/>
                </a:lnTo>
                <a:lnTo>
                  <a:pt x="434568" y="183248"/>
                </a:lnTo>
                <a:lnTo>
                  <a:pt x="440410" y="174586"/>
                </a:lnTo>
                <a:lnTo>
                  <a:pt x="442544" y="163982"/>
                </a:lnTo>
                <a:close/>
              </a:path>
              <a:path w="463550" h="464185">
                <a:moveTo>
                  <a:pt x="442544" y="61861"/>
                </a:moveTo>
                <a:lnTo>
                  <a:pt x="440410" y="51257"/>
                </a:lnTo>
                <a:lnTo>
                  <a:pt x="434568" y="42595"/>
                </a:lnTo>
                <a:lnTo>
                  <a:pt x="425919" y="36766"/>
                </a:lnTo>
                <a:lnTo>
                  <a:pt x="415315" y="34620"/>
                </a:lnTo>
                <a:lnTo>
                  <a:pt x="404710" y="36766"/>
                </a:lnTo>
                <a:lnTo>
                  <a:pt x="396062" y="42595"/>
                </a:lnTo>
                <a:lnTo>
                  <a:pt x="390220" y="51257"/>
                </a:lnTo>
                <a:lnTo>
                  <a:pt x="388086" y="61861"/>
                </a:lnTo>
                <a:lnTo>
                  <a:pt x="390220" y="72453"/>
                </a:lnTo>
                <a:lnTo>
                  <a:pt x="396062" y="81114"/>
                </a:lnTo>
                <a:lnTo>
                  <a:pt x="404710" y="86956"/>
                </a:lnTo>
                <a:lnTo>
                  <a:pt x="415315" y="89090"/>
                </a:lnTo>
                <a:lnTo>
                  <a:pt x="425919" y="86956"/>
                </a:lnTo>
                <a:lnTo>
                  <a:pt x="434568" y="81114"/>
                </a:lnTo>
                <a:lnTo>
                  <a:pt x="440410" y="72453"/>
                </a:lnTo>
                <a:lnTo>
                  <a:pt x="442544" y="61861"/>
                </a:lnTo>
                <a:close/>
              </a:path>
              <a:path w="463550" h="464185">
                <a:moveTo>
                  <a:pt x="462965" y="422922"/>
                </a:moveTo>
                <a:lnTo>
                  <a:pt x="40843" y="422922"/>
                </a:lnTo>
                <a:lnTo>
                  <a:pt x="40843" y="0"/>
                </a:lnTo>
                <a:lnTo>
                  <a:pt x="0" y="0"/>
                </a:lnTo>
                <a:lnTo>
                  <a:pt x="0" y="422922"/>
                </a:lnTo>
                <a:lnTo>
                  <a:pt x="0" y="463562"/>
                </a:lnTo>
                <a:lnTo>
                  <a:pt x="462965" y="463562"/>
                </a:lnTo>
                <a:lnTo>
                  <a:pt x="462965" y="4229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8665729" y="3677278"/>
            <a:ext cx="2160270" cy="1800225"/>
            <a:chOff x="8891016" y="4326635"/>
            <a:chExt cx="2160270" cy="1800225"/>
          </a:xfrm>
        </p:grpSpPr>
        <p:sp>
          <p:nvSpPr>
            <p:cNvPr id="10" name="object 10"/>
            <p:cNvSpPr/>
            <p:nvPr/>
          </p:nvSpPr>
          <p:spPr>
            <a:xfrm>
              <a:off x="9948672" y="4326635"/>
              <a:ext cx="0" cy="1800225"/>
            </a:xfrm>
            <a:custGeom>
              <a:avLst/>
              <a:gdLst/>
              <a:ahLst/>
              <a:cxnLst/>
              <a:rect l="l" t="t" r="r" b="b"/>
              <a:pathLst>
                <a:path h="1800225">
                  <a:moveTo>
                    <a:pt x="0" y="0"/>
                  </a:moveTo>
                  <a:lnTo>
                    <a:pt x="0" y="1799996"/>
                  </a:lnTo>
                </a:path>
              </a:pathLst>
            </a:custGeom>
            <a:ln w="6350">
              <a:solidFill>
                <a:srgbClr val="0505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91016" y="5131307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6350">
              <a:solidFill>
                <a:srgbClr val="0505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460566" y="1901964"/>
            <a:ext cx="13398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75945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808080"/>
                </a:solidFill>
                <a:latin typeface="Carlito"/>
                <a:cs typeface="Carlito"/>
              </a:rPr>
              <a:t>Proposte </a:t>
            </a:r>
            <a:r>
              <a:rPr sz="1600" dirty="0">
                <a:solidFill>
                  <a:srgbClr val="808080"/>
                </a:solidFill>
                <a:latin typeface="Carlito"/>
                <a:cs typeface="Carlito"/>
              </a:rPr>
              <a:t>in</a:t>
            </a:r>
            <a:r>
              <a:rPr sz="1600" spc="-10" dirty="0">
                <a:solidFill>
                  <a:srgbClr val="808080"/>
                </a:solidFill>
                <a:latin typeface="Carlito"/>
                <a:cs typeface="Carlito"/>
              </a:rPr>
              <a:t> competizione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25781" y="1216952"/>
            <a:ext cx="36309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2400" b="1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2400" b="1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Gala,</a:t>
            </a:r>
            <a:r>
              <a:rPr sz="2400" b="1" spc="-2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quali</a:t>
            </a:r>
            <a:r>
              <a:rPr sz="2400" b="1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212121"/>
                </a:solidFill>
                <a:latin typeface="Carlito"/>
                <a:cs typeface="Carlito"/>
              </a:rPr>
              <a:t>iniziative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718326" y="3114308"/>
            <a:ext cx="721995" cy="487680"/>
            <a:chOff x="8943613" y="3763665"/>
            <a:chExt cx="721995" cy="48768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47445" y="3768889"/>
              <a:ext cx="86123" cy="8612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19692" y="3768890"/>
              <a:ext cx="86123" cy="8612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75198" y="3768889"/>
              <a:ext cx="86123" cy="8612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02951" y="3768889"/>
              <a:ext cx="86123" cy="8612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943613" y="3763665"/>
              <a:ext cx="721995" cy="487680"/>
            </a:xfrm>
            <a:custGeom>
              <a:avLst/>
              <a:gdLst/>
              <a:ahLst/>
              <a:cxnLst/>
              <a:rect l="l" t="t" r="r" b="b"/>
              <a:pathLst>
                <a:path w="721995" h="487679">
                  <a:moveTo>
                    <a:pt x="662199" y="487530"/>
                  </a:moveTo>
                  <a:lnTo>
                    <a:pt x="627750" y="487530"/>
                  </a:lnTo>
                  <a:lnTo>
                    <a:pt x="627750" y="289440"/>
                  </a:lnTo>
                  <a:lnTo>
                    <a:pt x="610525" y="289440"/>
                  </a:lnTo>
                  <a:lnTo>
                    <a:pt x="610525" y="487530"/>
                  </a:lnTo>
                  <a:lnTo>
                    <a:pt x="576076" y="487530"/>
                  </a:lnTo>
                  <a:lnTo>
                    <a:pt x="576076" y="160250"/>
                  </a:lnTo>
                  <a:lnTo>
                    <a:pt x="568704" y="160233"/>
                  </a:lnTo>
                  <a:lnTo>
                    <a:pt x="562158" y="155522"/>
                  </a:lnTo>
                  <a:lnTo>
                    <a:pt x="533014" y="69473"/>
                  </a:lnTo>
                  <a:lnTo>
                    <a:pt x="503870" y="155522"/>
                  </a:lnTo>
                  <a:lnTo>
                    <a:pt x="497325" y="160233"/>
                  </a:lnTo>
                  <a:lnTo>
                    <a:pt x="489953" y="160250"/>
                  </a:lnTo>
                  <a:lnTo>
                    <a:pt x="489953" y="211926"/>
                  </a:lnTo>
                  <a:lnTo>
                    <a:pt x="515790" y="341116"/>
                  </a:lnTo>
                  <a:lnTo>
                    <a:pt x="489953" y="341116"/>
                  </a:lnTo>
                  <a:lnTo>
                    <a:pt x="489953" y="487530"/>
                  </a:lnTo>
                  <a:lnTo>
                    <a:pt x="455503" y="487530"/>
                  </a:lnTo>
                  <a:lnTo>
                    <a:pt x="455503" y="341116"/>
                  </a:lnTo>
                  <a:lnTo>
                    <a:pt x="438279" y="341116"/>
                  </a:lnTo>
                  <a:lnTo>
                    <a:pt x="438279" y="487530"/>
                  </a:lnTo>
                  <a:lnTo>
                    <a:pt x="403830" y="487530"/>
                  </a:lnTo>
                  <a:lnTo>
                    <a:pt x="403830" y="341116"/>
                  </a:lnTo>
                  <a:lnTo>
                    <a:pt x="377993" y="341116"/>
                  </a:lnTo>
                  <a:lnTo>
                    <a:pt x="403830" y="211926"/>
                  </a:lnTo>
                  <a:lnTo>
                    <a:pt x="403830" y="160250"/>
                  </a:lnTo>
                  <a:lnTo>
                    <a:pt x="396458" y="160233"/>
                  </a:lnTo>
                  <a:lnTo>
                    <a:pt x="389912" y="155522"/>
                  </a:lnTo>
                  <a:lnTo>
                    <a:pt x="360768" y="69473"/>
                  </a:lnTo>
                  <a:lnTo>
                    <a:pt x="331624" y="155522"/>
                  </a:lnTo>
                  <a:lnTo>
                    <a:pt x="325079" y="160233"/>
                  </a:lnTo>
                  <a:lnTo>
                    <a:pt x="317707" y="160250"/>
                  </a:lnTo>
                  <a:lnTo>
                    <a:pt x="317707" y="487530"/>
                  </a:lnTo>
                  <a:lnTo>
                    <a:pt x="283257" y="487530"/>
                  </a:lnTo>
                  <a:lnTo>
                    <a:pt x="283257" y="289440"/>
                  </a:lnTo>
                  <a:lnTo>
                    <a:pt x="266033" y="289440"/>
                  </a:lnTo>
                  <a:lnTo>
                    <a:pt x="266033" y="487530"/>
                  </a:lnTo>
                  <a:lnTo>
                    <a:pt x="231584" y="487530"/>
                  </a:lnTo>
                  <a:lnTo>
                    <a:pt x="231584" y="160250"/>
                  </a:lnTo>
                  <a:lnTo>
                    <a:pt x="224212" y="160233"/>
                  </a:lnTo>
                  <a:lnTo>
                    <a:pt x="217666" y="155522"/>
                  </a:lnTo>
                  <a:lnTo>
                    <a:pt x="188522" y="69473"/>
                  </a:lnTo>
                  <a:lnTo>
                    <a:pt x="159378" y="155522"/>
                  </a:lnTo>
                  <a:lnTo>
                    <a:pt x="152833" y="160233"/>
                  </a:lnTo>
                  <a:lnTo>
                    <a:pt x="145461" y="160250"/>
                  </a:lnTo>
                  <a:lnTo>
                    <a:pt x="145461" y="211926"/>
                  </a:lnTo>
                  <a:lnTo>
                    <a:pt x="171298" y="341116"/>
                  </a:lnTo>
                  <a:lnTo>
                    <a:pt x="145461" y="341116"/>
                  </a:lnTo>
                  <a:lnTo>
                    <a:pt x="145461" y="487530"/>
                  </a:lnTo>
                  <a:lnTo>
                    <a:pt x="111011" y="487530"/>
                  </a:lnTo>
                  <a:lnTo>
                    <a:pt x="111011" y="341116"/>
                  </a:lnTo>
                  <a:lnTo>
                    <a:pt x="93787" y="341116"/>
                  </a:lnTo>
                  <a:lnTo>
                    <a:pt x="93787" y="487530"/>
                  </a:lnTo>
                  <a:lnTo>
                    <a:pt x="59338" y="487530"/>
                  </a:lnTo>
                  <a:lnTo>
                    <a:pt x="59338" y="341116"/>
                  </a:lnTo>
                  <a:lnTo>
                    <a:pt x="33501" y="341116"/>
                  </a:lnTo>
                  <a:lnTo>
                    <a:pt x="59338" y="211926"/>
                  </a:lnTo>
                  <a:lnTo>
                    <a:pt x="59338" y="160250"/>
                  </a:lnTo>
                  <a:lnTo>
                    <a:pt x="52095" y="160087"/>
                  </a:lnTo>
                  <a:lnTo>
                    <a:pt x="45722" y="155402"/>
                  </a:lnTo>
                  <a:lnTo>
                    <a:pt x="860" y="22879"/>
                  </a:lnTo>
                  <a:lnTo>
                    <a:pt x="0" y="16091"/>
                  </a:lnTo>
                  <a:lnTo>
                    <a:pt x="1746" y="9721"/>
                  </a:lnTo>
                  <a:lnTo>
                    <a:pt x="5752" y="4472"/>
                  </a:lnTo>
                  <a:lnTo>
                    <a:pt x="11668" y="1046"/>
                  </a:lnTo>
                  <a:lnTo>
                    <a:pt x="18456" y="180"/>
                  </a:lnTo>
                  <a:lnTo>
                    <a:pt x="24826" y="1925"/>
                  </a:lnTo>
                  <a:lnTo>
                    <a:pt x="30075" y="5933"/>
                  </a:lnTo>
                  <a:lnTo>
                    <a:pt x="33501" y="11855"/>
                  </a:lnTo>
                  <a:lnTo>
                    <a:pt x="65194" y="106680"/>
                  </a:lnTo>
                  <a:lnTo>
                    <a:pt x="74287" y="103965"/>
                  </a:lnTo>
                  <a:lnTo>
                    <a:pt x="83545" y="101935"/>
                  </a:lnTo>
                  <a:lnTo>
                    <a:pt x="92928" y="100599"/>
                  </a:lnTo>
                  <a:lnTo>
                    <a:pt x="102399" y="99962"/>
                  </a:lnTo>
                  <a:lnTo>
                    <a:pt x="111930" y="100584"/>
                  </a:lnTo>
                  <a:lnTo>
                    <a:pt x="121376" y="101902"/>
                  </a:lnTo>
                  <a:lnTo>
                    <a:pt x="130700" y="103908"/>
                  </a:lnTo>
                  <a:lnTo>
                    <a:pt x="139863" y="106594"/>
                  </a:lnTo>
                  <a:lnTo>
                    <a:pt x="171987" y="11855"/>
                  </a:lnTo>
                  <a:lnTo>
                    <a:pt x="173821" y="7083"/>
                  </a:lnTo>
                  <a:lnTo>
                    <a:pt x="177593" y="3302"/>
                  </a:lnTo>
                  <a:lnTo>
                    <a:pt x="182373" y="1468"/>
                  </a:lnTo>
                  <a:lnTo>
                    <a:pt x="189456" y="264"/>
                  </a:lnTo>
                  <a:lnTo>
                    <a:pt x="196214" y="1817"/>
                  </a:lnTo>
                  <a:lnTo>
                    <a:pt x="201895" y="5792"/>
                  </a:lnTo>
                  <a:lnTo>
                    <a:pt x="205747" y="11855"/>
                  </a:lnTo>
                  <a:lnTo>
                    <a:pt x="237440" y="106680"/>
                  </a:lnTo>
                  <a:lnTo>
                    <a:pt x="246533" y="103965"/>
                  </a:lnTo>
                  <a:lnTo>
                    <a:pt x="255791" y="101935"/>
                  </a:lnTo>
                  <a:lnTo>
                    <a:pt x="265174" y="100599"/>
                  </a:lnTo>
                  <a:lnTo>
                    <a:pt x="274645" y="99962"/>
                  </a:lnTo>
                  <a:lnTo>
                    <a:pt x="284195" y="100588"/>
                  </a:lnTo>
                  <a:lnTo>
                    <a:pt x="293662" y="101905"/>
                  </a:lnTo>
                  <a:lnTo>
                    <a:pt x="303008" y="103909"/>
                  </a:lnTo>
                  <a:lnTo>
                    <a:pt x="312195" y="106594"/>
                  </a:lnTo>
                  <a:lnTo>
                    <a:pt x="344233" y="11855"/>
                  </a:lnTo>
                  <a:lnTo>
                    <a:pt x="346067" y="7083"/>
                  </a:lnTo>
                  <a:lnTo>
                    <a:pt x="349839" y="3302"/>
                  </a:lnTo>
                  <a:lnTo>
                    <a:pt x="354619" y="1468"/>
                  </a:lnTo>
                  <a:lnTo>
                    <a:pt x="361702" y="264"/>
                  </a:lnTo>
                  <a:lnTo>
                    <a:pt x="368460" y="1817"/>
                  </a:lnTo>
                  <a:lnTo>
                    <a:pt x="374141" y="5792"/>
                  </a:lnTo>
                  <a:lnTo>
                    <a:pt x="377993" y="11855"/>
                  </a:lnTo>
                  <a:lnTo>
                    <a:pt x="409686" y="106594"/>
                  </a:lnTo>
                  <a:lnTo>
                    <a:pt x="418787" y="103922"/>
                  </a:lnTo>
                  <a:lnTo>
                    <a:pt x="428046" y="101921"/>
                  </a:lnTo>
                  <a:lnTo>
                    <a:pt x="437426" y="100599"/>
                  </a:lnTo>
                  <a:lnTo>
                    <a:pt x="446891" y="99962"/>
                  </a:lnTo>
                  <a:lnTo>
                    <a:pt x="456423" y="100563"/>
                  </a:lnTo>
                  <a:lnTo>
                    <a:pt x="465872" y="101873"/>
                  </a:lnTo>
                  <a:lnTo>
                    <a:pt x="475196" y="103885"/>
                  </a:lnTo>
                  <a:lnTo>
                    <a:pt x="484355" y="106594"/>
                  </a:lnTo>
                  <a:lnTo>
                    <a:pt x="516479" y="11855"/>
                  </a:lnTo>
                  <a:lnTo>
                    <a:pt x="518313" y="7083"/>
                  </a:lnTo>
                  <a:lnTo>
                    <a:pt x="522085" y="3302"/>
                  </a:lnTo>
                  <a:lnTo>
                    <a:pt x="526865" y="1468"/>
                  </a:lnTo>
                  <a:lnTo>
                    <a:pt x="533948" y="264"/>
                  </a:lnTo>
                  <a:lnTo>
                    <a:pt x="540706" y="1817"/>
                  </a:lnTo>
                  <a:lnTo>
                    <a:pt x="546387" y="5792"/>
                  </a:lnTo>
                  <a:lnTo>
                    <a:pt x="550239" y="11855"/>
                  </a:lnTo>
                  <a:lnTo>
                    <a:pt x="581932" y="106680"/>
                  </a:lnTo>
                  <a:lnTo>
                    <a:pt x="591025" y="103965"/>
                  </a:lnTo>
                  <a:lnTo>
                    <a:pt x="600283" y="101935"/>
                  </a:lnTo>
                  <a:lnTo>
                    <a:pt x="609666" y="100599"/>
                  </a:lnTo>
                  <a:lnTo>
                    <a:pt x="619137" y="99962"/>
                  </a:lnTo>
                  <a:lnTo>
                    <a:pt x="628494" y="100603"/>
                  </a:lnTo>
                  <a:lnTo>
                    <a:pt x="637767" y="101928"/>
                  </a:lnTo>
                  <a:lnTo>
                    <a:pt x="646919" y="103927"/>
                  </a:lnTo>
                  <a:lnTo>
                    <a:pt x="655912" y="106594"/>
                  </a:lnTo>
                  <a:lnTo>
                    <a:pt x="688036" y="11855"/>
                  </a:lnTo>
                  <a:lnTo>
                    <a:pt x="691757" y="5508"/>
                  </a:lnTo>
                  <a:lnTo>
                    <a:pt x="697087" y="1612"/>
                  </a:lnTo>
                  <a:lnTo>
                    <a:pt x="703490" y="0"/>
                  </a:lnTo>
                  <a:lnTo>
                    <a:pt x="710281" y="1011"/>
                  </a:lnTo>
                  <a:lnTo>
                    <a:pt x="716192" y="4460"/>
                  </a:lnTo>
                  <a:lnTo>
                    <a:pt x="720182" y="9723"/>
                  </a:lnTo>
                  <a:lnTo>
                    <a:pt x="721907" y="16098"/>
                  </a:lnTo>
                  <a:lnTo>
                    <a:pt x="721021" y="22879"/>
                  </a:lnTo>
                  <a:lnTo>
                    <a:pt x="676116" y="155522"/>
                  </a:lnTo>
                  <a:lnTo>
                    <a:pt x="669571" y="160233"/>
                  </a:lnTo>
                  <a:lnTo>
                    <a:pt x="662199" y="160250"/>
                  </a:lnTo>
                  <a:lnTo>
                    <a:pt x="662199" y="4875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7744235" y="4757161"/>
            <a:ext cx="491490" cy="634365"/>
            <a:chOff x="7969522" y="5406518"/>
            <a:chExt cx="491490" cy="634365"/>
          </a:xfrm>
        </p:grpSpPr>
        <p:sp>
          <p:nvSpPr>
            <p:cNvPr id="22" name="object 22"/>
            <p:cNvSpPr/>
            <p:nvPr/>
          </p:nvSpPr>
          <p:spPr>
            <a:xfrm>
              <a:off x="7969522" y="5406518"/>
              <a:ext cx="491490" cy="634365"/>
            </a:xfrm>
            <a:custGeom>
              <a:avLst/>
              <a:gdLst/>
              <a:ahLst/>
              <a:cxnLst/>
              <a:rect l="l" t="t" r="r" b="b"/>
              <a:pathLst>
                <a:path w="491490" h="634364">
                  <a:moveTo>
                    <a:pt x="459480" y="633789"/>
                  </a:moveTo>
                  <a:lnTo>
                    <a:pt x="31688" y="633789"/>
                  </a:lnTo>
                  <a:lnTo>
                    <a:pt x="19354" y="631299"/>
                  </a:lnTo>
                  <a:lnTo>
                    <a:pt x="9281" y="624507"/>
                  </a:lnTo>
                  <a:lnTo>
                    <a:pt x="2490" y="614434"/>
                  </a:lnTo>
                  <a:lnTo>
                    <a:pt x="0" y="602100"/>
                  </a:lnTo>
                  <a:lnTo>
                    <a:pt x="0" y="79223"/>
                  </a:lnTo>
                  <a:lnTo>
                    <a:pt x="2490" y="66889"/>
                  </a:lnTo>
                  <a:lnTo>
                    <a:pt x="9281" y="56816"/>
                  </a:lnTo>
                  <a:lnTo>
                    <a:pt x="19354" y="50024"/>
                  </a:lnTo>
                  <a:lnTo>
                    <a:pt x="31688" y="47534"/>
                  </a:lnTo>
                  <a:lnTo>
                    <a:pt x="166363" y="47534"/>
                  </a:lnTo>
                  <a:lnTo>
                    <a:pt x="166363" y="31689"/>
                  </a:lnTo>
                  <a:lnTo>
                    <a:pt x="168853" y="19354"/>
                  </a:lnTo>
                  <a:lnTo>
                    <a:pt x="175645" y="9282"/>
                  </a:lnTo>
                  <a:lnTo>
                    <a:pt x="185717" y="2490"/>
                  </a:lnTo>
                  <a:lnTo>
                    <a:pt x="198051" y="0"/>
                  </a:lnTo>
                  <a:lnTo>
                    <a:pt x="293116" y="0"/>
                  </a:lnTo>
                  <a:lnTo>
                    <a:pt x="305450" y="2490"/>
                  </a:lnTo>
                  <a:lnTo>
                    <a:pt x="315523" y="9282"/>
                  </a:lnTo>
                  <a:lnTo>
                    <a:pt x="322314" y="19354"/>
                  </a:lnTo>
                  <a:lnTo>
                    <a:pt x="324804" y="31689"/>
                  </a:lnTo>
                  <a:lnTo>
                    <a:pt x="244799" y="31689"/>
                  </a:lnTo>
                  <a:lnTo>
                    <a:pt x="235731" y="33677"/>
                  </a:lnTo>
                  <a:lnTo>
                    <a:pt x="228386" y="38810"/>
                  </a:lnTo>
                  <a:lnTo>
                    <a:pt x="223502" y="46325"/>
                  </a:lnTo>
                  <a:lnTo>
                    <a:pt x="221817" y="55456"/>
                  </a:lnTo>
                  <a:lnTo>
                    <a:pt x="223685" y="64708"/>
                  </a:lnTo>
                  <a:lnTo>
                    <a:pt x="228778" y="72262"/>
                  </a:lnTo>
                  <a:lnTo>
                    <a:pt x="236332" y="77356"/>
                  </a:lnTo>
                  <a:lnTo>
                    <a:pt x="245584" y="79223"/>
                  </a:lnTo>
                  <a:lnTo>
                    <a:pt x="491168" y="79223"/>
                  </a:lnTo>
                  <a:lnTo>
                    <a:pt x="491168" y="95068"/>
                  </a:lnTo>
                  <a:lnTo>
                    <a:pt x="47532" y="95068"/>
                  </a:lnTo>
                  <a:lnTo>
                    <a:pt x="47532" y="586255"/>
                  </a:lnTo>
                  <a:lnTo>
                    <a:pt x="491168" y="586255"/>
                  </a:lnTo>
                  <a:lnTo>
                    <a:pt x="491168" y="602100"/>
                  </a:lnTo>
                  <a:lnTo>
                    <a:pt x="488677" y="614434"/>
                  </a:lnTo>
                  <a:lnTo>
                    <a:pt x="481886" y="624507"/>
                  </a:lnTo>
                  <a:lnTo>
                    <a:pt x="471814" y="631299"/>
                  </a:lnTo>
                  <a:lnTo>
                    <a:pt x="459480" y="633789"/>
                  </a:lnTo>
                  <a:close/>
                </a:path>
                <a:path w="491490" h="634364">
                  <a:moveTo>
                    <a:pt x="491168" y="79223"/>
                  </a:moveTo>
                  <a:lnTo>
                    <a:pt x="245584" y="79223"/>
                  </a:lnTo>
                  <a:lnTo>
                    <a:pt x="254835" y="77356"/>
                  </a:lnTo>
                  <a:lnTo>
                    <a:pt x="262389" y="72262"/>
                  </a:lnTo>
                  <a:lnTo>
                    <a:pt x="267482" y="64708"/>
                  </a:lnTo>
                  <a:lnTo>
                    <a:pt x="269350" y="55456"/>
                  </a:lnTo>
                  <a:lnTo>
                    <a:pt x="267482" y="46204"/>
                  </a:lnTo>
                  <a:lnTo>
                    <a:pt x="262389" y="38650"/>
                  </a:lnTo>
                  <a:lnTo>
                    <a:pt x="254835" y="33557"/>
                  </a:lnTo>
                  <a:lnTo>
                    <a:pt x="245584" y="31689"/>
                  </a:lnTo>
                  <a:lnTo>
                    <a:pt x="324804" y="31689"/>
                  </a:lnTo>
                  <a:lnTo>
                    <a:pt x="324804" y="47534"/>
                  </a:lnTo>
                  <a:lnTo>
                    <a:pt x="459480" y="47534"/>
                  </a:lnTo>
                  <a:lnTo>
                    <a:pt x="471814" y="50024"/>
                  </a:lnTo>
                  <a:lnTo>
                    <a:pt x="481886" y="56816"/>
                  </a:lnTo>
                  <a:lnTo>
                    <a:pt x="488677" y="66889"/>
                  </a:lnTo>
                  <a:lnTo>
                    <a:pt x="491168" y="79223"/>
                  </a:lnTo>
                  <a:close/>
                </a:path>
                <a:path w="491490" h="634364">
                  <a:moveTo>
                    <a:pt x="356493" y="142602"/>
                  </a:moveTo>
                  <a:lnTo>
                    <a:pt x="134675" y="142602"/>
                  </a:lnTo>
                  <a:lnTo>
                    <a:pt x="134675" y="95068"/>
                  </a:lnTo>
                  <a:lnTo>
                    <a:pt x="356493" y="95068"/>
                  </a:lnTo>
                  <a:lnTo>
                    <a:pt x="356493" y="142602"/>
                  </a:lnTo>
                  <a:close/>
                </a:path>
                <a:path w="491490" h="634364">
                  <a:moveTo>
                    <a:pt x="491168" y="586255"/>
                  </a:moveTo>
                  <a:lnTo>
                    <a:pt x="443635" y="586255"/>
                  </a:lnTo>
                  <a:lnTo>
                    <a:pt x="443635" y="95068"/>
                  </a:lnTo>
                  <a:lnTo>
                    <a:pt x="491168" y="95068"/>
                  </a:lnTo>
                  <a:lnTo>
                    <a:pt x="491168" y="5862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79956" y="5778386"/>
              <a:ext cx="80250" cy="17525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231022" y="5612510"/>
              <a:ext cx="135255" cy="317500"/>
            </a:xfrm>
            <a:custGeom>
              <a:avLst/>
              <a:gdLst/>
              <a:ahLst/>
              <a:cxnLst/>
              <a:rect l="l" t="t" r="r" b="b"/>
              <a:pathLst>
                <a:path w="135254" h="317500">
                  <a:moveTo>
                    <a:pt x="134670" y="285203"/>
                  </a:moveTo>
                  <a:lnTo>
                    <a:pt x="0" y="285203"/>
                  </a:lnTo>
                  <a:lnTo>
                    <a:pt x="0" y="316890"/>
                  </a:lnTo>
                  <a:lnTo>
                    <a:pt x="134670" y="316890"/>
                  </a:lnTo>
                  <a:lnTo>
                    <a:pt x="134670" y="285203"/>
                  </a:lnTo>
                  <a:close/>
                </a:path>
                <a:path w="135254" h="317500">
                  <a:moveTo>
                    <a:pt x="134670" y="190131"/>
                  </a:moveTo>
                  <a:lnTo>
                    <a:pt x="0" y="190131"/>
                  </a:lnTo>
                  <a:lnTo>
                    <a:pt x="0" y="221818"/>
                  </a:lnTo>
                  <a:lnTo>
                    <a:pt x="134670" y="221818"/>
                  </a:lnTo>
                  <a:lnTo>
                    <a:pt x="134670" y="190131"/>
                  </a:lnTo>
                  <a:close/>
                </a:path>
                <a:path w="135254" h="317500">
                  <a:moveTo>
                    <a:pt x="134670" y="95059"/>
                  </a:moveTo>
                  <a:lnTo>
                    <a:pt x="0" y="95059"/>
                  </a:lnTo>
                  <a:lnTo>
                    <a:pt x="0" y="126758"/>
                  </a:lnTo>
                  <a:lnTo>
                    <a:pt x="134670" y="126758"/>
                  </a:lnTo>
                  <a:lnTo>
                    <a:pt x="134670" y="95059"/>
                  </a:lnTo>
                  <a:close/>
                </a:path>
                <a:path w="135254" h="317500">
                  <a:moveTo>
                    <a:pt x="134670" y="0"/>
                  </a:moveTo>
                  <a:lnTo>
                    <a:pt x="0" y="0"/>
                  </a:lnTo>
                  <a:lnTo>
                    <a:pt x="0" y="31686"/>
                  </a:lnTo>
                  <a:lnTo>
                    <a:pt x="134670" y="31686"/>
                  </a:lnTo>
                  <a:lnTo>
                    <a:pt x="1346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70212" y="5578489"/>
              <a:ext cx="106044" cy="180519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016219" y="6486195"/>
            <a:ext cx="146875" cy="179781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595122" y="1701545"/>
            <a:ext cx="3700779" cy="1340751"/>
          </a:xfrm>
          <a:prstGeom prst="rect">
            <a:avLst/>
          </a:prstGeom>
          <a:ln w="28575">
            <a:solidFill>
              <a:srgbClr val="C5E0B4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54"/>
              </a:spcBef>
            </a:pPr>
            <a:r>
              <a:rPr sz="1400" b="1" spc="-30" dirty="0">
                <a:latin typeface="Liberation Sans"/>
                <a:cs typeface="Liberation Sans"/>
              </a:rPr>
              <a:t>Valutare</a:t>
            </a:r>
            <a:r>
              <a:rPr sz="1400" b="1" spc="-125" dirty="0">
                <a:latin typeface="Liberation Sans"/>
                <a:cs typeface="Liberation Sans"/>
              </a:rPr>
              <a:t> </a:t>
            </a:r>
            <a:r>
              <a:rPr sz="1400" b="1" dirty="0">
                <a:latin typeface="Liberation Sans"/>
                <a:cs typeface="Liberation Sans"/>
              </a:rPr>
              <a:t>il</a:t>
            </a:r>
            <a:r>
              <a:rPr sz="1400" b="1" spc="-55" dirty="0">
                <a:latin typeface="Liberation Sans"/>
                <a:cs typeface="Liberation Sans"/>
              </a:rPr>
              <a:t> </a:t>
            </a:r>
            <a:r>
              <a:rPr sz="1400" b="1" spc="-45" dirty="0">
                <a:latin typeface="Liberation Sans"/>
                <a:cs typeface="Liberation Sans"/>
              </a:rPr>
              <a:t>Proponente</a:t>
            </a:r>
            <a:r>
              <a:rPr sz="1400" b="1" spc="-105" dirty="0">
                <a:latin typeface="Liberation Sans"/>
                <a:cs typeface="Liberation Sans"/>
              </a:rPr>
              <a:t> </a:t>
            </a:r>
            <a:r>
              <a:rPr sz="1400" b="1" spc="-60" dirty="0">
                <a:latin typeface="Liberation Sans"/>
                <a:cs typeface="Liberation Sans"/>
              </a:rPr>
              <a:t>o</a:t>
            </a:r>
            <a:r>
              <a:rPr sz="1400" b="1" spc="-75" dirty="0">
                <a:latin typeface="Liberation Sans"/>
                <a:cs typeface="Liberation Sans"/>
              </a:rPr>
              <a:t> </a:t>
            </a:r>
            <a:r>
              <a:rPr sz="1400" b="1" dirty="0">
                <a:latin typeface="Liberation Sans"/>
                <a:cs typeface="Liberation Sans"/>
              </a:rPr>
              <a:t>la</a:t>
            </a:r>
            <a:r>
              <a:rPr sz="1400" b="1" spc="-65" dirty="0">
                <a:latin typeface="Liberation Sans"/>
                <a:cs typeface="Liberation Sans"/>
              </a:rPr>
              <a:t> </a:t>
            </a:r>
            <a:r>
              <a:rPr sz="1400" b="1" spc="-50" dirty="0">
                <a:latin typeface="Liberation Sans"/>
                <a:cs typeface="Liberation Sans"/>
              </a:rPr>
              <a:t>Proposta</a:t>
            </a:r>
            <a:r>
              <a:rPr sz="1400" b="1" spc="-85" dirty="0">
                <a:latin typeface="Liberation Sans"/>
                <a:cs typeface="Liberation Sans"/>
              </a:rPr>
              <a:t> </a:t>
            </a:r>
            <a:r>
              <a:rPr sz="1400" b="1" spc="-50" dirty="0">
                <a:latin typeface="Liberation Sans"/>
                <a:cs typeface="Liberation Sans"/>
              </a:rPr>
              <a:t>?</a:t>
            </a:r>
            <a:endParaRPr sz="1400" dirty="0">
              <a:latin typeface="Liberation Sans"/>
              <a:cs typeface="Liberation Sans"/>
            </a:endParaRPr>
          </a:p>
          <a:p>
            <a:pPr marL="90170">
              <a:lnSpc>
                <a:spcPct val="100000"/>
              </a:lnSpc>
              <a:spcBef>
                <a:spcPts val="600"/>
              </a:spcBef>
            </a:pPr>
            <a:r>
              <a:rPr sz="1400" b="1" spc="-45" dirty="0">
                <a:latin typeface="Liberation Sans"/>
                <a:cs typeface="Liberation Sans"/>
              </a:rPr>
              <a:t>Soluzioni</a:t>
            </a:r>
            <a:r>
              <a:rPr sz="1400" b="1" spc="-70" dirty="0">
                <a:latin typeface="Liberation Sans"/>
                <a:cs typeface="Liberation Sans"/>
              </a:rPr>
              <a:t> </a:t>
            </a:r>
            <a:r>
              <a:rPr sz="1400" b="1" spc="-10" dirty="0">
                <a:latin typeface="Liberation Sans"/>
                <a:cs typeface="Liberation Sans"/>
              </a:rPr>
              <a:t>possibili:</a:t>
            </a:r>
            <a:endParaRPr sz="1400" dirty="0">
              <a:latin typeface="Liberation Sans"/>
              <a:cs typeface="Liberation Sans"/>
            </a:endParaRPr>
          </a:p>
          <a:p>
            <a:pPr marL="433070" indent="-342900">
              <a:lnSpc>
                <a:spcPct val="100000"/>
              </a:lnSpc>
              <a:spcBef>
                <a:spcPts val="600"/>
              </a:spcBef>
              <a:buAutoNum type="alphaLcPeriod"/>
              <a:tabLst>
                <a:tab pos="433070" algn="l"/>
              </a:tabLst>
            </a:pPr>
            <a:r>
              <a:rPr sz="1400" spc="-10" dirty="0">
                <a:latin typeface="Trebuchet MS"/>
                <a:cs typeface="Trebuchet MS"/>
              </a:rPr>
              <a:t>La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Proposta</a:t>
            </a:r>
            <a:endParaRPr sz="1400" dirty="0">
              <a:latin typeface="Trebuchet MS"/>
              <a:cs typeface="Trebuchet MS"/>
            </a:endParaRPr>
          </a:p>
          <a:p>
            <a:pPr marL="433070" marR="253365" indent="-342900">
              <a:lnSpc>
                <a:spcPct val="100000"/>
              </a:lnSpc>
              <a:spcBef>
                <a:spcPts val="600"/>
              </a:spcBef>
              <a:buAutoNum type="alphaLcPeriod"/>
              <a:tabLst>
                <a:tab pos="433070" algn="l"/>
              </a:tabLst>
            </a:pPr>
            <a:r>
              <a:rPr sz="1400" spc="-35" dirty="0">
                <a:latin typeface="Trebuchet MS"/>
                <a:cs typeface="Trebuchet MS"/>
              </a:rPr>
              <a:t>la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Proposta</a:t>
            </a:r>
            <a:r>
              <a:rPr sz="1400" spc="-145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e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il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Proponente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(una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sola </a:t>
            </a:r>
            <a:r>
              <a:rPr sz="1400" spc="-10" dirty="0">
                <a:latin typeface="Trebuchet MS"/>
                <a:cs typeface="Trebuchet MS"/>
              </a:rPr>
              <a:t>componente</a:t>
            </a:r>
            <a:r>
              <a:rPr sz="1400" spc="-105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della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valutazione</a:t>
            </a:r>
            <a:r>
              <a:rPr sz="1400" spc="-75" dirty="0">
                <a:latin typeface="Trebuchet MS"/>
                <a:cs typeface="Trebuchet MS"/>
              </a:rPr>
              <a:t> </a:t>
            </a:r>
            <a:r>
              <a:rPr sz="1400" spc="65" dirty="0">
                <a:latin typeface="Trebuchet MS"/>
                <a:cs typeface="Trebuchet MS"/>
              </a:rPr>
              <a:t>su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dieci)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xfrm>
            <a:off x="11651957" y="6239136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A8A8A"/>
                </a:solidFill>
                <a:latin typeface="Carlito"/>
                <a:cs typeface="Carlito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lang="it-IT" spc="-50" smtClean="0"/>
              <a:pPr marL="115570">
                <a:lnSpc>
                  <a:spcPts val="1240"/>
                </a:lnSpc>
              </a:pPr>
              <a:t>8</a:t>
            </a:fld>
            <a:endParaRPr spc="-25" dirty="0"/>
          </a:p>
        </p:txBody>
      </p:sp>
      <p:sp>
        <p:nvSpPr>
          <p:cNvPr id="28" name="object 28"/>
          <p:cNvSpPr txBox="1"/>
          <p:nvPr/>
        </p:nvSpPr>
        <p:spPr>
          <a:xfrm>
            <a:off x="595122" y="3633978"/>
            <a:ext cx="3700779" cy="1478610"/>
          </a:xfrm>
          <a:prstGeom prst="rect">
            <a:avLst/>
          </a:prstGeom>
          <a:ln w="28575">
            <a:solidFill>
              <a:srgbClr val="C5E0B4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50"/>
              </a:spcBef>
            </a:pPr>
            <a:r>
              <a:rPr sz="1400" b="1" spc="-40" dirty="0">
                <a:latin typeface="Liberation Sans"/>
                <a:cs typeface="Liberation Sans"/>
              </a:rPr>
              <a:t>Segmentare</a:t>
            </a:r>
            <a:r>
              <a:rPr sz="1400" b="1" spc="-80" dirty="0">
                <a:latin typeface="Liberation Sans"/>
                <a:cs typeface="Liberation Sans"/>
              </a:rPr>
              <a:t> </a:t>
            </a:r>
            <a:r>
              <a:rPr sz="1400" b="1" spc="-50" dirty="0">
                <a:latin typeface="Liberation Sans"/>
                <a:cs typeface="Liberation Sans"/>
              </a:rPr>
              <a:t>?</a:t>
            </a:r>
            <a:endParaRPr sz="1400">
              <a:latin typeface="Liberation Sans"/>
              <a:cs typeface="Liberation Sans"/>
            </a:endParaRPr>
          </a:p>
          <a:p>
            <a:pPr marL="377190" marR="312420" indent="-28702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77190" algn="l"/>
              </a:tabLst>
            </a:pPr>
            <a:r>
              <a:rPr sz="1400" b="1" spc="-70" dirty="0">
                <a:latin typeface="Liberation Sans"/>
                <a:cs typeface="Liberation Sans"/>
              </a:rPr>
              <a:t>sì</a:t>
            </a:r>
            <a:r>
              <a:rPr sz="1400" spc="-70" dirty="0">
                <a:latin typeface="Trebuchet MS"/>
                <a:cs typeface="Trebuchet MS"/>
              </a:rPr>
              <a:t>:</a:t>
            </a:r>
            <a:r>
              <a:rPr sz="1400" spc="-100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progetti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e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iniziative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si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trovano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ad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uno </a:t>
            </a:r>
            <a:r>
              <a:rPr sz="1400" spc="-10" dirty="0">
                <a:latin typeface="Trebuchet MS"/>
                <a:cs typeface="Trebuchet MS"/>
              </a:rPr>
              <a:t>stadio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di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sviluppo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diverso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e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non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sono </a:t>
            </a:r>
            <a:r>
              <a:rPr sz="1400" spc="-10" dirty="0">
                <a:latin typeface="Trebuchet MS"/>
                <a:cs typeface="Trebuchet MS"/>
              </a:rPr>
              <a:t>comparabili</a:t>
            </a:r>
            <a:endParaRPr sz="1400">
              <a:latin typeface="Trebuchet MS"/>
              <a:cs typeface="Trebuchet MS"/>
            </a:endParaRPr>
          </a:p>
          <a:p>
            <a:pPr marL="377190" marR="967740" indent="-28702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77190" algn="l"/>
              </a:tabLst>
            </a:pPr>
            <a:r>
              <a:rPr sz="1400" b="1" spc="-75" dirty="0">
                <a:latin typeface="Liberation Sans"/>
                <a:cs typeface="Liberation Sans"/>
              </a:rPr>
              <a:t>no</a:t>
            </a:r>
            <a:r>
              <a:rPr sz="1400" spc="-75" dirty="0">
                <a:latin typeface="Trebuchet MS"/>
                <a:cs typeface="Trebuchet MS"/>
              </a:rPr>
              <a:t>: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se</a:t>
            </a:r>
            <a:r>
              <a:rPr sz="1400" spc="-100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il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peso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della</a:t>
            </a:r>
            <a:r>
              <a:rPr sz="1400" spc="-8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valutazione </a:t>
            </a:r>
            <a:r>
              <a:rPr sz="1400" spc="-60" dirty="0">
                <a:latin typeface="Trebuchet MS"/>
                <a:cs typeface="Trebuchet MS"/>
              </a:rPr>
              <a:t>dell’iniziativa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è</a:t>
            </a:r>
            <a:r>
              <a:rPr sz="1400" spc="-7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marginale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025781" y="1216952"/>
            <a:ext cx="4409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Sport</a:t>
            </a:r>
            <a:r>
              <a:rPr sz="2400" b="1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in</a:t>
            </a:r>
            <a:r>
              <a:rPr sz="2400" b="1" spc="-4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Gala,</a:t>
            </a:r>
            <a:r>
              <a:rPr sz="2400" b="1" spc="-35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dall’ideazione</a:t>
            </a:r>
            <a:r>
              <a:rPr sz="2400" b="1" spc="-5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rlito"/>
                <a:cs typeface="Carlito"/>
              </a:rPr>
              <a:t>al</a:t>
            </a:r>
            <a:r>
              <a:rPr sz="2400" b="1" spc="-40" dirty="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sz="2400" b="1" spc="-20" dirty="0">
                <a:solidFill>
                  <a:srgbClr val="212121"/>
                </a:solidFill>
                <a:latin typeface="Carlito"/>
                <a:cs typeface="Carlito"/>
              </a:rPr>
              <a:t>test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11651957" y="6239136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A8A8A"/>
                </a:solidFill>
                <a:latin typeface="Carlito"/>
                <a:cs typeface="Carlito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lang="it-IT" spc="-50" smtClean="0"/>
              <a:pPr marL="115570">
                <a:lnSpc>
                  <a:spcPts val="1240"/>
                </a:lnSpc>
              </a:pPr>
              <a:t>9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5446572" y="1901964"/>
            <a:ext cx="3524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5" dirty="0">
                <a:solidFill>
                  <a:srgbClr val="808080"/>
                </a:solidFill>
                <a:latin typeface="Carlito"/>
                <a:cs typeface="Carlito"/>
              </a:rPr>
              <a:t>Test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25794" y="1897570"/>
            <a:ext cx="9537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Cop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4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ha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spc="-50" dirty="0">
                <a:latin typeface="Carlito"/>
                <a:cs typeface="Carlito"/>
              </a:rPr>
              <a:t>: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25794" y="2324366"/>
            <a:ext cx="47739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25" dirty="0">
                <a:latin typeface="Carlito"/>
                <a:cs typeface="Carlito"/>
              </a:rPr>
              <a:t>A.</a:t>
            </a:r>
            <a:r>
              <a:rPr sz="1800" dirty="0">
                <a:latin typeface="Carlito"/>
                <a:cs typeface="Carlito"/>
              </a:rPr>
              <a:t>	ideato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sperimentato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il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sistema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di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valutazione </a:t>
            </a:r>
            <a:r>
              <a:rPr sz="1800" b="1" dirty="0">
                <a:latin typeface="Carlito"/>
                <a:cs typeface="Carlito"/>
              </a:rPr>
              <a:t>simulando</a:t>
            </a:r>
            <a:r>
              <a:rPr sz="1800" b="1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la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fase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di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presentazione </a:t>
            </a:r>
            <a:r>
              <a:rPr sz="1800" dirty="0">
                <a:latin typeface="Carlito"/>
                <a:cs typeface="Carlito"/>
              </a:rPr>
              <a:t>di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votazione </a:t>
            </a:r>
            <a:r>
              <a:rPr sz="1800" dirty="0">
                <a:latin typeface="Carlito"/>
                <a:cs typeface="Carlito"/>
              </a:rPr>
              <a:t>dei</a:t>
            </a:r>
            <a:r>
              <a:rPr sz="1800" spc="39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Giurati;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26022" y="3147326"/>
            <a:ext cx="4821555" cy="17024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800" spc="-10" dirty="0">
                <a:latin typeface="Carlito"/>
                <a:cs typeface="Carlito"/>
              </a:rPr>
              <a:t>successivamente,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ha</a:t>
            </a:r>
            <a:endParaRPr sz="1800" dirty="0">
              <a:latin typeface="Carlito"/>
              <a:cs typeface="Carlito"/>
            </a:endParaRPr>
          </a:p>
          <a:p>
            <a:pPr marL="354965" marR="5080" indent="-342900">
              <a:lnSpc>
                <a:spcPct val="100000"/>
              </a:lnSpc>
              <a:spcBef>
                <a:spcPts val="1200"/>
              </a:spcBef>
              <a:tabLst>
                <a:tab pos="354965" algn="l"/>
              </a:tabLst>
            </a:pPr>
            <a:r>
              <a:rPr sz="1800" spc="-25" dirty="0">
                <a:latin typeface="Carlito"/>
                <a:cs typeface="Carlito"/>
              </a:rPr>
              <a:t>B.</a:t>
            </a:r>
            <a:r>
              <a:rPr sz="1800" dirty="0">
                <a:latin typeface="Carlito"/>
                <a:cs typeface="Carlito"/>
              </a:rPr>
              <a:t>	</a:t>
            </a:r>
            <a:r>
              <a:rPr sz="1800" spc="-10" dirty="0">
                <a:latin typeface="Carlito"/>
                <a:cs typeface="Carlito"/>
              </a:rPr>
              <a:t>verificato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il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funzionamento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delle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modalità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di </a:t>
            </a:r>
            <a:r>
              <a:rPr sz="1800" spc="-10" dirty="0">
                <a:latin typeface="Carlito"/>
                <a:cs typeface="Carlito"/>
              </a:rPr>
              <a:t>presentazione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delle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iniziative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dei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criteri</a:t>
            </a:r>
            <a:r>
              <a:rPr sz="1800" spc="-25" dirty="0">
                <a:latin typeface="Carlito"/>
                <a:cs typeface="Carlito"/>
              </a:rPr>
              <a:t> di </a:t>
            </a:r>
            <a:r>
              <a:rPr sz="1800" spc="-10" dirty="0">
                <a:latin typeface="Carlito"/>
                <a:cs typeface="Carlito"/>
              </a:rPr>
              <a:t>valutazione,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attraverso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un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numero</a:t>
            </a:r>
            <a:r>
              <a:rPr sz="1800" b="1" spc="-5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zero</a:t>
            </a:r>
            <a:r>
              <a:rPr sz="1800" b="1" spc="-3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di</a:t>
            </a:r>
            <a:r>
              <a:rPr sz="1800" b="1" spc="-30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Sport </a:t>
            </a:r>
            <a:r>
              <a:rPr sz="1800" b="1" dirty="0">
                <a:latin typeface="Carlito"/>
                <a:cs typeface="Carlito"/>
              </a:rPr>
              <a:t>in</a:t>
            </a:r>
            <a:r>
              <a:rPr sz="1800" b="1" spc="-5" dirty="0">
                <a:latin typeface="Carlito"/>
                <a:cs typeface="Carlito"/>
              </a:rPr>
              <a:t> </a:t>
            </a:r>
            <a:r>
              <a:rPr sz="1800" b="1" spc="-20" dirty="0">
                <a:latin typeface="Carlito"/>
                <a:cs typeface="Carlito"/>
              </a:rPr>
              <a:t>Gala</a:t>
            </a:r>
            <a:r>
              <a:rPr lang="it-IT" sz="1800" b="1" spc="-20" dirty="0">
                <a:latin typeface="Carlito"/>
                <a:cs typeface="Carlito"/>
              </a:rPr>
              <a:t>.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5122" y="2087117"/>
            <a:ext cx="3484245" cy="893444"/>
          </a:xfrm>
          <a:prstGeom prst="rect">
            <a:avLst/>
          </a:prstGeom>
          <a:ln w="28575">
            <a:solidFill>
              <a:srgbClr val="C5E0B4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45"/>
              </a:spcBef>
            </a:pPr>
            <a:r>
              <a:rPr sz="1400" b="1" spc="-55" dirty="0">
                <a:solidFill>
                  <a:srgbClr val="808080"/>
                </a:solidFill>
                <a:latin typeface="Liberation Sans"/>
                <a:cs typeface="Liberation Sans"/>
              </a:rPr>
              <a:t>Disegno</a:t>
            </a:r>
            <a:r>
              <a:rPr sz="1400" b="1" spc="-105" dirty="0">
                <a:solidFill>
                  <a:srgbClr val="808080"/>
                </a:solidFill>
                <a:latin typeface="Liberation Sans"/>
                <a:cs typeface="Liberation Sans"/>
              </a:rPr>
              <a:t> </a:t>
            </a:r>
            <a:r>
              <a:rPr sz="1400" b="1" dirty="0">
                <a:solidFill>
                  <a:srgbClr val="808080"/>
                </a:solidFill>
                <a:latin typeface="Liberation Sans"/>
                <a:cs typeface="Liberation Sans"/>
              </a:rPr>
              <a:t>e</a:t>
            </a:r>
            <a:r>
              <a:rPr sz="1400" b="1" spc="-80" dirty="0">
                <a:solidFill>
                  <a:srgbClr val="808080"/>
                </a:solidFill>
                <a:latin typeface="Liberation Sans"/>
                <a:cs typeface="Liberation Sans"/>
              </a:rPr>
              <a:t> </a:t>
            </a:r>
            <a:r>
              <a:rPr sz="1400" b="1" spc="-10" dirty="0">
                <a:solidFill>
                  <a:srgbClr val="808080"/>
                </a:solidFill>
                <a:latin typeface="Liberation Sans"/>
                <a:cs typeface="Liberation Sans"/>
              </a:rPr>
              <a:t>Prototipo</a:t>
            </a:r>
            <a:endParaRPr sz="1400">
              <a:latin typeface="Liberation Sans"/>
              <a:cs typeface="Liberation Sans"/>
            </a:endParaRPr>
          </a:p>
          <a:p>
            <a:pPr marL="433070" indent="-34290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433070" algn="l"/>
              </a:tabLst>
            </a:pPr>
            <a:r>
              <a:rPr sz="1400" dirty="0">
                <a:solidFill>
                  <a:srgbClr val="808080"/>
                </a:solidFill>
                <a:latin typeface="Trebuchet MS"/>
                <a:cs typeface="Trebuchet MS"/>
              </a:rPr>
              <a:t>Fase</a:t>
            </a:r>
            <a:r>
              <a:rPr sz="1400" spc="-7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808080"/>
                </a:solidFill>
                <a:latin typeface="Trebuchet MS"/>
                <a:cs typeface="Trebuchet MS"/>
              </a:rPr>
              <a:t>progettuale</a:t>
            </a:r>
            <a:endParaRPr sz="1400">
              <a:latin typeface="Trebuchet MS"/>
              <a:cs typeface="Trebuchet MS"/>
            </a:endParaRPr>
          </a:p>
          <a:p>
            <a:pPr marL="433070" indent="-34290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433070" algn="l"/>
              </a:tabLst>
            </a:pPr>
            <a:r>
              <a:rPr sz="1400" dirty="0">
                <a:solidFill>
                  <a:srgbClr val="808080"/>
                </a:solidFill>
                <a:latin typeface="Trebuchet MS"/>
                <a:cs typeface="Trebuchet MS"/>
              </a:rPr>
              <a:t>Fase</a:t>
            </a:r>
            <a:r>
              <a:rPr sz="1400" spc="-114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808080"/>
                </a:solidFill>
                <a:latin typeface="Trebuchet MS"/>
                <a:cs typeface="Trebuchet MS"/>
              </a:rPr>
              <a:t>di</a:t>
            </a:r>
            <a:r>
              <a:rPr sz="1400" spc="-9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808080"/>
                </a:solidFill>
                <a:latin typeface="Trebuchet MS"/>
                <a:cs typeface="Trebuchet MS"/>
              </a:rPr>
              <a:t>test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1BF4AFD0A78204F837EA5E0E79912D9" ma:contentTypeVersion="18" ma:contentTypeDescription="Creare un nuovo documento." ma:contentTypeScope="" ma:versionID="a11d1caa9457af328f8a81eacecc84d9">
  <xsd:schema xmlns:xsd="http://www.w3.org/2001/XMLSchema" xmlns:xs="http://www.w3.org/2001/XMLSchema" xmlns:p="http://schemas.microsoft.com/office/2006/metadata/properties" xmlns:ns2="0baab21d-c006-40ef-831d-f212a8f67003" xmlns:ns3="561fec5e-f914-4cbe-b5de-46232c3143c5" targetNamespace="http://schemas.microsoft.com/office/2006/metadata/properties" ma:root="true" ma:fieldsID="2fb08dd37cb5463867c6f10305016155" ns2:_="" ns3:_="">
    <xsd:import namespace="0baab21d-c006-40ef-831d-f212a8f67003"/>
    <xsd:import namespace="561fec5e-f914-4cbe-b5de-46232c3143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aab21d-c006-40ef-831d-f212a8f67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d92dcdc9-5e31-4390-947b-8691066f21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1fec5e-f914-4cbe-b5de-46232c3143c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0414072-6fc7-4411-b583-6d4a6a2aa39b}" ma:internalName="TaxCatchAll" ma:showField="CatchAllData" ma:web="561fec5e-f914-4cbe-b5de-46232c3143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1fec5e-f914-4cbe-b5de-46232c3143c5" xsi:nil="true"/>
    <lcf76f155ced4ddcb4097134ff3c332f xmlns="0baab21d-c006-40ef-831d-f212a8f6700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E4309A3-A242-47EF-B7BC-B75B4D470B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DAEA3D-E5ED-48B8-9289-86A93963B1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aab21d-c006-40ef-831d-f212a8f67003"/>
    <ds:schemaRef ds:uri="561fec5e-f914-4cbe-b5de-46232c3143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4FE347-856F-4877-84FC-80FBC81FC8C2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561fec5e-f914-4cbe-b5de-46232c3143c5"/>
    <ds:schemaRef ds:uri="http://schemas.openxmlformats.org/package/2006/metadata/core-properties"/>
    <ds:schemaRef ds:uri="0baab21d-c006-40ef-831d-f212a8f6700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2137</TotalTime>
  <Words>3186</Words>
  <Application>Microsoft Macintosh PowerPoint</Application>
  <PresentationFormat>Widescreen</PresentationFormat>
  <Paragraphs>435</Paragraphs>
  <Slides>44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44</vt:i4>
      </vt:variant>
    </vt:vector>
  </HeadingPairs>
  <TitlesOfParts>
    <vt:vector size="58" baseType="lpstr">
      <vt:lpstr>Aptos</vt:lpstr>
      <vt:lpstr>Aptos Display</vt:lpstr>
      <vt:lpstr>Arial</vt:lpstr>
      <vt:lpstr>Calibri</vt:lpstr>
      <vt:lpstr>Calibri Light</vt:lpstr>
      <vt:lpstr>Carlito</vt:lpstr>
      <vt:lpstr>Liberation Sans</vt:lpstr>
      <vt:lpstr>Liberation Sans Narrow</vt:lpstr>
      <vt:lpstr>Noto Sans Symbols2</vt:lpstr>
      <vt:lpstr>Times New Roman</vt:lpstr>
      <vt:lpstr>Trebuchet MS</vt:lpstr>
      <vt:lpstr>Wingdings</vt:lpstr>
      <vt:lpstr>Office Theme</vt:lpstr>
      <vt:lpstr>Personalizza struttura</vt:lpstr>
      <vt:lpstr>PRESENTAZIONE 18/09/24  COP 4: Promuovere e valorizzare i casi di successo sul territorio al fine di sviluppare una visione condivisa del valore sociale ed economico dello sport, in quanto strumento di dialogo e crescita condivisa  Coordinatore: Giovanni Palomba Facilitatrice: Monica Boni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Sport in Gala TEST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cop4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Sport in Gala Iniziative per lo Sport in Competizione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Gabriele Carli</dc:creator>
  <cp:lastModifiedBy>Monica Boni</cp:lastModifiedBy>
  <cp:revision>90</cp:revision>
  <dcterms:created xsi:type="dcterms:W3CDTF">2023-12-19T11:59:15Z</dcterms:created>
  <dcterms:modified xsi:type="dcterms:W3CDTF">2024-09-05T09:13:27Z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0x01010071BF4AFD0A78204F837EA5E0E79912D9</vt:lpwstr>
  </property>
  <property fmtid="{D5CDD505-2E9C-101B-9397-08002B2CF9AE}" pid="3" name="MediaServiceImageTags">
    <vt:lpwstr/>
  </property>
</Properties>
</file>