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 id="2147483679" r:id="rId6"/>
  </p:sldMasterIdLst>
  <p:notesMasterIdLst>
    <p:notesMasterId r:id="rId21"/>
  </p:notesMasterIdLst>
  <p:sldIdLst>
    <p:sldId id="8724" r:id="rId7"/>
    <p:sldId id="8849" r:id="rId8"/>
    <p:sldId id="8735" r:id="rId9"/>
    <p:sldId id="8868" r:id="rId10"/>
    <p:sldId id="8883" r:id="rId11"/>
    <p:sldId id="8886" r:id="rId12"/>
    <p:sldId id="8884" r:id="rId13"/>
    <p:sldId id="8885" r:id="rId14"/>
    <p:sldId id="8891" r:id="rId15"/>
    <p:sldId id="8893" r:id="rId16"/>
    <p:sldId id="8887" r:id="rId17"/>
    <p:sldId id="8888" r:id="rId18"/>
    <p:sldId id="8880" r:id="rId19"/>
    <p:sldId id="8852"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1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86DF1-24A1-FC48-B971-E1F348B16231}" v="11" dt="2024-07-01T15:01:17.32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p:restoredLeft sz="9272" autoAdjust="0"/>
    <p:restoredTop sz="95396"/>
  </p:normalViewPr>
  <p:slideViewPr>
    <p:cSldViewPr snapToGrid="0">
      <p:cViewPr varScale="1">
        <p:scale>
          <a:sx n="115" d="100"/>
          <a:sy n="115" d="100"/>
        </p:scale>
        <p:origin x="1368" y="19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D2250E-32A9-DF4E-BA08-5F25B2BCB0C6}" type="datetimeFigureOut">
              <a:rPr lang="it-IT" smtClean="0"/>
              <a:t>30/07/24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2A34B3-E3CC-7543-AD1E-4D19037255F2}" type="slidenum">
              <a:rPr lang="it-IT" smtClean="0"/>
              <a:t>‹N›</a:t>
            </a:fld>
            <a:endParaRPr lang="it-IT"/>
          </a:p>
        </p:txBody>
      </p:sp>
    </p:spTree>
    <p:extLst>
      <p:ext uri="{BB962C8B-B14F-4D97-AF65-F5344CB8AC3E}">
        <p14:creationId xmlns:p14="http://schemas.microsoft.com/office/powerpoint/2010/main" val="2643790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9474F-11B2-7492-5132-DDEA8B5737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1155A4D9-C4E8-C68A-6CBC-AFD2CE3536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6" name="Slide Number Placeholder 5">
            <a:extLst>
              <a:ext uri="{FF2B5EF4-FFF2-40B4-BE49-F238E27FC236}">
                <a16:creationId xmlns:a16="http://schemas.microsoft.com/office/drawing/2014/main" id="{5221CDAE-5F64-2B6E-D67F-103B5B8674F5}"/>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7539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03E07-DB87-FC0A-9BF3-49B71FB41FBC}"/>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B43662E4-A4EC-4B6C-75ED-5FE75E4AE4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9D66B6C2-2155-268F-281C-1AD746399793}"/>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8F83F359-77A9-6A2D-F29A-59E1E00984E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E033A057-3996-BDDA-32DF-63C688ECE51C}"/>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129350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F99ABC-0170-42DD-E26D-200496E2E4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B161C1E8-735A-C35B-7ADC-5B71C14467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FEA17A0D-F9D6-5FF2-696A-739AC9ED8A62}"/>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068B2D07-2EA9-8998-543E-F1E421C7CD6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904C225A-EAE1-0AB3-CB03-45B549EB6C0D}"/>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3226261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5" name="Segnaposto data 3">
            <a:extLst>
              <a:ext uri="{FF2B5EF4-FFF2-40B4-BE49-F238E27FC236}">
                <a16:creationId xmlns:a16="http://schemas.microsoft.com/office/drawing/2014/main" id="{EC5C8065-8CE6-804E-9969-88A23804E217}"/>
              </a:ext>
            </a:extLst>
          </p:cNvPr>
          <p:cNvSpPr>
            <a:spLocks noGrp="1"/>
          </p:cNvSpPr>
          <p:nvPr>
            <p:ph type="dt" sz="half" idx="2"/>
          </p:nvPr>
        </p:nvSpPr>
        <p:spPr>
          <a:xfrm>
            <a:off x="4887686" y="532492"/>
            <a:ext cx="2743200" cy="365125"/>
          </a:xfrm>
          <a:prstGeom prst="rect">
            <a:avLst/>
          </a:prstGeom>
        </p:spPr>
        <p:txBody>
          <a:bodyPr vert="horz" lIns="91440" tIns="45720" rIns="91440" bIns="45720" rtlCol="0" anchor="ctr"/>
          <a:lstStyle>
            <a:lvl1pPr algn="ctr">
              <a:defRPr sz="1200" b="0" i="0">
                <a:solidFill>
                  <a:schemeClr val="bg1"/>
                </a:solidFill>
                <a:latin typeface="Helvetica Light" panose="020B0403020202020204" pitchFamily="34" charset="0"/>
              </a:defRPr>
            </a:lvl1pPr>
          </a:lstStyle>
          <a:p>
            <a:endParaRPr lang="it-IT" dirty="0"/>
          </a:p>
        </p:txBody>
      </p:sp>
      <p:sp>
        <p:nvSpPr>
          <p:cNvPr id="6" name="Segnaposto titolo 1">
            <a:extLst>
              <a:ext uri="{FF2B5EF4-FFF2-40B4-BE49-F238E27FC236}">
                <a16:creationId xmlns:a16="http://schemas.microsoft.com/office/drawing/2014/main" id="{C3E89C2E-711E-E14F-ACF9-15A2F922CE0B}"/>
              </a:ext>
            </a:extLst>
          </p:cNvPr>
          <p:cNvSpPr>
            <a:spLocks noGrp="1"/>
          </p:cNvSpPr>
          <p:nvPr>
            <p:ph type="title"/>
          </p:nvPr>
        </p:nvSpPr>
        <p:spPr>
          <a:xfrm>
            <a:off x="1584960" y="2458085"/>
            <a:ext cx="9052560" cy="1325563"/>
          </a:xfrm>
          <a:prstGeom prst="rect">
            <a:avLst/>
          </a:prstGeom>
        </p:spPr>
        <p:txBody>
          <a:bodyPr vert="horz" lIns="91440" tIns="45720" rIns="91440" bIns="45720" rtlCol="0" anchor="b">
            <a:normAutofit/>
          </a:bodyPr>
          <a:lstStyle/>
          <a:p>
            <a:r>
              <a:rPr lang="it-IT" dirty="0"/>
              <a:t>Fare clic per modificare lo stile </a:t>
            </a:r>
            <a:br>
              <a:rPr lang="it-IT" dirty="0"/>
            </a:br>
            <a:r>
              <a:rPr lang="it-IT" dirty="0"/>
              <a:t>del titolo dello schema</a:t>
            </a:r>
          </a:p>
        </p:txBody>
      </p:sp>
    </p:spTree>
    <p:extLst>
      <p:ext uri="{BB962C8B-B14F-4D97-AF65-F5344CB8AC3E}">
        <p14:creationId xmlns:p14="http://schemas.microsoft.com/office/powerpoint/2010/main" val="1307318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02AEE7-78CD-20A8-2151-C0537A8FE52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B9951CC-0D19-17E9-157A-1757106BA3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B41302A-3A63-0A08-E244-BBE0868370AD}"/>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F18E5FB8-FF4D-B208-0664-024886AB22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A8500CB-D5BD-660A-1122-FD678DED2200}"/>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2914321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91DB1F-8E63-3B46-0635-46CE029004B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3D24375-4083-59F5-BFA8-7C5B30B6CEE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1FF711C-039A-8C13-2BF9-D07B2064F7B8}"/>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DBBC3424-8A8A-8BF4-AEF4-2795CDDC71E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59142E2-1FE9-D138-53AC-BE6BA2952FF7}"/>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3513954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FBDD3B-7561-7012-6317-B3013123C21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1DEB4B8-6790-F4F7-516E-02365B1C5D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0A02F28-D126-89BA-9971-BBB6963644C9}"/>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F403A4F0-1E7C-D080-BA55-DD602D29EDD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CF8270-0155-96C9-D32D-58065D52CD56}"/>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782373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45315B-EE2F-791B-35AD-10BEAF50D86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D3F5AEF-78D9-27F5-9D5A-0BE6DA024EA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C2B7038-D2C5-5AF9-E8CF-C690D5DE218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04B6E85-F3F6-39E1-E531-7F25CFDA8214}"/>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E487455F-6AD9-D2D0-B666-3B843A44A90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16F9CE9-06D5-DF65-A3C4-2356F8E13F2B}"/>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2300260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3EA0E4-A615-818F-FFE0-CE8713B3089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B272FC3-98D7-C903-7EC4-2D47CA6B69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0959805-49FC-DA42-1CA9-EDDDF54135D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3FA66AC-1B4C-F403-1586-DB1B8EC142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05730F0-9E70-1083-D1E3-1BB792988A9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113395F-37E0-0FE7-D76B-3E6347D26087}"/>
              </a:ext>
            </a:extLst>
          </p:cNvPr>
          <p:cNvSpPr>
            <a:spLocks noGrp="1"/>
          </p:cNvSpPr>
          <p:nvPr>
            <p:ph type="dt" sz="half" idx="10"/>
          </p:nvPr>
        </p:nvSpPr>
        <p:spPr/>
        <p:txBody>
          <a:bodyPr/>
          <a:lstStyle/>
          <a:p>
            <a:endParaRPr lang="it-IT"/>
          </a:p>
        </p:txBody>
      </p:sp>
      <p:sp>
        <p:nvSpPr>
          <p:cNvPr id="8" name="Segnaposto piè di pagina 7">
            <a:extLst>
              <a:ext uri="{FF2B5EF4-FFF2-40B4-BE49-F238E27FC236}">
                <a16:creationId xmlns:a16="http://schemas.microsoft.com/office/drawing/2014/main" id="{A5E4946E-C985-D6B3-44D5-9B9568F2035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3F3B1CB-0206-CEC1-7630-7996C3C7732B}"/>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541755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275563-A823-9B05-F42D-AFC00FE3EE4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557A0A0-9B06-98D4-E026-474381E8CBA3}"/>
              </a:ext>
            </a:extLst>
          </p:cNvPr>
          <p:cNvSpPr>
            <a:spLocks noGrp="1"/>
          </p:cNvSpPr>
          <p:nvPr>
            <p:ph type="dt" sz="half" idx="10"/>
          </p:nvPr>
        </p:nvSpPr>
        <p:spPr/>
        <p:txBody>
          <a:bodyPr/>
          <a:lstStyle/>
          <a:p>
            <a:endParaRPr lang="it-IT"/>
          </a:p>
        </p:txBody>
      </p:sp>
      <p:sp>
        <p:nvSpPr>
          <p:cNvPr id="4" name="Segnaposto piè di pagina 3">
            <a:extLst>
              <a:ext uri="{FF2B5EF4-FFF2-40B4-BE49-F238E27FC236}">
                <a16:creationId xmlns:a16="http://schemas.microsoft.com/office/drawing/2014/main" id="{954531AC-590E-7F5D-DECA-0A72015A0A6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8149B12-6211-13B4-0DBE-FED025D2E73A}"/>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2101534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9E33739-8208-8781-4B13-24E84F9ACC1D}"/>
              </a:ext>
            </a:extLst>
          </p:cNvPr>
          <p:cNvSpPr>
            <a:spLocks noGrp="1"/>
          </p:cNvSpPr>
          <p:nvPr>
            <p:ph type="dt" sz="half" idx="10"/>
          </p:nvPr>
        </p:nvSpPr>
        <p:spPr/>
        <p:txBody>
          <a:bodyPr/>
          <a:lstStyle/>
          <a:p>
            <a:endParaRPr lang="it-IT"/>
          </a:p>
        </p:txBody>
      </p:sp>
      <p:sp>
        <p:nvSpPr>
          <p:cNvPr id="3" name="Segnaposto piè di pagina 2">
            <a:extLst>
              <a:ext uri="{FF2B5EF4-FFF2-40B4-BE49-F238E27FC236}">
                <a16:creationId xmlns:a16="http://schemas.microsoft.com/office/drawing/2014/main" id="{446D3B99-843F-4626-868C-82A2292CE2F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8692C1F-E0C6-A215-FD05-DD22C29C8F78}"/>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2961704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F1028-809D-DD35-D087-AE72EDEBAE10}"/>
              </a:ext>
            </a:extLst>
          </p:cNvPr>
          <p:cNvSpPr>
            <a:spLocks noGrp="1"/>
          </p:cNvSpPr>
          <p:nvPr>
            <p:ph type="title"/>
          </p:nvPr>
        </p:nvSpPr>
        <p:spPr>
          <a:xfrm>
            <a:off x="2642992" y="365126"/>
            <a:ext cx="8710808" cy="569822"/>
          </a:xfrm>
        </p:spPr>
        <p:txBody>
          <a:bodyPr>
            <a:normAutofit/>
          </a:bodyPr>
          <a:lstStyle>
            <a:lvl1pPr>
              <a:defRPr sz="3600" b="1">
                <a:latin typeface="+mn-lt"/>
              </a:defRPr>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C0DD40B2-38A7-AD0C-1AF6-3FEE974BEF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0318C22C-0C6A-5FD3-5FC7-A2E7445D7562}"/>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E1856CA1-07C9-6AAD-091C-A9EBF921FD02}"/>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28245DCB-1E3E-9703-AE68-569BF1BD295F}"/>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37058258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5F9C5C-B1CF-F207-6D23-FFB0A89448C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9E6AD5D-E4BA-1759-DD8C-E4FEC90503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FE1B0F8-91DA-CA61-DFE3-15998EBB66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267E0F7-E11F-E7B1-A5DE-F05D211B4027}"/>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D44FAAD2-60CF-8A46-5746-E9755636F2F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D0CD614-9035-FD8C-A1C2-252B1C8FB0A8}"/>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856214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C25EAC-E57D-8C24-0A6E-A6BB80FFB8C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B5E8ADE-EAEC-6072-E343-389DFD8E08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6992AB7-43BD-83F8-38C8-2871066F36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037E4DB-436F-1F4D-D350-FAD4DFCE54BB}"/>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E9A7B54A-A7D4-D820-7960-48B570FCAD2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B7C668E-D86C-1862-88F0-AF99139F4C68}"/>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22037567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C85F81-4B1C-6A00-E653-9D351C4F0E3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E762EE1-8837-35C3-FB04-96DAA1FA62E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E1AC314-27A3-1181-152F-26283F1C0BD6}"/>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04B82371-1CAE-BAF8-C75B-6464BA4178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C5F888-F5DE-FEA5-B306-58FD8031FD9B}"/>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25581345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F2E7E04-3F1D-B04F-72D1-6F9CB9A71A4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B842A93-A725-15AC-A635-ACA770BC9DD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ED59FAE-0D05-2D30-F9BD-4E8B51CB938D}"/>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CDBA67B9-517F-E719-047E-A33890AABDB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B7613AE-0426-CB45-8656-F9E27720ACF8}"/>
              </a:ext>
            </a:extLst>
          </p:cNvPr>
          <p:cNvSpPr>
            <a:spLocks noGrp="1"/>
          </p:cNvSpPr>
          <p:nvPr>
            <p:ph type="sldNum" sz="quarter" idx="12"/>
          </p:nvPr>
        </p:nvSpPr>
        <p:spPr/>
        <p:txBody>
          <a:bodyPr/>
          <a:lstStyle/>
          <a:p>
            <a:fld id="{19CC601A-7ABE-0143-96CF-DEDF110F21E7}" type="slidenum">
              <a:rPr lang="it-IT" smtClean="0"/>
              <a:t>‹N›</a:t>
            </a:fld>
            <a:endParaRPr lang="it-IT"/>
          </a:p>
        </p:txBody>
      </p:sp>
    </p:spTree>
    <p:extLst>
      <p:ext uri="{BB962C8B-B14F-4D97-AF65-F5344CB8AC3E}">
        <p14:creationId xmlns:p14="http://schemas.microsoft.com/office/powerpoint/2010/main" val="2615562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5" name="Segnaposto data 3">
            <a:extLst>
              <a:ext uri="{FF2B5EF4-FFF2-40B4-BE49-F238E27FC236}">
                <a16:creationId xmlns:a16="http://schemas.microsoft.com/office/drawing/2014/main" id="{EC5C8065-8CE6-804E-9969-88A23804E217}"/>
              </a:ext>
            </a:extLst>
          </p:cNvPr>
          <p:cNvSpPr>
            <a:spLocks noGrp="1"/>
          </p:cNvSpPr>
          <p:nvPr>
            <p:ph type="dt" sz="half" idx="2"/>
          </p:nvPr>
        </p:nvSpPr>
        <p:spPr>
          <a:xfrm>
            <a:off x="4887686" y="532492"/>
            <a:ext cx="2743200" cy="365125"/>
          </a:xfrm>
          <a:prstGeom prst="rect">
            <a:avLst/>
          </a:prstGeom>
        </p:spPr>
        <p:txBody>
          <a:bodyPr vert="horz" lIns="91440" tIns="45720" rIns="91440" bIns="45720" rtlCol="0" anchor="ctr"/>
          <a:lstStyle>
            <a:lvl1pPr algn="ctr">
              <a:defRPr sz="1200" b="0" i="0">
                <a:solidFill>
                  <a:schemeClr val="bg1"/>
                </a:solidFill>
                <a:latin typeface="Helvetica Light" panose="020B0403020202020204" pitchFamily="34" charset="0"/>
              </a:defRPr>
            </a:lvl1pPr>
          </a:lstStyle>
          <a:p>
            <a:endParaRPr lang="it-IT" dirty="0"/>
          </a:p>
        </p:txBody>
      </p:sp>
      <p:sp>
        <p:nvSpPr>
          <p:cNvPr id="6" name="Segnaposto titolo 1">
            <a:extLst>
              <a:ext uri="{FF2B5EF4-FFF2-40B4-BE49-F238E27FC236}">
                <a16:creationId xmlns:a16="http://schemas.microsoft.com/office/drawing/2014/main" id="{C3E89C2E-711E-E14F-ACF9-15A2F922CE0B}"/>
              </a:ext>
            </a:extLst>
          </p:cNvPr>
          <p:cNvSpPr>
            <a:spLocks noGrp="1"/>
          </p:cNvSpPr>
          <p:nvPr>
            <p:ph type="title"/>
          </p:nvPr>
        </p:nvSpPr>
        <p:spPr>
          <a:xfrm>
            <a:off x="1584960" y="2458085"/>
            <a:ext cx="9052560" cy="1325563"/>
          </a:xfrm>
          <a:prstGeom prst="rect">
            <a:avLst/>
          </a:prstGeom>
        </p:spPr>
        <p:txBody>
          <a:bodyPr vert="horz" lIns="91440" tIns="45720" rIns="91440" bIns="45720" rtlCol="0" anchor="b">
            <a:normAutofit/>
          </a:bodyPr>
          <a:lstStyle/>
          <a:p>
            <a:r>
              <a:rPr lang="it-IT" dirty="0"/>
              <a:t>Fare clic per modificare lo stile </a:t>
            </a:r>
            <a:br>
              <a:rPr lang="it-IT" dirty="0"/>
            </a:br>
            <a:r>
              <a:rPr lang="it-IT" dirty="0"/>
              <a:t>del titolo dello schema</a:t>
            </a:r>
          </a:p>
        </p:txBody>
      </p:sp>
    </p:spTree>
    <p:extLst>
      <p:ext uri="{BB962C8B-B14F-4D97-AF65-F5344CB8AC3E}">
        <p14:creationId xmlns:p14="http://schemas.microsoft.com/office/powerpoint/2010/main" val="22273602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9474F-11B2-7492-5132-DDEA8B5737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1155A4D9-C4E8-C68A-6CBC-AFD2CE3536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6" name="Slide Number Placeholder 5">
            <a:extLst>
              <a:ext uri="{FF2B5EF4-FFF2-40B4-BE49-F238E27FC236}">
                <a16:creationId xmlns:a16="http://schemas.microsoft.com/office/drawing/2014/main" id="{5221CDAE-5F64-2B6E-D67F-103B5B8674F5}"/>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19257849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F1028-809D-DD35-D087-AE72EDEBAE10}"/>
              </a:ext>
            </a:extLst>
          </p:cNvPr>
          <p:cNvSpPr>
            <a:spLocks noGrp="1"/>
          </p:cNvSpPr>
          <p:nvPr>
            <p:ph type="title"/>
          </p:nvPr>
        </p:nvSpPr>
        <p:spPr>
          <a:xfrm>
            <a:off x="2642992" y="365125"/>
            <a:ext cx="8710808" cy="518453"/>
          </a:xfrm>
        </p:spPr>
        <p:txBody>
          <a:bodyPr>
            <a:noAutofit/>
          </a:bodyPr>
          <a:lstStyle>
            <a:lvl1pPr>
              <a:defRPr sz="3600" b="0">
                <a:latin typeface="+mn-lt"/>
              </a:defRPr>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C0DD40B2-38A7-AD0C-1AF6-3FEE974BEF80}"/>
              </a:ext>
            </a:extLst>
          </p:cNvPr>
          <p:cNvSpPr>
            <a:spLocks noGrp="1"/>
          </p:cNvSpPr>
          <p:nvPr>
            <p:ph idx="1"/>
          </p:nvPr>
        </p:nvSpPr>
        <p:spPr>
          <a:xfrm>
            <a:off x="838200" y="1253447"/>
            <a:ext cx="10515600" cy="43957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Slide Number Placeholder 5">
            <a:extLst>
              <a:ext uri="{FF2B5EF4-FFF2-40B4-BE49-F238E27FC236}">
                <a16:creationId xmlns:a16="http://schemas.microsoft.com/office/drawing/2014/main" id="{28245DCB-1E3E-9703-AE68-569BF1BD295F}"/>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28657346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76AF7-14FD-B439-BD3C-30005277997A}"/>
              </a:ext>
            </a:extLst>
          </p:cNvPr>
          <p:cNvSpPr>
            <a:spLocks noGrp="1"/>
          </p:cNvSpPr>
          <p:nvPr>
            <p:ph type="title" hasCustomPrompt="1"/>
          </p:nvPr>
        </p:nvSpPr>
        <p:spPr>
          <a:xfrm>
            <a:off x="831850" y="1709738"/>
            <a:ext cx="10515600" cy="2852737"/>
          </a:xfrm>
        </p:spPr>
        <p:txBody>
          <a:bodyPr anchor="ctr"/>
          <a:lstStyle>
            <a:lvl1pPr algn="ctr">
              <a:defRPr sz="6000"/>
            </a:lvl1pPr>
          </a:lstStyle>
          <a:p>
            <a:r>
              <a:rPr lang="en-US"/>
              <a:t>Click to edit Master title style</a:t>
            </a:r>
            <a:endParaRPr lang="it-IT"/>
          </a:p>
        </p:txBody>
      </p:sp>
      <p:sp>
        <p:nvSpPr>
          <p:cNvPr id="6" name="Slide Number Placeholder 5">
            <a:extLst>
              <a:ext uri="{FF2B5EF4-FFF2-40B4-BE49-F238E27FC236}">
                <a16:creationId xmlns:a16="http://schemas.microsoft.com/office/drawing/2014/main" id="{F7C667FC-C924-C332-FFB5-17A6A9D6DBE2}"/>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40999822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5864A-8E92-4F3D-B076-9D1F81199024}"/>
              </a:ext>
            </a:extLst>
          </p:cNvPr>
          <p:cNvSpPr>
            <a:spLocks noGrp="1"/>
          </p:cNvSpPr>
          <p:nvPr>
            <p:ph type="title"/>
          </p:nvPr>
        </p:nvSpPr>
        <p:spPr>
          <a:xfrm>
            <a:off x="2630635" y="267458"/>
            <a:ext cx="8710808" cy="598702"/>
          </a:xfrm>
        </p:spPr>
        <p:txBody>
          <a:bodyPr>
            <a:noAutofit/>
          </a:bodyPr>
          <a:lstStyle>
            <a:lvl1pPr>
              <a:defRPr sz="3600" b="0">
                <a:latin typeface="Calibri" panose="020F0502020204030204" pitchFamily="34" charset="0"/>
                <a:cs typeface="Calibri" panose="020F0502020204030204" pitchFamily="34" charset="0"/>
              </a:defRPr>
            </a:lvl1pPr>
          </a:lstStyle>
          <a:p>
            <a:r>
              <a:rPr lang="en-US" dirty="0"/>
              <a:t>Click to edit Master title style</a:t>
            </a:r>
            <a:endParaRPr lang="it-IT" dirty="0"/>
          </a:p>
        </p:txBody>
      </p:sp>
      <p:sp>
        <p:nvSpPr>
          <p:cNvPr id="3" name="Content Placeholder 2">
            <a:extLst>
              <a:ext uri="{FF2B5EF4-FFF2-40B4-BE49-F238E27FC236}">
                <a16:creationId xmlns:a16="http://schemas.microsoft.com/office/drawing/2014/main" id="{B02DCFF3-841F-7620-22E0-5C33998061F0}"/>
              </a:ext>
            </a:extLst>
          </p:cNvPr>
          <p:cNvSpPr>
            <a:spLocks noGrp="1"/>
          </p:cNvSpPr>
          <p:nvPr>
            <p:ph sz="half" idx="1" hasCustomPrompt="1"/>
          </p:nvPr>
        </p:nvSpPr>
        <p:spPr>
          <a:xfrm>
            <a:off x="838200" y="1161535"/>
            <a:ext cx="5181600" cy="4473146"/>
          </a:xfrm>
        </p:spPr>
        <p:txBody>
          <a:bodyPr lIns="90000">
            <a:noAutofit/>
          </a:bodyPr>
          <a:lstStyle>
            <a:lvl1pPr>
              <a:defRPr sz="1900"/>
            </a:lvl1pPr>
            <a:lvl2pPr>
              <a:defRPr sz="1900"/>
            </a:lvl2pPr>
            <a:lvl3pPr>
              <a:defRPr sz="1900"/>
            </a:lvl3pPr>
            <a:lvl4pPr>
              <a:defRPr sz="1900"/>
            </a:lvl4pPr>
            <a:lvl5pPr>
              <a:defRPr sz="1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4" name="Content Placeholder 3">
            <a:extLst>
              <a:ext uri="{FF2B5EF4-FFF2-40B4-BE49-F238E27FC236}">
                <a16:creationId xmlns:a16="http://schemas.microsoft.com/office/drawing/2014/main" id="{E2AC4EB6-7CF2-7565-0D77-7FD1B4547F06}"/>
              </a:ext>
            </a:extLst>
          </p:cNvPr>
          <p:cNvSpPr>
            <a:spLocks noGrp="1"/>
          </p:cNvSpPr>
          <p:nvPr>
            <p:ph sz="half" idx="2" hasCustomPrompt="1"/>
          </p:nvPr>
        </p:nvSpPr>
        <p:spPr>
          <a:xfrm>
            <a:off x="6172200" y="1161535"/>
            <a:ext cx="5181600" cy="4473146"/>
          </a:xfrm>
        </p:spPr>
        <p:txBody>
          <a:bodyPr lIns="90000">
            <a:noAutofit/>
          </a:bodyPr>
          <a:lstStyle>
            <a:lvl1pPr>
              <a:defRPr sz="1900"/>
            </a:lvl1pPr>
            <a:lvl2pPr>
              <a:defRPr sz="1900"/>
            </a:lvl2pPr>
            <a:lvl3pPr>
              <a:defRPr sz="1900"/>
            </a:lvl3pPr>
            <a:lvl4pPr>
              <a:defRPr sz="1900"/>
            </a:lvl4pPr>
            <a:lvl5pPr>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lide Number Placeholder 6">
            <a:extLst>
              <a:ext uri="{FF2B5EF4-FFF2-40B4-BE49-F238E27FC236}">
                <a16:creationId xmlns:a16="http://schemas.microsoft.com/office/drawing/2014/main" id="{340F2C5E-2122-1474-A204-221C81F3A456}"/>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22693024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14BC-7A74-573E-BDF8-E5DE3A2D32F3}"/>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FCF75247-BB57-19B5-B26D-F2D702020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B82F8F-C1BF-A9F9-2B48-30F9B90BB1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9A9B46A5-67BE-3637-EFDC-37D3213E60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7318B1-4C54-10FA-D5A5-3D1A66D40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F27DC099-E666-DBBE-62BA-1238B6755B3E}"/>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8" name="Footer Placeholder 7">
            <a:extLst>
              <a:ext uri="{FF2B5EF4-FFF2-40B4-BE49-F238E27FC236}">
                <a16:creationId xmlns:a16="http://schemas.microsoft.com/office/drawing/2014/main" id="{B2C6D6E8-ACC1-1584-9566-231853BD3F9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lide Number Placeholder 8">
            <a:extLst>
              <a:ext uri="{FF2B5EF4-FFF2-40B4-BE49-F238E27FC236}">
                <a16:creationId xmlns:a16="http://schemas.microsoft.com/office/drawing/2014/main" id="{2822DD47-4BFE-946E-F992-B105BD57F02B}"/>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44672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76AF7-14FD-B439-BD3C-3000527799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B447CF7B-9DEE-12DE-2BA1-58DE53DF82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C71751-EBD8-CA3C-305A-553353B8009C}"/>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A95424A0-3A9A-750E-70A9-B5845093165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F7C667FC-C924-C332-FFB5-17A6A9D6DBE2}"/>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14268867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55B6F-2C57-25D7-C73F-7C91E3E4EEFA}"/>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1DB92604-840E-55A6-446A-EB3ABC36C748}"/>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4" name="Footer Placeholder 3">
            <a:extLst>
              <a:ext uri="{FF2B5EF4-FFF2-40B4-BE49-F238E27FC236}">
                <a16:creationId xmlns:a16="http://schemas.microsoft.com/office/drawing/2014/main" id="{FF065092-317C-C9E1-CB8D-4214DA630F56}"/>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lide Number Placeholder 4">
            <a:extLst>
              <a:ext uri="{FF2B5EF4-FFF2-40B4-BE49-F238E27FC236}">
                <a16:creationId xmlns:a16="http://schemas.microsoft.com/office/drawing/2014/main" id="{126E0FEF-D416-5390-FCD6-FB06428511FB}"/>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18775042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A60A7-C34E-E59D-AC11-895DA972F09A}"/>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3" name="Footer Placeholder 2">
            <a:extLst>
              <a:ext uri="{FF2B5EF4-FFF2-40B4-BE49-F238E27FC236}">
                <a16:creationId xmlns:a16="http://schemas.microsoft.com/office/drawing/2014/main" id="{65FB6C14-B11D-64F5-927F-A2D30027F1A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lide Number Placeholder 3">
            <a:extLst>
              <a:ext uri="{FF2B5EF4-FFF2-40B4-BE49-F238E27FC236}">
                <a16:creationId xmlns:a16="http://schemas.microsoft.com/office/drawing/2014/main" id="{05B9736B-235E-A2A9-1DC3-84237142E629}"/>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25382471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C5419-269B-82E5-30F7-DDA503728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34CC7054-8A1B-66CE-F818-6D02CB8425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38D0B890-4EA5-1D54-9B7A-C62247FFA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60C33E-F89A-6323-56BC-1DC205490CE9}"/>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Footer Placeholder 5">
            <a:extLst>
              <a:ext uri="{FF2B5EF4-FFF2-40B4-BE49-F238E27FC236}">
                <a16:creationId xmlns:a16="http://schemas.microsoft.com/office/drawing/2014/main" id="{B4DEEE6E-2F63-5E73-496B-A3277D7854B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a:extLst>
              <a:ext uri="{FF2B5EF4-FFF2-40B4-BE49-F238E27FC236}">
                <a16:creationId xmlns:a16="http://schemas.microsoft.com/office/drawing/2014/main" id="{294942A3-D4BA-9DEC-0862-04140941C391}"/>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1695280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9BED7-D39D-95D0-2DC3-3F3E1E84AE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FDA11E6A-66B5-964C-6C6D-E80327129E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A537E002-BF90-5D0C-7843-2F01280D6E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2F1C2F-81CD-7AE1-9A74-23B8281AEB05}"/>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Footer Placeholder 5">
            <a:extLst>
              <a:ext uri="{FF2B5EF4-FFF2-40B4-BE49-F238E27FC236}">
                <a16:creationId xmlns:a16="http://schemas.microsoft.com/office/drawing/2014/main" id="{67839D03-7214-5A72-67A1-C51DFDB963BE}"/>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a:extLst>
              <a:ext uri="{FF2B5EF4-FFF2-40B4-BE49-F238E27FC236}">
                <a16:creationId xmlns:a16="http://schemas.microsoft.com/office/drawing/2014/main" id="{1AD3C9D0-B434-5F0A-F1F2-FC860FD5BACD}"/>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24960030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03E07-DB87-FC0A-9BF3-49B71FB41FBC}"/>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B43662E4-A4EC-4B6C-75ED-5FE75E4AE4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9D66B6C2-2155-268F-281C-1AD746399793}"/>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8F83F359-77A9-6A2D-F29A-59E1E00984E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E033A057-3996-BDDA-32DF-63C688ECE51C}"/>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1089230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F99ABC-0170-42DD-E26D-200496E2E4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B161C1E8-735A-C35B-7ADC-5B71C14467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FEA17A0D-F9D6-5FF2-696A-739AC9ED8A62}"/>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Footer Placeholder 4">
            <a:extLst>
              <a:ext uri="{FF2B5EF4-FFF2-40B4-BE49-F238E27FC236}">
                <a16:creationId xmlns:a16="http://schemas.microsoft.com/office/drawing/2014/main" id="{068B2D07-2EA9-8998-543E-F1E421C7CD6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a:extLst>
              <a:ext uri="{FF2B5EF4-FFF2-40B4-BE49-F238E27FC236}">
                <a16:creationId xmlns:a16="http://schemas.microsoft.com/office/drawing/2014/main" id="{904C225A-EAE1-0AB3-CB03-45B549EB6C0D}"/>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41206325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5" name="Segnaposto data 3">
            <a:extLst>
              <a:ext uri="{FF2B5EF4-FFF2-40B4-BE49-F238E27FC236}">
                <a16:creationId xmlns:a16="http://schemas.microsoft.com/office/drawing/2014/main" id="{EC5C8065-8CE6-804E-9969-88A23804E217}"/>
              </a:ext>
            </a:extLst>
          </p:cNvPr>
          <p:cNvSpPr>
            <a:spLocks noGrp="1"/>
          </p:cNvSpPr>
          <p:nvPr>
            <p:ph type="dt" sz="half" idx="2"/>
          </p:nvPr>
        </p:nvSpPr>
        <p:spPr>
          <a:xfrm>
            <a:off x="4887686" y="532492"/>
            <a:ext cx="2743200" cy="365125"/>
          </a:xfrm>
          <a:prstGeom prst="rect">
            <a:avLst/>
          </a:prstGeom>
        </p:spPr>
        <p:txBody>
          <a:bodyPr vert="horz" lIns="91440" tIns="45720" rIns="91440" bIns="45720" rtlCol="0" anchor="ctr"/>
          <a:lstStyle>
            <a:lvl1pPr algn="ctr">
              <a:defRPr sz="1200" b="0" i="0">
                <a:solidFill>
                  <a:schemeClr val="bg1"/>
                </a:solidFill>
                <a:latin typeface="Helvetica Light" panose="020B0403020202020204" pitchFamily="34" charset="0"/>
              </a:defRPr>
            </a:lvl1pPr>
          </a:lstStyle>
          <a:p>
            <a:endParaRPr lang="it-IT" dirty="0"/>
          </a:p>
        </p:txBody>
      </p:sp>
      <p:sp>
        <p:nvSpPr>
          <p:cNvPr id="6" name="Segnaposto titolo 1">
            <a:extLst>
              <a:ext uri="{FF2B5EF4-FFF2-40B4-BE49-F238E27FC236}">
                <a16:creationId xmlns:a16="http://schemas.microsoft.com/office/drawing/2014/main" id="{C3E89C2E-711E-E14F-ACF9-15A2F922CE0B}"/>
              </a:ext>
            </a:extLst>
          </p:cNvPr>
          <p:cNvSpPr>
            <a:spLocks noGrp="1"/>
          </p:cNvSpPr>
          <p:nvPr>
            <p:ph type="title"/>
          </p:nvPr>
        </p:nvSpPr>
        <p:spPr>
          <a:xfrm>
            <a:off x="1584960" y="2458085"/>
            <a:ext cx="9052560" cy="1325563"/>
          </a:xfrm>
          <a:prstGeom prst="rect">
            <a:avLst/>
          </a:prstGeom>
        </p:spPr>
        <p:txBody>
          <a:bodyPr vert="horz" lIns="91440" tIns="45720" rIns="91440" bIns="45720" rtlCol="0" anchor="b">
            <a:normAutofit/>
          </a:bodyPr>
          <a:lstStyle/>
          <a:p>
            <a:r>
              <a:rPr lang="it-IT" dirty="0"/>
              <a:t>Fare clic per modificare lo stile </a:t>
            </a:r>
            <a:br>
              <a:rPr lang="it-IT" dirty="0"/>
            </a:br>
            <a:r>
              <a:rPr lang="it-IT" dirty="0"/>
              <a:t>del titolo dello schema</a:t>
            </a:r>
          </a:p>
        </p:txBody>
      </p:sp>
    </p:spTree>
    <p:extLst>
      <p:ext uri="{BB962C8B-B14F-4D97-AF65-F5344CB8AC3E}">
        <p14:creationId xmlns:p14="http://schemas.microsoft.com/office/powerpoint/2010/main" val="424469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E52219-1976-44CA-BAED-4C5D0BD5E19D}"/>
              </a:ext>
            </a:extLst>
          </p:cNvPr>
          <p:cNvSpPr>
            <a:spLocks noGrp="1"/>
          </p:cNvSpPr>
          <p:nvPr>
            <p:ph type="title"/>
          </p:nvPr>
        </p:nvSpPr>
        <p:spPr>
          <a:xfrm>
            <a:off x="2965622" y="386897"/>
            <a:ext cx="8388178" cy="549274"/>
          </a:xfrm>
        </p:spPr>
        <p:txBody>
          <a:bodyPr/>
          <a:lstStyle>
            <a:lvl1pPr algn="ctr">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25AE7F3-4119-4902-AAE0-02A3D1233B49}"/>
              </a:ext>
            </a:extLst>
          </p:cNvPr>
          <p:cNvSpPr>
            <a:spLocks noGrp="1"/>
          </p:cNvSpPr>
          <p:nvPr>
            <p:ph idx="1"/>
          </p:nvPr>
        </p:nvSpPr>
        <p:spPr>
          <a:xfrm>
            <a:off x="420130" y="1606378"/>
            <a:ext cx="5534356" cy="4257709"/>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a:extLst>
              <a:ext uri="{FF2B5EF4-FFF2-40B4-BE49-F238E27FC236}">
                <a16:creationId xmlns:a16="http://schemas.microsoft.com/office/drawing/2014/main" id="{2FA3CA19-36B9-4466-8837-3F675E723F9E}"/>
              </a:ext>
            </a:extLst>
          </p:cNvPr>
          <p:cNvSpPr>
            <a:spLocks noGrp="1"/>
          </p:cNvSpPr>
          <p:nvPr>
            <p:ph type="sldNum" sz="quarter" idx="12"/>
          </p:nvPr>
        </p:nvSpPr>
        <p:spPr/>
        <p:txBody>
          <a:bodyPr/>
          <a:lstStyle/>
          <a:p>
            <a:fld id="{6F271EB3-C582-4457-8165-5E9E1C2D396C}" type="slidenum">
              <a:rPr lang="it-IT" smtClean="0"/>
              <a:t>‹N›</a:t>
            </a:fld>
            <a:endParaRPr lang="it-IT"/>
          </a:p>
        </p:txBody>
      </p:sp>
      <p:sp>
        <p:nvSpPr>
          <p:cNvPr id="8" name="Segnaposto contenuto 2">
            <a:extLst>
              <a:ext uri="{FF2B5EF4-FFF2-40B4-BE49-F238E27FC236}">
                <a16:creationId xmlns:a16="http://schemas.microsoft.com/office/drawing/2014/main" id="{663A73D7-1170-2946-9682-CEB1323D6E19}"/>
              </a:ext>
            </a:extLst>
          </p:cNvPr>
          <p:cNvSpPr>
            <a:spLocks noGrp="1"/>
          </p:cNvSpPr>
          <p:nvPr>
            <p:ph idx="13"/>
          </p:nvPr>
        </p:nvSpPr>
        <p:spPr>
          <a:xfrm>
            <a:off x="6193970" y="1606378"/>
            <a:ext cx="5524371" cy="4257709"/>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1227608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5864A-8E92-4F3D-B076-9D1F81199024}"/>
              </a:ext>
            </a:extLst>
          </p:cNvPr>
          <p:cNvSpPr>
            <a:spLocks noGrp="1"/>
          </p:cNvSpPr>
          <p:nvPr>
            <p:ph type="title"/>
          </p:nvPr>
        </p:nvSpPr>
        <p:spPr>
          <a:xfrm>
            <a:off x="2630635" y="179775"/>
            <a:ext cx="8710808" cy="598702"/>
          </a:xfrm>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B02DCFF3-841F-7620-22E0-5C33998061F0}"/>
              </a:ext>
            </a:extLst>
          </p:cNvPr>
          <p:cNvSpPr>
            <a:spLocks noGrp="1"/>
          </p:cNvSpPr>
          <p:nvPr>
            <p:ph sz="half" idx="1"/>
          </p:nvPr>
        </p:nvSpPr>
        <p:spPr>
          <a:xfrm>
            <a:off x="838200" y="1161535"/>
            <a:ext cx="5181600" cy="44731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E2AC4EB6-7CF2-7565-0D77-7FD1B4547F06}"/>
              </a:ext>
            </a:extLst>
          </p:cNvPr>
          <p:cNvSpPr>
            <a:spLocks noGrp="1"/>
          </p:cNvSpPr>
          <p:nvPr>
            <p:ph sz="half" idx="2"/>
          </p:nvPr>
        </p:nvSpPr>
        <p:spPr>
          <a:xfrm>
            <a:off x="6172200" y="1161535"/>
            <a:ext cx="5181600" cy="44731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lide Number Placeholder 6">
            <a:extLst>
              <a:ext uri="{FF2B5EF4-FFF2-40B4-BE49-F238E27FC236}">
                <a16:creationId xmlns:a16="http://schemas.microsoft.com/office/drawing/2014/main" id="{340F2C5E-2122-1474-A204-221C81F3A456}"/>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199319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14BC-7A74-573E-BDF8-E5DE3A2D32F3}"/>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FCF75247-BB57-19B5-B26D-F2D702020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B82F8F-C1BF-A9F9-2B48-30F9B90BB1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9A9B46A5-67BE-3637-EFDC-37D3213E60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7318B1-4C54-10FA-D5A5-3D1A66D40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F27DC099-E666-DBBE-62BA-1238B6755B3E}"/>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8" name="Footer Placeholder 7">
            <a:extLst>
              <a:ext uri="{FF2B5EF4-FFF2-40B4-BE49-F238E27FC236}">
                <a16:creationId xmlns:a16="http://schemas.microsoft.com/office/drawing/2014/main" id="{B2C6D6E8-ACC1-1584-9566-231853BD3F9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lide Number Placeholder 8">
            <a:extLst>
              <a:ext uri="{FF2B5EF4-FFF2-40B4-BE49-F238E27FC236}">
                <a16:creationId xmlns:a16="http://schemas.microsoft.com/office/drawing/2014/main" id="{2822DD47-4BFE-946E-F992-B105BD57F02B}"/>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785198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55B6F-2C57-25D7-C73F-7C91E3E4EEFA}"/>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1DB92604-840E-55A6-446A-EB3ABC36C748}"/>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4" name="Footer Placeholder 3">
            <a:extLst>
              <a:ext uri="{FF2B5EF4-FFF2-40B4-BE49-F238E27FC236}">
                <a16:creationId xmlns:a16="http://schemas.microsoft.com/office/drawing/2014/main" id="{FF065092-317C-C9E1-CB8D-4214DA630F56}"/>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lide Number Placeholder 4">
            <a:extLst>
              <a:ext uri="{FF2B5EF4-FFF2-40B4-BE49-F238E27FC236}">
                <a16:creationId xmlns:a16="http://schemas.microsoft.com/office/drawing/2014/main" id="{126E0FEF-D416-5390-FCD6-FB06428511FB}"/>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546971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A60A7-C34E-E59D-AC11-895DA972F09A}"/>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3" name="Footer Placeholder 2">
            <a:extLst>
              <a:ext uri="{FF2B5EF4-FFF2-40B4-BE49-F238E27FC236}">
                <a16:creationId xmlns:a16="http://schemas.microsoft.com/office/drawing/2014/main" id="{65FB6C14-B11D-64F5-927F-A2D30027F1A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lide Number Placeholder 3">
            <a:extLst>
              <a:ext uri="{FF2B5EF4-FFF2-40B4-BE49-F238E27FC236}">
                <a16:creationId xmlns:a16="http://schemas.microsoft.com/office/drawing/2014/main" id="{05B9736B-235E-A2A9-1DC3-84237142E629}"/>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575245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C5419-269B-82E5-30F7-DDA503728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34CC7054-8A1B-66CE-F818-6D02CB8425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38D0B890-4EA5-1D54-9B7A-C62247FFA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60C33E-F89A-6323-56BC-1DC205490CE9}"/>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Footer Placeholder 5">
            <a:extLst>
              <a:ext uri="{FF2B5EF4-FFF2-40B4-BE49-F238E27FC236}">
                <a16:creationId xmlns:a16="http://schemas.microsoft.com/office/drawing/2014/main" id="{B4DEEE6E-2F63-5E73-496B-A3277D7854B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a:extLst>
              <a:ext uri="{FF2B5EF4-FFF2-40B4-BE49-F238E27FC236}">
                <a16:creationId xmlns:a16="http://schemas.microsoft.com/office/drawing/2014/main" id="{294942A3-D4BA-9DEC-0862-04140941C391}"/>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424562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9BED7-D39D-95D0-2DC3-3F3E1E84AE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FDA11E6A-66B5-964C-6C6D-E80327129E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A537E002-BF90-5D0C-7843-2F01280D6E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2F1C2F-81CD-7AE1-9A74-23B8281AEB05}"/>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Footer Placeholder 5">
            <a:extLst>
              <a:ext uri="{FF2B5EF4-FFF2-40B4-BE49-F238E27FC236}">
                <a16:creationId xmlns:a16="http://schemas.microsoft.com/office/drawing/2014/main" id="{67839D03-7214-5A72-67A1-C51DFDB963BE}"/>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a:extLst>
              <a:ext uri="{FF2B5EF4-FFF2-40B4-BE49-F238E27FC236}">
                <a16:creationId xmlns:a16="http://schemas.microsoft.com/office/drawing/2014/main" id="{1AD3C9D0-B434-5F0A-F1F2-FC860FD5BACD}"/>
              </a:ext>
            </a:extLst>
          </p:cNvPr>
          <p:cNvSpPr>
            <a:spLocks noGrp="1"/>
          </p:cNvSpPr>
          <p:nvPr>
            <p:ph type="sldNum" sz="quarter" idx="12"/>
          </p:nvPr>
        </p:nvSpPr>
        <p:spPr/>
        <p:txBody>
          <a:bodyPr/>
          <a:lstStyle/>
          <a:p>
            <a:fld id="{E006A469-36A0-472D-AF10-FE5A841B8CFD}" type="slidenum">
              <a:rPr lang="it-IT" smtClean="0"/>
              <a:t>‹N›</a:t>
            </a:fld>
            <a:endParaRPr lang="it-IT"/>
          </a:p>
        </p:txBody>
      </p:sp>
    </p:spTree>
    <p:extLst>
      <p:ext uri="{BB962C8B-B14F-4D97-AF65-F5344CB8AC3E}">
        <p14:creationId xmlns:p14="http://schemas.microsoft.com/office/powerpoint/2010/main" val="2147692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2.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6E7930-FE84-F39C-CB54-1EB897CDADB9}"/>
              </a:ext>
            </a:extLst>
          </p:cNvPr>
          <p:cNvSpPr>
            <a:spLocks noGrp="1"/>
          </p:cNvSpPr>
          <p:nvPr>
            <p:ph type="title"/>
          </p:nvPr>
        </p:nvSpPr>
        <p:spPr>
          <a:xfrm>
            <a:off x="2642992" y="365125"/>
            <a:ext cx="8710808"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ACE19FB9-C231-F59F-30F9-7D46DC92F290}"/>
              </a:ext>
            </a:extLst>
          </p:cNvPr>
          <p:cNvSpPr>
            <a:spLocks noGrp="1"/>
          </p:cNvSpPr>
          <p:nvPr>
            <p:ph type="body" idx="1"/>
          </p:nvPr>
        </p:nvSpPr>
        <p:spPr>
          <a:xfrm>
            <a:off x="838200" y="1825625"/>
            <a:ext cx="10515600" cy="3823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Slide Number Placeholder 5">
            <a:extLst>
              <a:ext uri="{FF2B5EF4-FFF2-40B4-BE49-F238E27FC236}">
                <a16:creationId xmlns:a16="http://schemas.microsoft.com/office/drawing/2014/main" id="{DF3D1DB9-AF53-2A03-4B02-362220960B98}"/>
              </a:ext>
            </a:extLst>
          </p:cNvPr>
          <p:cNvSpPr>
            <a:spLocks noGrp="1"/>
          </p:cNvSpPr>
          <p:nvPr>
            <p:ph type="sldNum" sz="quarter" idx="4"/>
          </p:nvPr>
        </p:nvSpPr>
        <p:spPr>
          <a:xfrm>
            <a:off x="9036485" y="527911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6A469-36A0-472D-AF10-FE5A841B8CFD}" type="slidenum">
              <a:rPr lang="it-IT" smtClean="0"/>
              <a:t>‹N›</a:t>
            </a:fld>
            <a:endParaRPr lang="it-IT"/>
          </a:p>
        </p:txBody>
      </p:sp>
      <p:pic>
        <p:nvPicPr>
          <p:cNvPr id="8" name="Picture 32">
            <a:extLst>
              <a:ext uri="{FF2B5EF4-FFF2-40B4-BE49-F238E27FC236}">
                <a16:creationId xmlns:a16="http://schemas.microsoft.com/office/drawing/2014/main" id="{584E1817-183E-81D1-8D68-88CD932BFD95}"/>
              </a:ext>
            </a:extLst>
          </p:cNvPr>
          <p:cNvPicPr>
            <a:picLocks noChangeAspect="1"/>
          </p:cNvPicPr>
          <p:nvPr userDrawn="1"/>
        </p:nvPicPr>
        <p:blipFill rotWithShape="1">
          <a:blip r:embed="rId14"/>
          <a:srcRect l="72300" r="4998"/>
          <a:stretch/>
        </p:blipFill>
        <p:spPr>
          <a:xfrm>
            <a:off x="10298761" y="5562000"/>
            <a:ext cx="1893239" cy="1296000"/>
          </a:xfrm>
          <a:prstGeom prst="rect">
            <a:avLst/>
          </a:prstGeom>
        </p:spPr>
      </p:pic>
      <p:pic>
        <p:nvPicPr>
          <p:cNvPr id="9" name="Picture 34">
            <a:extLst>
              <a:ext uri="{FF2B5EF4-FFF2-40B4-BE49-F238E27FC236}">
                <a16:creationId xmlns:a16="http://schemas.microsoft.com/office/drawing/2014/main" id="{5DEB39E8-9022-78BB-831F-0D3890D24A1F}"/>
              </a:ext>
            </a:extLst>
          </p:cNvPr>
          <p:cNvPicPr>
            <a:picLocks noChangeAspect="1"/>
          </p:cNvPicPr>
          <p:nvPr userDrawn="1"/>
        </p:nvPicPr>
        <p:blipFill rotWithShape="1">
          <a:blip r:embed="rId14"/>
          <a:srcRect l="50000" r="26251"/>
          <a:stretch/>
        </p:blipFill>
        <p:spPr>
          <a:xfrm>
            <a:off x="6930632" y="5562000"/>
            <a:ext cx="1980514" cy="1296000"/>
          </a:xfrm>
          <a:prstGeom prst="rect">
            <a:avLst/>
          </a:prstGeom>
        </p:spPr>
      </p:pic>
      <p:pic>
        <p:nvPicPr>
          <p:cNvPr id="10" name="Picture 36">
            <a:extLst>
              <a:ext uri="{FF2B5EF4-FFF2-40B4-BE49-F238E27FC236}">
                <a16:creationId xmlns:a16="http://schemas.microsoft.com/office/drawing/2014/main" id="{D6077CE5-B4DE-0C7D-2B15-14B003B86E5C}"/>
              </a:ext>
            </a:extLst>
          </p:cNvPr>
          <p:cNvPicPr>
            <a:picLocks noChangeAspect="1"/>
          </p:cNvPicPr>
          <p:nvPr userDrawn="1"/>
        </p:nvPicPr>
        <p:blipFill rotWithShape="1">
          <a:blip r:embed="rId14"/>
          <a:srcRect l="25446" r="49195"/>
          <a:stretch/>
        </p:blipFill>
        <p:spPr>
          <a:xfrm>
            <a:off x="3531460" y="5562000"/>
            <a:ext cx="2114790" cy="1296000"/>
          </a:xfrm>
          <a:prstGeom prst="rect">
            <a:avLst/>
          </a:prstGeom>
        </p:spPr>
      </p:pic>
      <p:pic>
        <p:nvPicPr>
          <p:cNvPr id="11" name="Picture 38">
            <a:extLst>
              <a:ext uri="{FF2B5EF4-FFF2-40B4-BE49-F238E27FC236}">
                <a16:creationId xmlns:a16="http://schemas.microsoft.com/office/drawing/2014/main" id="{1EEF5B41-ECC0-F022-61CE-CB13B414B3A4}"/>
              </a:ext>
            </a:extLst>
          </p:cNvPr>
          <p:cNvPicPr>
            <a:picLocks noChangeAspect="1"/>
          </p:cNvPicPr>
          <p:nvPr userDrawn="1"/>
        </p:nvPicPr>
        <p:blipFill rotWithShape="1">
          <a:blip r:embed="rId14"/>
          <a:srcRect l="3968" r="72380"/>
          <a:stretch/>
        </p:blipFill>
        <p:spPr>
          <a:xfrm>
            <a:off x="275613" y="5562647"/>
            <a:ext cx="1971466" cy="1295353"/>
          </a:xfrm>
          <a:prstGeom prst="rect">
            <a:avLst/>
          </a:prstGeom>
        </p:spPr>
      </p:pic>
      <p:pic>
        <p:nvPicPr>
          <p:cNvPr id="4" name="Immagine 3">
            <a:extLst>
              <a:ext uri="{FF2B5EF4-FFF2-40B4-BE49-F238E27FC236}">
                <a16:creationId xmlns:a16="http://schemas.microsoft.com/office/drawing/2014/main" id="{DBF10C76-DCAF-0BDC-18D5-D4D1C25E751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77290" y="35859"/>
            <a:ext cx="2014543" cy="1075766"/>
          </a:xfrm>
          <a:prstGeom prst="rect">
            <a:avLst/>
          </a:prstGeom>
          <a:solidFill>
            <a:schemeClr val="bg1"/>
          </a:solidFill>
        </p:spPr>
      </p:pic>
    </p:spTree>
    <p:extLst>
      <p:ext uri="{BB962C8B-B14F-4D97-AF65-F5344CB8AC3E}">
        <p14:creationId xmlns:p14="http://schemas.microsoft.com/office/powerpoint/2010/main" val="4116625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2EB5DF4-0535-C414-1541-119AEB231D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ABAEE74-10F2-F2A9-9C11-CFD5A7C2A1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80612C4-61A6-9516-257B-25CD178730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endParaRPr lang="it-IT"/>
          </a:p>
        </p:txBody>
      </p:sp>
      <p:sp>
        <p:nvSpPr>
          <p:cNvPr id="5" name="Segnaposto piè di pagina 4">
            <a:extLst>
              <a:ext uri="{FF2B5EF4-FFF2-40B4-BE49-F238E27FC236}">
                <a16:creationId xmlns:a16="http://schemas.microsoft.com/office/drawing/2014/main" id="{FAF51BB0-B1F3-418E-208F-2B9CDA7206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D94BDB28-C2E0-F768-0A24-099DA30A6F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9CC601A-7ABE-0143-96CF-DEDF110F21E7}" type="slidenum">
              <a:rPr lang="it-IT" smtClean="0"/>
              <a:t>‹N›</a:t>
            </a:fld>
            <a:endParaRPr lang="it-IT"/>
          </a:p>
        </p:txBody>
      </p:sp>
    </p:spTree>
    <p:extLst>
      <p:ext uri="{BB962C8B-B14F-4D97-AF65-F5344CB8AC3E}">
        <p14:creationId xmlns:p14="http://schemas.microsoft.com/office/powerpoint/2010/main" val="411893310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7"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6E7930-FE84-F39C-CB54-1EB897CDADB9}"/>
              </a:ext>
            </a:extLst>
          </p:cNvPr>
          <p:cNvSpPr>
            <a:spLocks noGrp="1"/>
          </p:cNvSpPr>
          <p:nvPr>
            <p:ph type="title"/>
          </p:nvPr>
        </p:nvSpPr>
        <p:spPr>
          <a:xfrm>
            <a:off x="2642992" y="365125"/>
            <a:ext cx="8710808"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ACE19FB9-C231-F59F-30F9-7D46DC92F290}"/>
              </a:ext>
            </a:extLst>
          </p:cNvPr>
          <p:cNvSpPr>
            <a:spLocks noGrp="1"/>
          </p:cNvSpPr>
          <p:nvPr>
            <p:ph type="body" idx="1"/>
          </p:nvPr>
        </p:nvSpPr>
        <p:spPr>
          <a:xfrm>
            <a:off x="838200" y="1825625"/>
            <a:ext cx="10515600" cy="3823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Slide Number Placeholder 5">
            <a:extLst>
              <a:ext uri="{FF2B5EF4-FFF2-40B4-BE49-F238E27FC236}">
                <a16:creationId xmlns:a16="http://schemas.microsoft.com/office/drawing/2014/main" id="{DF3D1DB9-AF53-2A03-4B02-362220960B98}"/>
              </a:ext>
            </a:extLst>
          </p:cNvPr>
          <p:cNvSpPr>
            <a:spLocks noGrp="1"/>
          </p:cNvSpPr>
          <p:nvPr>
            <p:ph type="sldNum" sz="quarter" idx="4"/>
          </p:nvPr>
        </p:nvSpPr>
        <p:spPr>
          <a:xfrm>
            <a:off x="9036485" y="527911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6A469-36A0-472D-AF10-FE5A841B8CFD}" type="slidenum">
              <a:rPr lang="it-IT" smtClean="0"/>
              <a:t>‹N›</a:t>
            </a:fld>
            <a:endParaRPr lang="it-IT"/>
          </a:p>
        </p:txBody>
      </p:sp>
      <p:pic>
        <p:nvPicPr>
          <p:cNvPr id="8" name="Picture 32">
            <a:extLst>
              <a:ext uri="{FF2B5EF4-FFF2-40B4-BE49-F238E27FC236}">
                <a16:creationId xmlns:a16="http://schemas.microsoft.com/office/drawing/2014/main" id="{584E1817-183E-81D1-8D68-88CD932BFD95}"/>
              </a:ext>
            </a:extLst>
          </p:cNvPr>
          <p:cNvPicPr>
            <a:picLocks noChangeAspect="1"/>
          </p:cNvPicPr>
          <p:nvPr userDrawn="1"/>
        </p:nvPicPr>
        <p:blipFill rotWithShape="1">
          <a:blip r:embed="rId15"/>
          <a:srcRect l="72300" r="4998"/>
          <a:stretch/>
        </p:blipFill>
        <p:spPr>
          <a:xfrm>
            <a:off x="10298761" y="5562000"/>
            <a:ext cx="1893239" cy="1296000"/>
          </a:xfrm>
          <a:prstGeom prst="rect">
            <a:avLst/>
          </a:prstGeom>
        </p:spPr>
      </p:pic>
      <p:pic>
        <p:nvPicPr>
          <p:cNvPr id="9" name="Picture 34">
            <a:extLst>
              <a:ext uri="{FF2B5EF4-FFF2-40B4-BE49-F238E27FC236}">
                <a16:creationId xmlns:a16="http://schemas.microsoft.com/office/drawing/2014/main" id="{5DEB39E8-9022-78BB-831F-0D3890D24A1F}"/>
              </a:ext>
            </a:extLst>
          </p:cNvPr>
          <p:cNvPicPr>
            <a:picLocks noChangeAspect="1"/>
          </p:cNvPicPr>
          <p:nvPr userDrawn="1"/>
        </p:nvPicPr>
        <p:blipFill rotWithShape="1">
          <a:blip r:embed="rId15"/>
          <a:srcRect l="50000" r="26251"/>
          <a:stretch/>
        </p:blipFill>
        <p:spPr>
          <a:xfrm>
            <a:off x="6930632" y="5562000"/>
            <a:ext cx="1980514" cy="1296000"/>
          </a:xfrm>
          <a:prstGeom prst="rect">
            <a:avLst/>
          </a:prstGeom>
        </p:spPr>
      </p:pic>
      <p:pic>
        <p:nvPicPr>
          <p:cNvPr id="10" name="Picture 36">
            <a:extLst>
              <a:ext uri="{FF2B5EF4-FFF2-40B4-BE49-F238E27FC236}">
                <a16:creationId xmlns:a16="http://schemas.microsoft.com/office/drawing/2014/main" id="{D6077CE5-B4DE-0C7D-2B15-14B003B86E5C}"/>
              </a:ext>
            </a:extLst>
          </p:cNvPr>
          <p:cNvPicPr>
            <a:picLocks noChangeAspect="1"/>
          </p:cNvPicPr>
          <p:nvPr userDrawn="1"/>
        </p:nvPicPr>
        <p:blipFill rotWithShape="1">
          <a:blip r:embed="rId15"/>
          <a:srcRect l="25446" r="49195"/>
          <a:stretch/>
        </p:blipFill>
        <p:spPr>
          <a:xfrm>
            <a:off x="3531460" y="5562000"/>
            <a:ext cx="2114790" cy="1296000"/>
          </a:xfrm>
          <a:prstGeom prst="rect">
            <a:avLst/>
          </a:prstGeom>
        </p:spPr>
      </p:pic>
      <p:pic>
        <p:nvPicPr>
          <p:cNvPr id="11" name="Picture 38">
            <a:extLst>
              <a:ext uri="{FF2B5EF4-FFF2-40B4-BE49-F238E27FC236}">
                <a16:creationId xmlns:a16="http://schemas.microsoft.com/office/drawing/2014/main" id="{1EEF5B41-ECC0-F022-61CE-CB13B414B3A4}"/>
              </a:ext>
            </a:extLst>
          </p:cNvPr>
          <p:cNvPicPr>
            <a:picLocks noChangeAspect="1"/>
          </p:cNvPicPr>
          <p:nvPr userDrawn="1"/>
        </p:nvPicPr>
        <p:blipFill rotWithShape="1">
          <a:blip r:embed="rId15"/>
          <a:srcRect l="3968" r="72380"/>
          <a:stretch/>
        </p:blipFill>
        <p:spPr>
          <a:xfrm>
            <a:off x="275613" y="5562647"/>
            <a:ext cx="1971466" cy="1295353"/>
          </a:xfrm>
          <a:prstGeom prst="rect">
            <a:avLst/>
          </a:prstGeom>
        </p:spPr>
      </p:pic>
      <p:pic>
        <p:nvPicPr>
          <p:cNvPr id="4" name="Immagine 3">
            <a:extLst>
              <a:ext uri="{FF2B5EF4-FFF2-40B4-BE49-F238E27FC236}">
                <a16:creationId xmlns:a16="http://schemas.microsoft.com/office/drawing/2014/main" id="{93343FC3-014E-AE94-9A72-74B7C529BD4D}"/>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77290" y="35859"/>
            <a:ext cx="2014543" cy="1075766"/>
          </a:xfrm>
          <a:prstGeom prst="rect">
            <a:avLst/>
          </a:prstGeom>
          <a:solidFill>
            <a:schemeClr val="bg1"/>
          </a:solidFill>
        </p:spPr>
      </p:pic>
    </p:spTree>
    <p:extLst>
      <p:ext uri="{BB962C8B-B14F-4D97-AF65-F5344CB8AC3E}">
        <p14:creationId xmlns:p14="http://schemas.microsoft.com/office/powerpoint/2010/main" val="33964051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D27435-CD21-3BDF-CBB6-5E81C6A9C5B2}"/>
              </a:ext>
            </a:extLst>
          </p:cNvPr>
          <p:cNvSpPr>
            <a:spLocks noGrp="1"/>
          </p:cNvSpPr>
          <p:nvPr>
            <p:ph type="ctrTitle"/>
          </p:nvPr>
        </p:nvSpPr>
        <p:spPr>
          <a:xfrm>
            <a:off x="640774" y="1096098"/>
            <a:ext cx="5645727" cy="4005304"/>
          </a:xfrm>
        </p:spPr>
        <p:txBody>
          <a:bodyPr anchor="t">
            <a:noAutofit/>
          </a:bodyPr>
          <a:lstStyle/>
          <a:p>
            <a:r>
              <a:rPr lang="it-IT" sz="2400" b="1" dirty="0">
                <a:latin typeface="+mn-lt"/>
              </a:rPr>
              <a:t>Presentazione 19/09/24</a:t>
            </a:r>
            <a:br>
              <a:rPr lang="it-IT" sz="2400" b="1" dirty="0">
                <a:latin typeface="+mn-lt"/>
              </a:rPr>
            </a:br>
            <a:br>
              <a:rPr lang="it-IT" sz="2400" b="1" dirty="0">
                <a:latin typeface="+mn-lt"/>
              </a:rPr>
            </a:br>
            <a:r>
              <a:rPr lang="it-IT" sz="2400" dirty="0">
                <a:latin typeface="+mn-lt"/>
              </a:rPr>
              <a:t>COP 2: Incentivare la pratica sportiva in spazi urbani come parchi e giardini con riguardo ad interventi che valorizzano l’interconnessione digitale, l’innovazione degli spazi, la mobilità sostenibile e gli aspetti di rigenerazione e di integrazione del contesto urbano.</a:t>
            </a:r>
            <a:br>
              <a:rPr lang="it-IT" sz="2400" dirty="0">
                <a:latin typeface="+mn-lt"/>
              </a:rPr>
            </a:br>
            <a:br>
              <a:rPr lang="it-IT" sz="2400" dirty="0">
                <a:latin typeface="+mn-lt"/>
              </a:rPr>
            </a:br>
            <a:r>
              <a:rPr lang="it-IT" sz="2400" dirty="0">
                <a:latin typeface="+mn-lt"/>
              </a:rPr>
              <a:t>Coordinatore: Fabio Pagliara</a:t>
            </a:r>
            <a:br>
              <a:rPr lang="it-IT" sz="2400" dirty="0">
                <a:latin typeface="+mn-lt"/>
              </a:rPr>
            </a:br>
            <a:r>
              <a:rPr lang="it-IT" sz="2400" dirty="0">
                <a:latin typeface="+mn-lt"/>
              </a:rPr>
              <a:t>Facilitatrice: Monica Boni</a:t>
            </a:r>
            <a:endParaRPr lang="it-IT" sz="2400" dirty="0"/>
          </a:p>
        </p:txBody>
      </p:sp>
      <p:pic>
        <p:nvPicPr>
          <p:cNvPr id="5" name="Immagine 4" descr="Immagine che contiene clipart, Elementi grafici, schermata, cartone animato&#10;&#10;Descrizione generata automaticamente">
            <a:extLst>
              <a:ext uri="{FF2B5EF4-FFF2-40B4-BE49-F238E27FC236}">
                <a16:creationId xmlns:a16="http://schemas.microsoft.com/office/drawing/2014/main" id="{FFEE54F0-B3DA-0E74-501D-260E342DD9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1059" y="1376012"/>
            <a:ext cx="3445476" cy="3445476"/>
          </a:xfrm>
          <a:prstGeom prst="rect">
            <a:avLst/>
          </a:prstGeom>
        </p:spPr>
      </p:pic>
    </p:spTree>
    <p:extLst>
      <p:ext uri="{BB962C8B-B14F-4D97-AF65-F5344CB8AC3E}">
        <p14:creationId xmlns:p14="http://schemas.microsoft.com/office/powerpoint/2010/main" val="4246214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645145B-B39F-3FBE-AD0D-7C989F254309}"/>
              </a:ext>
            </a:extLst>
          </p:cNvPr>
          <p:cNvSpPr>
            <a:spLocks noGrp="1"/>
          </p:cNvSpPr>
          <p:nvPr>
            <p:ph type="title"/>
          </p:nvPr>
        </p:nvSpPr>
        <p:spPr>
          <a:xfrm>
            <a:off x="2630634" y="179775"/>
            <a:ext cx="8965017" cy="598702"/>
          </a:xfrm>
        </p:spPr>
        <p:txBody>
          <a:bodyPr>
            <a:noAutofit/>
          </a:bodyPr>
          <a:lstStyle/>
          <a:p>
            <a:pPr marL="0" marR="0">
              <a:spcBef>
                <a:spcPts val="0"/>
              </a:spcBef>
              <a:spcAft>
                <a:spcPts val="0"/>
              </a:spcAft>
            </a:pPr>
            <a:r>
              <a:rPr lang="it-IT" sz="3200" b="1" dirty="0">
                <a:solidFill>
                  <a:schemeClr val="tx1"/>
                </a:solidFill>
              </a:rPr>
              <a:t>Cosa: </a:t>
            </a:r>
            <a:r>
              <a:rPr lang="it-IT" sz="3200" dirty="0">
                <a:solidFill>
                  <a:schemeClr val="tx1"/>
                </a:solidFill>
              </a:rPr>
              <a:t>idee, soluzioni e servizi </a:t>
            </a:r>
            <a:r>
              <a:rPr lang="it-IT" sz="2000" dirty="0"/>
              <a:t>4</a:t>
            </a:r>
            <a:r>
              <a:rPr lang="it-IT" sz="2000" dirty="0">
                <a:solidFill>
                  <a:schemeClr val="tx1"/>
                </a:solidFill>
              </a:rPr>
              <a:t>/4</a:t>
            </a:r>
            <a:endParaRPr lang="it-IT" sz="3200" dirty="0">
              <a:effectLst/>
              <a:latin typeface="Calibri" panose="020F0502020204030204" pitchFamily="34" charset="0"/>
            </a:endParaRPr>
          </a:p>
        </p:txBody>
      </p:sp>
      <p:sp>
        <p:nvSpPr>
          <p:cNvPr id="3" name="Segnaposto contenuto 2">
            <a:extLst>
              <a:ext uri="{FF2B5EF4-FFF2-40B4-BE49-F238E27FC236}">
                <a16:creationId xmlns:a16="http://schemas.microsoft.com/office/drawing/2014/main" id="{48C11DF0-F9E7-2B27-DBB5-B73C374F690F}"/>
              </a:ext>
            </a:extLst>
          </p:cNvPr>
          <p:cNvSpPr>
            <a:spLocks noGrp="1"/>
          </p:cNvSpPr>
          <p:nvPr>
            <p:ph sz="half" idx="1"/>
          </p:nvPr>
        </p:nvSpPr>
        <p:spPr>
          <a:xfrm>
            <a:off x="838200" y="1161534"/>
            <a:ext cx="5181600" cy="4633959"/>
          </a:xfrm>
        </p:spPr>
        <p:txBody>
          <a:bodyPr>
            <a:noAutofit/>
          </a:bodyPr>
          <a:lstStyle/>
          <a:p>
            <a:pPr marL="0" indent="0">
              <a:lnSpc>
                <a:spcPct val="100000"/>
              </a:lnSpc>
              <a:spcBef>
                <a:spcPts val="0"/>
              </a:spcBef>
              <a:spcAft>
                <a:spcPts val="400"/>
              </a:spcAft>
              <a:buNone/>
            </a:pPr>
            <a:r>
              <a:rPr lang="it-IT" sz="1800" dirty="0">
                <a:latin typeface="Calibri" panose="020F0502020204030204" pitchFamily="34" charset="0"/>
                <a:cs typeface="Calibri" panose="020F0502020204030204" pitchFamily="34" charset="0"/>
              </a:rPr>
              <a:t>Per quanto riguarda il tema del </a:t>
            </a:r>
            <a:r>
              <a:rPr lang="it-IT" sz="1800" b="1" dirty="0">
                <a:latin typeface="Calibri" panose="020F0502020204030204" pitchFamily="34" charset="0"/>
                <a:cs typeface="Calibri" panose="020F0502020204030204" pitchFamily="34" charset="0"/>
              </a:rPr>
              <a:t>MONITORAGGIO E DELLA MISURAZIONE DEGLI IMPATTI DEL PROGETTO PILOTA</a:t>
            </a:r>
            <a:r>
              <a:rPr lang="it-IT" sz="1800" dirty="0">
                <a:latin typeface="Calibri" panose="020F0502020204030204" pitchFamily="34" charset="0"/>
                <a:cs typeface="Calibri" panose="020F0502020204030204" pitchFamily="34" charset="0"/>
              </a:rPr>
              <a:t>,</a:t>
            </a:r>
            <a:r>
              <a:rPr lang="it-IT" sz="1800" b="1" dirty="0">
                <a:latin typeface="Calibri" panose="020F0502020204030204" pitchFamily="34" charset="0"/>
                <a:cs typeface="Calibri" panose="020F0502020204030204" pitchFamily="34" charset="0"/>
              </a:rPr>
              <a:t> </a:t>
            </a:r>
            <a:r>
              <a:rPr lang="it-IT" sz="1800" dirty="0">
                <a:latin typeface="Calibri" panose="020F0502020204030204" pitchFamily="34" charset="0"/>
                <a:cs typeface="Calibri" panose="020F0502020204030204" pitchFamily="34" charset="0"/>
              </a:rPr>
              <a:t>questo è un tema cruciale sia perché si spendono risorse pubbliche, sia per capire il rapporto costi-benefici e se si va nella direzione giusta.</a:t>
            </a:r>
          </a:p>
          <a:p>
            <a:pPr marL="0" indent="0">
              <a:lnSpc>
                <a:spcPct val="100000"/>
              </a:lnSpc>
              <a:spcBef>
                <a:spcPts val="0"/>
              </a:spcBef>
              <a:spcAft>
                <a:spcPts val="400"/>
              </a:spcAft>
              <a:buNone/>
            </a:pPr>
            <a:r>
              <a:rPr lang="it-IT" sz="1800" dirty="0">
                <a:latin typeface="Calibri" panose="020F0502020204030204" pitchFamily="34" charset="0"/>
                <a:cs typeface="Calibri" panose="020F0502020204030204" pitchFamily="34" charset="0"/>
              </a:rPr>
              <a:t>Gli indicatori dovranno essere di natura quali-quantitativa e non essere troppo numerosi per consentire un sistema sostenibile nel tempo.</a:t>
            </a:r>
          </a:p>
          <a:p>
            <a:pPr marL="0" indent="0">
              <a:lnSpc>
                <a:spcPct val="100000"/>
              </a:lnSpc>
              <a:spcBef>
                <a:spcPts val="0"/>
              </a:spcBef>
              <a:spcAft>
                <a:spcPts val="400"/>
              </a:spcAft>
              <a:buNone/>
            </a:pPr>
            <a:r>
              <a:rPr lang="it-IT" sz="1800" dirty="0">
                <a:effectLst/>
                <a:latin typeface="Calibri" panose="020F0502020204030204" pitchFamily="34" charset="0"/>
                <a:cs typeface="Calibri" panose="020F0502020204030204" pitchFamily="34" charset="0"/>
              </a:rPr>
              <a:t>Un tema cruciale è quello di riuscire a intercettare il pubblico che frequenta gli spazi </a:t>
            </a:r>
            <a:r>
              <a:rPr lang="it-IT" sz="1800" dirty="0">
                <a:latin typeface="Calibri" panose="020F0502020204030204" pitchFamily="34" charset="0"/>
                <a:cs typeface="Calibri" panose="020F0502020204030204" pitchFamily="34" charset="0"/>
              </a:rPr>
              <a:t>outdoor senza essere tesserato di alcuna federazione, </a:t>
            </a:r>
            <a:r>
              <a:rPr lang="it-IT" sz="1800" dirty="0">
                <a:effectLst/>
                <a:latin typeface="Calibri" panose="020F0502020204030204" pitchFamily="34" charset="0"/>
                <a:cs typeface="Calibri" panose="020F0502020204030204" pitchFamily="34" charset="0"/>
              </a:rPr>
              <a:t>si potrebbe pensare a una </a:t>
            </a:r>
            <a:r>
              <a:rPr lang="it-IT" sz="1800" b="1" dirty="0">
                <a:effectLst/>
                <a:latin typeface="Calibri" panose="020F0502020204030204" pitchFamily="34" charset="0"/>
                <a:cs typeface="Calibri" panose="020F0502020204030204" pitchFamily="34" charset="0"/>
              </a:rPr>
              <a:t>fidelity card </a:t>
            </a:r>
            <a:r>
              <a:rPr lang="it-IT" sz="1800" dirty="0">
                <a:effectLst/>
                <a:latin typeface="Calibri" panose="020F0502020204030204" pitchFamily="34" charset="0"/>
                <a:cs typeface="Calibri" panose="020F0502020204030204" pitchFamily="34" charset="0"/>
              </a:rPr>
              <a:t>per divulgare e rendere accessibili le attività previste</a:t>
            </a:r>
            <a:r>
              <a:rPr lang="it-IT" sz="1800" dirty="0">
                <a:latin typeface="Calibri" panose="020F0502020204030204" pitchFamily="34" charset="0"/>
                <a:cs typeface="Calibri" panose="020F0502020204030204" pitchFamily="34" charset="0"/>
              </a:rPr>
              <a:t> abbinandola anche a un </a:t>
            </a:r>
            <a:r>
              <a:rPr lang="it-IT" sz="1800" b="1" dirty="0">
                <a:latin typeface="Calibri" panose="020F0502020204030204" pitchFamily="34" charset="0"/>
                <a:cs typeface="Calibri" panose="020F0502020204030204" pitchFamily="34" charset="0"/>
              </a:rPr>
              <a:t>sito internet info-point accessibile tramite QR code</a:t>
            </a:r>
            <a:r>
              <a:rPr lang="it-IT" sz="1800" dirty="0">
                <a:latin typeface="Calibri" panose="020F0502020204030204" pitchFamily="34" charset="0"/>
                <a:cs typeface="Calibri" panose="020F0502020204030204" pitchFamily="34" charset="0"/>
              </a:rPr>
              <a:t> dislocati sul territorio. Il sito può contenere informazioni su eventi, corsi e attività sul territorio.</a:t>
            </a:r>
            <a:endParaRPr lang="it-IT" sz="1800" dirty="0">
              <a:effectLst/>
              <a:latin typeface="Calibri" panose="020F0502020204030204" pitchFamily="34" charset="0"/>
              <a:cs typeface="Calibri" panose="020F0502020204030204" pitchFamily="34" charset="0"/>
            </a:endParaRPr>
          </a:p>
          <a:p>
            <a:pPr marL="0" indent="0">
              <a:lnSpc>
                <a:spcPct val="100000"/>
              </a:lnSpc>
              <a:spcBef>
                <a:spcPts val="0"/>
              </a:spcBef>
              <a:spcAft>
                <a:spcPts val="400"/>
              </a:spcAft>
              <a:buNone/>
            </a:pPr>
            <a:endParaRPr lang="it-IT" sz="1800" dirty="0">
              <a:effectLst/>
              <a:latin typeface="Calibri" panose="020F0502020204030204" pitchFamily="34" charset="0"/>
              <a:cs typeface="Calibri" panose="020F0502020204030204" pitchFamily="34" charset="0"/>
            </a:endParaRPr>
          </a:p>
        </p:txBody>
      </p:sp>
      <p:sp>
        <p:nvSpPr>
          <p:cNvPr id="2" name="Segnaposto numero diapositiva 1">
            <a:extLst>
              <a:ext uri="{FF2B5EF4-FFF2-40B4-BE49-F238E27FC236}">
                <a16:creationId xmlns:a16="http://schemas.microsoft.com/office/drawing/2014/main" id="{11AF25AB-EA5D-3AAA-8784-8A3870C989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egnaposto contenuto 5">
            <a:extLst>
              <a:ext uri="{FF2B5EF4-FFF2-40B4-BE49-F238E27FC236}">
                <a16:creationId xmlns:a16="http://schemas.microsoft.com/office/drawing/2014/main" id="{535AAC35-C2A7-D9E2-9E0E-5A0AB1C4257F}"/>
              </a:ext>
            </a:extLst>
          </p:cNvPr>
          <p:cNvSpPr>
            <a:spLocks noGrp="1"/>
          </p:cNvSpPr>
          <p:nvPr>
            <p:ph sz="half" idx="2"/>
          </p:nvPr>
        </p:nvSpPr>
        <p:spPr/>
        <p:txBody>
          <a:bodyPr/>
          <a:lstStyle/>
          <a:p>
            <a:pPr marL="0" indent="0">
              <a:lnSpc>
                <a:spcPct val="100000"/>
              </a:lnSpc>
              <a:spcBef>
                <a:spcPts val="0"/>
              </a:spcBef>
              <a:spcAft>
                <a:spcPts val="400"/>
              </a:spcAft>
              <a:buNone/>
            </a:pPr>
            <a:r>
              <a:rPr lang="it-IT" sz="1800" dirty="0">
                <a:effectLst/>
                <a:latin typeface="Calibri" panose="020F0502020204030204" pitchFamily="34" charset="0"/>
                <a:cs typeface="Calibri" panose="020F0502020204030204" pitchFamily="34" charset="0"/>
              </a:rPr>
              <a:t>Questo tipo di iniziative può sviluppare il senso di appartenenza delle persone e la partecipazione attiva al progetto. Inoltre può raccordarsi a eventuali terapie prescritte dal medico di base, che può </a:t>
            </a:r>
            <a:r>
              <a:rPr lang="it-IT" sz="1800" dirty="0">
                <a:latin typeface="Calibri" panose="020F0502020204030204" pitchFamily="34" charset="0"/>
                <a:cs typeface="Calibri" panose="020F0502020204030204" pitchFamily="34" charset="0"/>
              </a:rPr>
              <a:t>invitare a seguire le attività proposte.</a:t>
            </a:r>
            <a:endParaRPr lang="it-IT" sz="1800" dirty="0">
              <a:effectLst/>
              <a:latin typeface="Calibri" panose="020F0502020204030204" pitchFamily="34" charset="0"/>
              <a:cs typeface="Calibri" panose="020F0502020204030204" pitchFamily="34" charset="0"/>
            </a:endParaRPr>
          </a:p>
          <a:p>
            <a:pPr marL="0" indent="0" fontAlgn="ctr">
              <a:lnSpc>
                <a:spcPct val="100000"/>
              </a:lnSpc>
              <a:spcBef>
                <a:spcPts val="0"/>
              </a:spcBef>
              <a:spcAft>
                <a:spcPts val="400"/>
              </a:spcAft>
              <a:buNone/>
            </a:pPr>
            <a:r>
              <a:rPr lang="it-IT" sz="1800" dirty="0">
                <a:effectLst/>
                <a:latin typeface="Calibri" panose="020F0502020204030204" pitchFamily="34" charset="0"/>
                <a:cs typeface="Calibri" panose="020F0502020204030204" pitchFamily="34" charset="0"/>
              </a:rPr>
              <a:t>Questa logica di info-point potrebbe essere inoltre </a:t>
            </a:r>
            <a:r>
              <a:rPr lang="it-IT" sz="1800" b="1" dirty="0">
                <a:effectLst/>
                <a:latin typeface="Calibri" panose="020F0502020204030204" pitchFamily="34" charset="0"/>
                <a:cs typeface="Calibri" panose="020F0502020204030204" pitchFamily="34" charset="0"/>
              </a:rPr>
              <a:t>collegata a percorsi e cammini </a:t>
            </a:r>
            <a:r>
              <a:rPr lang="it-IT" sz="1800" dirty="0">
                <a:effectLst/>
                <a:latin typeface="Calibri" panose="020F0502020204030204" pitchFamily="34" charset="0"/>
                <a:cs typeface="Calibri" panose="020F0502020204030204" pitchFamily="34" charset="0"/>
              </a:rPr>
              <a:t>che stanno nascendo sul territorio, ai luoghi di sosta oppure di allenamento. In una città come Roma questo può essere più complicato. Altrove ci possono essere altri spazi su territori anche inter-regionali.</a:t>
            </a:r>
          </a:p>
          <a:p>
            <a:pPr marL="0" indent="0" rtl="0" fontAlgn="ctr">
              <a:lnSpc>
                <a:spcPct val="100000"/>
              </a:lnSpc>
              <a:spcBef>
                <a:spcPts val="0"/>
              </a:spcBef>
              <a:spcAft>
                <a:spcPts val="400"/>
              </a:spcAft>
              <a:buNone/>
            </a:pPr>
            <a:endParaRPr lang="it-IT" sz="1800"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2635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C35BE1-338D-61FE-92A5-9E43B2C72AE3}"/>
              </a:ext>
            </a:extLst>
          </p:cNvPr>
          <p:cNvSpPr>
            <a:spLocks noGrp="1"/>
          </p:cNvSpPr>
          <p:nvPr>
            <p:ph type="title"/>
          </p:nvPr>
        </p:nvSpPr>
        <p:spPr/>
        <p:txBody>
          <a:bodyPr/>
          <a:lstStyle/>
          <a:p>
            <a:r>
              <a:rPr lang="it-IT" sz="3200" b="1" dirty="0"/>
              <a:t>Come</a:t>
            </a:r>
            <a:r>
              <a:rPr lang="it-IT" sz="3200" dirty="0"/>
              <a:t>: strategia di stakeholder engagement</a:t>
            </a:r>
          </a:p>
        </p:txBody>
      </p:sp>
      <p:sp>
        <p:nvSpPr>
          <p:cNvPr id="3" name="Segnaposto contenuto 2">
            <a:extLst>
              <a:ext uri="{FF2B5EF4-FFF2-40B4-BE49-F238E27FC236}">
                <a16:creationId xmlns:a16="http://schemas.microsoft.com/office/drawing/2014/main" id="{EE0EBD1C-B02E-0A0D-82E9-342CEEA7393E}"/>
              </a:ext>
            </a:extLst>
          </p:cNvPr>
          <p:cNvSpPr>
            <a:spLocks noGrp="1"/>
          </p:cNvSpPr>
          <p:nvPr>
            <p:ph sz="half" idx="1"/>
          </p:nvPr>
        </p:nvSpPr>
        <p:spPr/>
        <p:txBody>
          <a:bodyPr/>
          <a:lstStyle/>
          <a:p>
            <a:pPr marL="0" indent="0">
              <a:lnSpc>
                <a:spcPct val="100000"/>
              </a:lnSpc>
              <a:spcBef>
                <a:spcPts val="0"/>
              </a:spcBef>
              <a:spcAft>
                <a:spcPts val="600"/>
              </a:spcAft>
              <a:buNone/>
            </a:pPr>
            <a:r>
              <a:rPr lang="it-IT" dirty="0">
                <a:latin typeface="Calibri" panose="020F0502020204030204" pitchFamily="34" charset="0"/>
                <a:cs typeface="Calibri" panose="020F0502020204030204" pitchFamily="34" charset="0"/>
              </a:rPr>
              <a:t>Per quanto riguarda la strategia di stakeholder engagement si raccomanda di </a:t>
            </a:r>
            <a:r>
              <a:rPr lang="it-IT" b="1" dirty="0">
                <a:effectLst/>
                <a:latin typeface="Calibri" panose="020F0502020204030204" pitchFamily="34" charset="0"/>
                <a:cs typeface="Calibri" panose="020F0502020204030204" pitchFamily="34" charset="0"/>
              </a:rPr>
              <a:t>intercettare gli elementi più legati al luogo </a:t>
            </a:r>
            <a:r>
              <a:rPr lang="it-IT" dirty="0">
                <a:effectLst/>
                <a:latin typeface="Calibri" panose="020F0502020204030204" pitchFamily="34" charset="0"/>
                <a:cs typeface="Calibri" panose="020F0502020204030204" pitchFamily="34" charset="0"/>
              </a:rPr>
              <a:t>e scommettere di più sugli aspetti legati alla comunicazione. </a:t>
            </a:r>
          </a:p>
          <a:p>
            <a:pPr marL="0" indent="0">
              <a:lnSpc>
                <a:spcPct val="100000"/>
              </a:lnSpc>
              <a:spcBef>
                <a:spcPts val="0"/>
              </a:spcBef>
              <a:spcAft>
                <a:spcPts val="600"/>
              </a:spcAft>
              <a:buNone/>
            </a:pPr>
            <a:r>
              <a:rPr lang="it-IT" dirty="0">
                <a:effectLst/>
                <a:latin typeface="Calibri" panose="020F0502020204030204" pitchFamily="34" charset="0"/>
                <a:cs typeface="Calibri" panose="020F0502020204030204" pitchFamily="34" charset="0"/>
              </a:rPr>
              <a:t>Sarà importante creare una connessione e uno storytelling che accompagnino ii fruitori degli spazi, creando connessione, coinvolgimento e facendo «vivere» </a:t>
            </a:r>
            <a:r>
              <a:rPr lang="it-IT" dirty="0">
                <a:latin typeface="Calibri" panose="020F0502020204030204" pitchFamily="34" charset="0"/>
                <a:cs typeface="Calibri" panose="020F0502020204030204" pitchFamily="34" charset="0"/>
              </a:rPr>
              <a:t>i luoghi. Per esempio può essere efficace uno storytelling che </a:t>
            </a:r>
            <a:r>
              <a:rPr lang="it-IT" b="1" dirty="0">
                <a:latin typeface="Calibri" panose="020F0502020204030204" pitchFamily="34" charset="0"/>
                <a:cs typeface="Calibri" panose="020F0502020204030204" pitchFamily="34" charset="0"/>
              </a:rPr>
              <a:t>coinvolga testimonial locali </a:t>
            </a:r>
            <a:r>
              <a:rPr lang="it-IT" dirty="0">
                <a:latin typeface="Calibri" panose="020F0502020204030204" pitchFamily="34" charset="0"/>
                <a:cs typeface="Calibri" panose="020F0502020204030204" pitchFamily="34" charset="0"/>
              </a:rPr>
              <a:t>(es. </a:t>
            </a:r>
            <a:r>
              <a:rPr lang="it-IT" dirty="0">
                <a:effectLst/>
                <a:latin typeface="Calibri" panose="020F0502020204030204" pitchFamily="34" charset="0"/>
                <a:cs typeface="Calibri" panose="020F0502020204030204" pitchFamily="34" charset="0"/>
              </a:rPr>
              <a:t>campioni, scrittori o altro) e che sottolinei che fare sport fa bene. Ma occorre comunicarlo in modo divulgativo e accattivante perché possa essere veramente efficace e contribuire a cambiare le abitudini delle persone.</a:t>
            </a:r>
          </a:p>
          <a:p>
            <a:pPr marL="0" indent="0">
              <a:lnSpc>
                <a:spcPct val="100000"/>
              </a:lnSpc>
              <a:spcBef>
                <a:spcPts val="0"/>
              </a:spcBef>
              <a:spcAft>
                <a:spcPts val="600"/>
              </a:spcAft>
              <a:buNone/>
            </a:pPr>
            <a:endParaRPr lang="it-IT" dirty="0">
              <a:effectLst/>
              <a:latin typeface="Calibri" panose="020F0502020204030204" pitchFamily="34" charset="0"/>
              <a:cs typeface="Calibri" panose="020F0502020204030204" pitchFamily="34" charset="0"/>
            </a:endParaRPr>
          </a:p>
        </p:txBody>
      </p:sp>
      <p:sp>
        <p:nvSpPr>
          <p:cNvPr id="6" name="Segnaposto contenuto 5">
            <a:extLst>
              <a:ext uri="{FF2B5EF4-FFF2-40B4-BE49-F238E27FC236}">
                <a16:creationId xmlns:a16="http://schemas.microsoft.com/office/drawing/2014/main" id="{E0A6E141-FAE1-E011-1C1B-E8131119C1C5}"/>
              </a:ext>
            </a:extLst>
          </p:cNvPr>
          <p:cNvSpPr>
            <a:spLocks noGrp="1"/>
          </p:cNvSpPr>
          <p:nvPr>
            <p:ph sz="half" idx="2"/>
          </p:nvPr>
        </p:nvSpPr>
        <p:spPr/>
        <p:txBody>
          <a:bodyPr/>
          <a:lstStyle/>
          <a:p>
            <a:pPr marL="0" indent="0">
              <a:buNone/>
            </a:pPr>
            <a:r>
              <a:rPr lang="it-IT" dirty="0">
                <a:effectLst/>
                <a:latin typeface="Calibri" panose="020F0502020204030204" pitchFamily="34" charset="0"/>
                <a:cs typeface="Calibri" panose="020F0502020204030204" pitchFamily="34" charset="0"/>
              </a:rPr>
              <a:t>Oltre alle attività formative descritte sopra, sarà indispensabile sviluppare </a:t>
            </a:r>
            <a:r>
              <a:rPr lang="it-IT" b="1" dirty="0">
                <a:effectLst/>
                <a:latin typeface="Calibri" panose="020F0502020204030204" pitchFamily="34" charset="0"/>
                <a:cs typeface="Calibri" panose="020F0502020204030204" pitchFamily="34" charset="0"/>
              </a:rPr>
              <a:t>iniziative di divulgazione </a:t>
            </a:r>
            <a:r>
              <a:rPr lang="it-IT" dirty="0">
                <a:effectLst/>
                <a:latin typeface="Calibri" panose="020F0502020204030204" pitchFamily="34" charset="0"/>
                <a:cs typeface="Calibri" panose="020F0502020204030204" pitchFamily="34" charset="0"/>
              </a:rPr>
              <a:t>per aumentare la consapevolezza sull’importanza dei corretti stili di vita, del movimento e della lotta alla sedentarietà. </a:t>
            </a:r>
          </a:p>
          <a:p>
            <a:pPr marL="0" indent="0">
              <a:buNone/>
            </a:pPr>
            <a:r>
              <a:rPr lang="it-IT" dirty="0">
                <a:latin typeface="Calibri" panose="020F0502020204030204" pitchFamily="34" charset="0"/>
                <a:cs typeface="Calibri" panose="020F0502020204030204" pitchFamily="34" charset="0"/>
              </a:rPr>
              <a:t>I docenti scolastici possono essere a tale proposito uno stakeholder importante da coinvolgere anche con </a:t>
            </a:r>
            <a:r>
              <a:rPr lang="it-IT" b="1" dirty="0">
                <a:latin typeface="Calibri" panose="020F0502020204030204" pitchFamily="34" charset="0"/>
                <a:cs typeface="Calibri" panose="020F0502020204030204" pitchFamily="34" charset="0"/>
              </a:rPr>
              <a:t>format innovativi </a:t>
            </a:r>
            <a:r>
              <a:rPr lang="it-IT" dirty="0">
                <a:latin typeface="Calibri" panose="020F0502020204030204" pitchFamily="34" charset="0"/>
                <a:cs typeface="Calibri" panose="020F0502020204030204" pitchFamily="34" charset="0"/>
              </a:rPr>
              <a:t>anche in collaborazione con le associazioni sportive. Per esempio possono essere utili dei video tutorial che spiegano come fare correttamente alcuni esercizi di base.</a:t>
            </a:r>
          </a:p>
        </p:txBody>
      </p:sp>
      <p:sp>
        <p:nvSpPr>
          <p:cNvPr id="5" name="Segnaposto numero diapositiva 4">
            <a:extLst>
              <a:ext uri="{FF2B5EF4-FFF2-40B4-BE49-F238E27FC236}">
                <a16:creationId xmlns:a16="http://schemas.microsoft.com/office/drawing/2014/main" id="{8362FFBA-12C2-75FE-02F4-0D940B7731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646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C35BE1-338D-61FE-92A5-9E43B2C72AE3}"/>
              </a:ext>
            </a:extLst>
          </p:cNvPr>
          <p:cNvSpPr>
            <a:spLocks noGrp="1"/>
          </p:cNvSpPr>
          <p:nvPr>
            <p:ph type="title"/>
          </p:nvPr>
        </p:nvSpPr>
        <p:spPr/>
        <p:txBody>
          <a:bodyPr/>
          <a:lstStyle/>
          <a:p>
            <a:r>
              <a:rPr lang="it-IT" sz="3200" b="1" dirty="0"/>
              <a:t>Dove</a:t>
            </a:r>
            <a:r>
              <a:rPr lang="it-IT" sz="3200" dirty="0"/>
              <a:t>: contesti di riferimento / territorio</a:t>
            </a:r>
          </a:p>
        </p:txBody>
      </p:sp>
      <p:sp>
        <p:nvSpPr>
          <p:cNvPr id="3" name="Segnaposto contenuto 2">
            <a:extLst>
              <a:ext uri="{FF2B5EF4-FFF2-40B4-BE49-F238E27FC236}">
                <a16:creationId xmlns:a16="http://schemas.microsoft.com/office/drawing/2014/main" id="{EE0EBD1C-B02E-0A0D-82E9-342CEEA7393E}"/>
              </a:ext>
            </a:extLst>
          </p:cNvPr>
          <p:cNvSpPr>
            <a:spLocks noGrp="1"/>
          </p:cNvSpPr>
          <p:nvPr>
            <p:ph sz="half" idx="1"/>
          </p:nvPr>
        </p:nvSpPr>
        <p:spPr/>
        <p:txBody>
          <a:bodyPr/>
          <a:lstStyle/>
          <a:p>
            <a:pPr marL="0" indent="0">
              <a:lnSpc>
                <a:spcPct val="100000"/>
              </a:lnSpc>
              <a:spcBef>
                <a:spcPts val="0"/>
              </a:spcBef>
              <a:spcAft>
                <a:spcPts val="600"/>
              </a:spcAft>
              <a:buNone/>
            </a:pPr>
            <a:r>
              <a:rPr lang="it-IT" dirty="0">
                <a:effectLst/>
              </a:rPr>
              <a:t>Per quanto riguarda la localizzazione si è pensato di applicare il progetto in alcune </a:t>
            </a:r>
            <a:r>
              <a:rPr lang="it-IT" b="1" dirty="0">
                <a:effectLst/>
              </a:rPr>
              <a:t>città pilota </a:t>
            </a:r>
            <a:r>
              <a:rPr lang="it-IT" dirty="0">
                <a:effectLst/>
              </a:rPr>
              <a:t>con un focus sulle periferie e sui quartieri «difficili» per creare poli di quartiere che integrino diverse tipologie di attività includendo tutte le generazioni. </a:t>
            </a:r>
          </a:p>
          <a:p>
            <a:pPr marL="0" indent="0">
              <a:lnSpc>
                <a:spcPct val="100000"/>
              </a:lnSpc>
              <a:spcBef>
                <a:spcPts val="0"/>
              </a:spcBef>
              <a:spcAft>
                <a:spcPts val="600"/>
              </a:spcAft>
              <a:buNone/>
            </a:pPr>
            <a:r>
              <a:rPr lang="it-IT" dirty="0">
                <a:latin typeface="Calibri" panose="020F0502020204030204" pitchFamily="34" charset="0"/>
              </a:rPr>
              <a:t>Altra prospettiva può essere quella legata al turismo, come per esempio i </a:t>
            </a:r>
            <a:r>
              <a:rPr lang="it-IT" dirty="0">
                <a:effectLst/>
                <a:latin typeface="Calibri" panose="020F0502020204030204" pitchFamily="34" charset="0"/>
              </a:rPr>
              <a:t>cammini (es. via francigena anche in prospettiva post-giubileo) oppure grandi parchi (es. Abruzzo, Nebrodi).</a:t>
            </a:r>
          </a:p>
          <a:p>
            <a:pPr marL="0" indent="0">
              <a:lnSpc>
                <a:spcPct val="100000"/>
              </a:lnSpc>
              <a:spcBef>
                <a:spcPts val="0"/>
              </a:spcBef>
              <a:spcAft>
                <a:spcPts val="600"/>
              </a:spcAft>
              <a:buNone/>
            </a:pPr>
            <a:r>
              <a:rPr lang="it-IT" dirty="0">
                <a:effectLst/>
                <a:latin typeface="Calibri" panose="020F0502020204030204" pitchFamily="34" charset="0"/>
              </a:rPr>
              <a:t>Un possibile catalizzatore possono essere le </a:t>
            </a:r>
            <a:r>
              <a:rPr lang="it-IT" b="1" dirty="0">
                <a:effectLst/>
                <a:latin typeface="Calibri" panose="020F0502020204030204" pitchFamily="34" charset="0"/>
              </a:rPr>
              <a:t>attività di ristorazione</a:t>
            </a:r>
            <a:r>
              <a:rPr lang="it-IT" dirty="0">
                <a:effectLst/>
                <a:latin typeface="Calibri" panose="020F0502020204030204" pitchFamily="34" charset="0"/>
              </a:rPr>
              <a:t>, che rappresentano un punto di attrazione delle persone.</a:t>
            </a:r>
          </a:p>
          <a:p>
            <a:pPr marL="0" indent="0">
              <a:lnSpc>
                <a:spcPct val="100000"/>
              </a:lnSpc>
              <a:spcBef>
                <a:spcPts val="0"/>
              </a:spcBef>
              <a:spcAft>
                <a:spcPts val="600"/>
              </a:spcAft>
              <a:buNone/>
            </a:pPr>
            <a:endParaRPr lang="it-IT" dirty="0">
              <a:effectLst/>
            </a:endParaRPr>
          </a:p>
        </p:txBody>
      </p:sp>
      <p:sp>
        <p:nvSpPr>
          <p:cNvPr id="4" name="Segnaposto contenuto 3">
            <a:extLst>
              <a:ext uri="{FF2B5EF4-FFF2-40B4-BE49-F238E27FC236}">
                <a16:creationId xmlns:a16="http://schemas.microsoft.com/office/drawing/2014/main" id="{5532A65F-8C7F-51BD-8B85-0BB2C03F9ABA}"/>
              </a:ext>
            </a:extLst>
          </p:cNvPr>
          <p:cNvSpPr>
            <a:spLocks noGrp="1"/>
          </p:cNvSpPr>
          <p:nvPr>
            <p:ph sz="half" idx="2"/>
          </p:nvPr>
        </p:nvSpPr>
        <p:spPr/>
        <p:txBody>
          <a:bodyPr/>
          <a:lstStyle/>
          <a:p>
            <a:pPr marL="0" indent="0">
              <a:lnSpc>
                <a:spcPct val="100000"/>
              </a:lnSpc>
              <a:spcBef>
                <a:spcPts val="0"/>
              </a:spcBef>
              <a:spcAft>
                <a:spcPts val="600"/>
              </a:spcAft>
              <a:buNone/>
            </a:pPr>
            <a:r>
              <a:rPr lang="it-IT" dirty="0">
                <a:effectLst/>
                <a:latin typeface="Calibri" panose="020F0502020204030204" pitchFamily="34" charset="0"/>
              </a:rPr>
              <a:t>In base alla tipologia di comune si possono valutare la dimensione e le scelte fisiche: se dare più spazio a un'attività sportiva specifica (calcio, basket) oppure scegliere dei percorsi attrezzati, che possa favorire la mobilità, il gioco, l'allenamento fisico. Questo anche suddiviso per fasce d'età.</a:t>
            </a:r>
          </a:p>
          <a:p>
            <a:pPr marL="0" indent="0">
              <a:lnSpc>
                <a:spcPct val="100000"/>
              </a:lnSpc>
              <a:spcBef>
                <a:spcPts val="0"/>
              </a:spcBef>
              <a:spcAft>
                <a:spcPts val="600"/>
              </a:spcAft>
              <a:buNone/>
            </a:pPr>
            <a:r>
              <a:rPr lang="it-IT" dirty="0">
                <a:effectLst/>
                <a:latin typeface="Calibri" panose="020F0502020204030204" pitchFamily="34" charset="0"/>
              </a:rPr>
              <a:t>La scala e la dimensione sono fortemente legati al contesto. Alcuni spazi che possono essere elementi di ricucitura e altri (es. all'interno di parchi) elementi non vengono utilizzati. Se il nostro interlocutore è una PA, l'idea di </a:t>
            </a:r>
            <a:r>
              <a:rPr lang="it-IT" b="1" dirty="0">
                <a:effectLst/>
                <a:latin typeface="Calibri" panose="020F0502020204030204" pitchFamily="34" charset="0"/>
              </a:rPr>
              <a:t>coinvolgere investitori e soggetti privati</a:t>
            </a:r>
            <a:r>
              <a:rPr lang="it-IT" dirty="0">
                <a:effectLst/>
                <a:latin typeface="Calibri" panose="020F0502020204030204" pitchFamily="34" charset="0"/>
              </a:rPr>
              <a:t> per le attività di engagement sul territorio.</a:t>
            </a:r>
            <a:endParaRPr lang="it-IT" dirty="0"/>
          </a:p>
        </p:txBody>
      </p:sp>
      <p:sp>
        <p:nvSpPr>
          <p:cNvPr id="5" name="Segnaposto numero diapositiva 4">
            <a:extLst>
              <a:ext uri="{FF2B5EF4-FFF2-40B4-BE49-F238E27FC236}">
                <a16:creationId xmlns:a16="http://schemas.microsoft.com/office/drawing/2014/main" id="{8362FFBA-12C2-75FE-02F4-0D940B7731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2863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8475AC-5842-A68D-74D7-A506A6F339CA}"/>
              </a:ext>
            </a:extLst>
          </p:cNvPr>
          <p:cNvSpPr>
            <a:spLocks noGrp="1"/>
          </p:cNvSpPr>
          <p:nvPr>
            <p:ph type="title"/>
          </p:nvPr>
        </p:nvSpPr>
        <p:spPr/>
        <p:txBody>
          <a:bodyPr>
            <a:normAutofit/>
          </a:bodyPr>
          <a:lstStyle/>
          <a:p>
            <a:r>
              <a:rPr lang="it-IT" sz="3200" dirty="0" err="1"/>
              <a:t>Cop</a:t>
            </a:r>
            <a:r>
              <a:rPr lang="it-IT" sz="3200" dirty="0"/>
              <a:t> 2: Arcipelaghi del benessere e dello sport</a:t>
            </a:r>
          </a:p>
        </p:txBody>
      </p:sp>
      <p:sp>
        <p:nvSpPr>
          <p:cNvPr id="3" name="Segnaposto contenuto 2">
            <a:extLst>
              <a:ext uri="{FF2B5EF4-FFF2-40B4-BE49-F238E27FC236}">
                <a16:creationId xmlns:a16="http://schemas.microsoft.com/office/drawing/2014/main" id="{8796C7C7-49CC-6B4D-5E8B-722E402CA36A}"/>
              </a:ext>
            </a:extLst>
          </p:cNvPr>
          <p:cNvSpPr>
            <a:spLocks noGrp="1"/>
          </p:cNvSpPr>
          <p:nvPr>
            <p:ph sz="half" idx="1"/>
          </p:nvPr>
        </p:nvSpPr>
        <p:spPr>
          <a:xfrm>
            <a:off x="838200" y="1161535"/>
            <a:ext cx="5181600" cy="4651436"/>
          </a:xfrm>
        </p:spPr>
        <p:txBody>
          <a:bodyPr>
            <a:noAutofit/>
          </a:bodyPr>
          <a:lstStyle/>
          <a:p>
            <a:pPr marL="0" marR="0" indent="0">
              <a:lnSpc>
                <a:spcPct val="100000"/>
              </a:lnSpc>
              <a:spcBef>
                <a:spcPts val="0"/>
              </a:spcBef>
              <a:spcAft>
                <a:spcPts val="600"/>
              </a:spcAft>
              <a:buNone/>
            </a:pPr>
            <a:r>
              <a:rPr lang="it-IT" sz="1600" b="1" dirty="0"/>
              <a:t>TARGET DIRETTO</a:t>
            </a:r>
            <a:r>
              <a:rPr lang="it-IT" sz="1600" b="1" dirty="0">
                <a:effectLst/>
              </a:rPr>
              <a:t>: </a:t>
            </a:r>
            <a:r>
              <a:rPr lang="it-IT" sz="1600" dirty="0">
                <a:effectLst/>
              </a:rPr>
              <a:t>il comune in abbinamento con altri stakeholder locali</a:t>
            </a:r>
          </a:p>
          <a:p>
            <a:pPr marL="0" indent="0">
              <a:lnSpc>
                <a:spcPct val="100000"/>
              </a:lnSpc>
              <a:spcBef>
                <a:spcPts val="0"/>
              </a:spcBef>
              <a:spcAft>
                <a:spcPts val="600"/>
              </a:spcAft>
              <a:buNone/>
            </a:pPr>
            <a:r>
              <a:rPr lang="it-IT" sz="1600" b="1" dirty="0"/>
              <a:t>TARGET INDIRETTO: Intermedi: </a:t>
            </a:r>
            <a:r>
              <a:rPr lang="it-IT" sz="1600" dirty="0"/>
              <a:t>enti promozione sportiva e </a:t>
            </a:r>
            <a:r>
              <a:rPr lang="it-IT" sz="1600" b="1" dirty="0"/>
              <a:t>Finali: </a:t>
            </a:r>
            <a:r>
              <a:rPr lang="it-IT" sz="1600" dirty="0"/>
              <a:t>persone di qualsiasi fascia d’età (ipotesi anziani mattina, giovani pomeriggio). </a:t>
            </a:r>
          </a:p>
          <a:p>
            <a:pPr marL="0" indent="0">
              <a:lnSpc>
                <a:spcPct val="100000"/>
              </a:lnSpc>
              <a:spcBef>
                <a:spcPts val="0"/>
              </a:spcBef>
              <a:spcAft>
                <a:spcPts val="600"/>
              </a:spcAft>
              <a:buNone/>
            </a:pPr>
            <a:r>
              <a:rPr lang="it-IT" sz="1600" b="1" dirty="0">
                <a:effectLst/>
              </a:rPr>
              <a:t>COSA: </a:t>
            </a:r>
            <a:r>
              <a:rPr lang="it-IT" sz="1600" dirty="0">
                <a:effectLst/>
              </a:rPr>
              <a:t>realizzazione di un </a:t>
            </a:r>
            <a:r>
              <a:rPr lang="it-IT" sz="1600" b="1" dirty="0">
                <a:effectLst/>
              </a:rPr>
              <a:t>progetto pilota per la realizzazione, gestione e misurazione dell’impatto di spazi outdoor dedicati al benessere e allo sport </a:t>
            </a:r>
            <a:r>
              <a:rPr lang="it-IT" sz="1600" dirty="0">
                <a:effectLst/>
              </a:rPr>
              <a:t>con indicazioni su come farli vivere al di là della pura </a:t>
            </a:r>
            <a:r>
              <a:rPr lang="it-IT" sz="1600" dirty="0"/>
              <a:t>riqualificazione fisica. </a:t>
            </a:r>
            <a:endParaRPr lang="it-IT" sz="1600" dirty="0">
              <a:effectLst/>
            </a:endParaRPr>
          </a:p>
          <a:p>
            <a:pPr marL="0" indent="0">
              <a:lnSpc>
                <a:spcPct val="100000"/>
              </a:lnSpc>
              <a:spcBef>
                <a:spcPts val="0"/>
              </a:spcBef>
              <a:buNone/>
            </a:pPr>
            <a:r>
              <a:rPr lang="it-IT" sz="1600" b="1" i="0" dirty="0">
                <a:effectLst/>
                <a:latin typeface="Calibri" panose="020F0502020204030204" pitchFamily="34" charset="0"/>
              </a:rPr>
              <a:t>PERCHÉ:  </a:t>
            </a:r>
            <a:r>
              <a:rPr lang="it-IT" sz="1600" i="0" u="sng" dirty="0">
                <a:effectLst/>
                <a:latin typeface="Calibri" panose="020F0502020204030204" pitchFamily="34" charset="0"/>
              </a:rPr>
              <a:t>Per il target diretto</a:t>
            </a:r>
            <a:r>
              <a:rPr lang="it-IT" sz="1600" i="0" dirty="0">
                <a:effectLst/>
                <a:latin typeface="Calibri" panose="020F0502020204030204" pitchFamily="34" charset="0"/>
              </a:rPr>
              <a:t> </a:t>
            </a:r>
            <a:r>
              <a:rPr lang="it-IT" sz="1600" b="1" i="0" dirty="0">
                <a:effectLst/>
                <a:latin typeface="Calibri" panose="020F0502020204030204" pitchFamily="34" charset="0"/>
              </a:rPr>
              <a:t>il progetto pilota </a:t>
            </a:r>
            <a:r>
              <a:rPr lang="it-IT" sz="1600" i="0" dirty="0">
                <a:effectLst/>
                <a:latin typeface="Calibri" panose="020F0502020204030204" pitchFamily="34" charset="0"/>
              </a:rPr>
              <a:t>può essere un elemento abilitante e accelerante alcune iniziative già in atto, ovvero l’occasione per lanciare nuove iniziative. Per il </a:t>
            </a:r>
            <a:r>
              <a:rPr lang="it-IT" sz="1600" i="0" u="sng" dirty="0">
                <a:effectLst/>
                <a:latin typeface="Calibri" panose="020F0502020204030204" pitchFamily="34" charset="0"/>
              </a:rPr>
              <a:t>target indiretto</a:t>
            </a:r>
            <a:r>
              <a:rPr lang="it-IT" sz="1600" i="0" dirty="0">
                <a:effectLst/>
                <a:latin typeface="Calibri" panose="020F0502020204030204" pitchFamily="34" charset="0"/>
              </a:rPr>
              <a:t> </a:t>
            </a:r>
            <a:r>
              <a:rPr lang="it-IT" sz="1600" dirty="0">
                <a:latin typeface="Calibri" panose="020F0502020204030204" pitchFamily="34" charset="0"/>
              </a:rPr>
              <a:t>rappresenta un’opportunità di vivere la pratica sportiva in modo innovativo.</a:t>
            </a:r>
            <a:endParaRPr lang="it-IT" sz="1600" i="0" dirty="0">
              <a:effectLst/>
              <a:latin typeface="Calibri" panose="020F0502020204030204" pitchFamily="34" charset="0"/>
            </a:endParaRPr>
          </a:p>
          <a:p>
            <a:pPr marL="0" indent="0">
              <a:lnSpc>
                <a:spcPct val="100000"/>
              </a:lnSpc>
              <a:spcBef>
                <a:spcPts val="0"/>
              </a:spcBef>
              <a:spcAft>
                <a:spcPts val="600"/>
              </a:spcAft>
              <a:buNone/>
            </a:pPr>
            <a:r>
              <a:rPr lang="it-IT" sz="1600" b="1" dirty="0"/>
              <a:t>DOVE</a:t>
            </a:r>
            <a:r>
              <a:rPr lang="it-IT" sz="1600" b="1" dirty="0">
                <a:effectLst/>
              </a:rPr>
              <a:t>: </a:t>
            </a:r>
            <a:r>
              <a:rPr lang="it-IT" sz="1600" dirty="0">
                <a:effectLst/>
              </a:rPr>
              <a:t>applicato per esempio a 5 città pilota con un focus sulle periferie e quartieri «difficili» per creare poli di quartiere che integrino diverse tipologie di attività includendo tutte le generazioni. </a:t>
            </a:r>
          </a:p>
          <a:p>
            <a:pPr marL="0" marR="0" indent="0">
              <a:lnSpc>
                <a:spcPct val="100000"/>
              </a:lnSpc>
              <a:spcBef>
                <a:spcPts val="0"/>
              </a:spcBef>
              <a:spcAft>
                <a:spcPts val="600"/>
              </a:spcAft>
              <a:buNone/>
            </a:pPr>
            <a:endParaRPr lang="it-IT" sz="1600" dirty="0"/>
          </a:p>
          <a:p>
            <a:pPr marL="0" marR="0" indent="0">
              <a:lnSpc>
                <a:spcPct val="100000"/>
              </a:lnSpc>
              <a:spcBef>
                <a:spcPts val="0"/>
              </a:spcBef>
              <a:spcAft>
                <a:spcPts val="600"/>
              </a:spcAft>
              <a:buNone/>
            </a:pPr>
            <a:endParaRPr lang="it-IT" sz="1600" dirty="0"/>
          </a:p>
        </p:txBody>
      </p:sp>
      <p:sp>
        <p:nvSpPr>
          <p:cNvPr id="6" name="Segnaposto contenuto 5">
            <a:extLst>
              <a:ext uri="{FF2B5EF4-FFF2-40B4-BE49-F238E27FC236}">
                <a16:creationId xmlns:a16="http://schemas.microsoft.com/office/drawing/2014/main" id="{261DBB73-BC13-1854-F952-733708D2D247}"/>
              </a:ext>
            </a:extLst>
          </p:cNvPr>
          <p:cNvSpPr>
            <a:spLocks noGrp="1"/>
          </p:cNvSpPr>
          <p:nvPr>
            <p:ph sz="half" idx="2"/>
          </p:nvPr>
        </p:nvSpPr>
        <p:spPr/>
        <p:txBody>
          <a:bodyPr>
            <a:noAutofit/>
          </a:bodyPr>
          <a:lstStyle/>
          <a:p>
            <a:pPr marL="0" indent="0">
              <a:lnSpc>
                <a:spcPct val="100000"/>
              </a:lnSpc>
              <a:spcBef>
                <a:spcPts val="0"/>
              </a:spcBef>
              <a:buNone/>
            </a:pPr>
            <a:r>
              <a:rPr lang="it-IT" sz="1600" b="1" dirty="0"/>
              <a:t>ATTIVITÀ: </a:t>
            </a:r>
            <a:r>
              <a:rPr lang="it-IT" sz="1600" dirty="0"/>
              <a:t>alcune possibili componenti:</a:t>
            </a:r>
          </a:p>
          <a:p>
            <a:pPr marL="138113" indent="-138113">
              <a:lnSpc>
                <a:spcPct val="100000"/>
              </a:lnSpc>
              <a:spcBef>
                <a:spcPts val="0"/>
              </a:spcBef>
            </a:pPr>
            <a:r>
              <a:rPr lang="it-IT" sz="1600" b="1" dirty="0"/>
              <a:t>Layout degli spazi outdoor </a:t>
            </a:r>
            <a:r>
              <a:rPr lang="it-IT" sz="1600" dirty="0"/>
              <a:t>con attrezzature varie.</a:t>
            </a:r>
          </a:p>
          <a:p>
            <a:pPr marL="138113" indent="-138113">
              <a:lnSpc>
                <a:spcPct val="100000"/>
              </a:lnSpc>
              <a:spcBef>
                <a:spcPts val="0"/>
              </a:spcBef>
            </a:pPr>
            <a:r>
              <a:rPr lang="it-IT" sz="1600" b="1" dirty="0"/>
              <a:t>Pacchetti di attività di animazione </a:t>
            </a:r>
            <a:r>
              <a:rPr lang="it-IT" sz="1600" dirty="0"/>
              <a:t>per diverse fasce d’età</a:t>
            </a:r>
          </a:p>
          <a:p>
            <a:pPr marL="138113" indent="-138113">
              <a:lnSpc>
                <a:spcPct val="100000"/>
              </a:lnSpc>
              <a:spcBef>
                <a:spcPts val="0"/>
              </a:spcBef>
            </a:pPr>
            <a:r>
              <a:rPr lang="it-IT" sz="1600" b="1" dirty="0"/>
              <a:t>Formazione</a:t>
            </a:r>
            <a:r>
              <a:rPr lang="it-IT" sz="1600" dirty="0"/>
              <a:t> per i diversi stakeholder per tutto il progetto:</a:t>
            </a:r>
          </a:p>
          <a:p>
            <a:pPr marL="409575" lvl="1" indent="-223838">
              <a:lnSpc>
                <a:spcPct val="100000"/>
              </a:lnSpc>
              <a:spcBef>
                <a:spcPts val="0"/>
              </a:spcBef>
              <a:buFont typeface="Courier New" panose="02070309020205020404" pitchFamily="49" charset="0"/>
              <a:buChar char="o"/>
            </a:pPr>
            <a:r>
              <a:rPr lang="it-IT" sz="1400" u="sng" dirty="0"/>
              <a:t>Manageriale</a:t>
            </a:r>
            <a:r>
              <a:rPr lang="it-IT" sz="1400" dirty="0"/>
              <a:t>: per aiutare i tecnici degli enti di promozione a gestire i progetti.</a:t>
            </a:r>
          </a:p>
          <a:p>
            <a:pPr marL="409575" lvl="1" indent="-223838">
              <a:lnSpc>
                <a:spcPct val="100000"/>
              </a:lnSpc>
              <a:spcBef>
                <a:spcPts val="0"/>
              </a:spcBef>
              <a:buFont typeface="Courier New" panose="02070309020205020404" pitchFamily="49" charset="0"/>
              <a:buChar char="o"/>
            </a:pPr>
            <a:r>
              <a:rPr lang="it-IT" sz="1400" u="sng" dirty="0"/>
              <a:t>Operativa</a:t>
            </a:r>
            <a:r>
              <a:rPr lang="it-IT" sz="1400" dirty="0"/>
              <a:t>: per allineare comportamenti e competenze dei responsabili dello sviluppo e della gestione a livello.</a:t>
            </a:r>
          </a:p>
          <a:p>
            <a:pPr marL="409575" lvl="1" indent="-223838">
              <a:lnSpc>
                <a:spcPct val="100000"/>
              </a:lnSpc>
              <a:spcBef>
                <a:spcPts val="0"/>
              </a:spcBef>
              <a:buFont typeface="Courier New" panose="02070309020205020404" pitchFamily="49" charset="0"/>
              <a:buChar char="o"/>
            </a:pPr>
            <a:r>
              <a:rPr lang="it-IT" sz="1400" u="sng" dirty="0"/>
              <a:t>Conoscenza dei fattori di rischio </a:t>
            </a:r>
            <a:r>
              <a:rPr lang="it-IT" sz="1400" dirty="0"/>
              <a:t>(fisici, comportamentali e ambientali): per comprendere cosa siano il benessere e i corretti stili di vita. </a:t>
            </a:r>
          </a:p>
          <a:p>
            <a:pPr marL="184150" lvl="1" indent="-171450">
              <a:lnSpc>
                <a:spcPct val="100000"/>
              </a:lnSpc>
              <a:spcBef>
                <a:spcPts val="0"/>
              </a:spcBef>
            </a:pPr>
            <a:r>
              <a:rPr lang="it-IT" sz="1600" b="1" dirty="0"/>
              <a:t>Monitoraggio e misurazione degli impatti del progetto. </a:t>
            </a:r>
          </a:p>
          <a:p>
            <a:pPr marL="0" indent="0">
              <a:lnSpc>
                <a:spcPct val="100000"/>
              </a:lnSpc>
              <a:spcBef>
                <a:spcPts val="600"/>
              </a:spcBef>
              <a:buNone/>
            </a:pPr>
            <a:r>
              <a:rPr lang="it-IT" sz="1600" b="1" dirty="0">
                <a:effectLst/>
                <a:latin typeface="Calibri" panose="020F0502020204030204" pitchFamily="34" charset="0"/>
              </a:rPr>
              <a:t>COMUNICAZIONE E PROMOZIONE:</a:t>
            </a:r>
            <a:r>
              <a:rPr lang="it-IT" sz="1600" dirty="0">
                <a:effectLst/>
                <a:latin typeface="Calibri" panose="020F0502020204030204" pitchFamily="34" charset="0"/>
              </a:rPr>
              <a:t> intercettare quali sono gli elementi più legati al luogo e scommettere più sugli aspetti legati alla comunicazione. </a:t>
            </a:r>
          </a:p>
          <a:p>
            <a:pPr marL="0" indent="0">
              <a:lnSpc>
                <a:spcPct val="100000"/>
              </a:lnSpc>
              <a:spcBef>
                <a:spcPts val="600"/>
              </a:spcBef>
              <a:buNone/>
            </a:pPr>
            <a:r>
              <a:rPr lang="it-IT" sz="1600" b="1" dirty="0">
                <a:effectLst/>
              </a:rPr>
              <a:t>PROGRAMMAZIONE:</a:t>
            </a:r>
            <a:r>
              <a:rPr lang="it-IT" sz="1600" dirty="0">
                <a:effectLst/>
              </a:rPr>
              <a:t> da verificare con il Ministero e con Sport e Salute per individuare meccanismi di co-finanziamento per dare continuità.</a:t>
            </a:r>
          </a:p>
          <a:p>
            <a:pPr>
              <a:lnSpc>
                <a:spcPct val="100000"/>
              </a:lnSpc>
              <a:spcBef>
                <a:spcPts val="0"/>
              </a:spcBef>
            </a:pPr>
            <a:endParaRPr lang="it-IT" sz="1600" dirty="0"/>
          </a:p>
          <a:p>
            <a:pPr lvl="1">
              <a:lnSpc>
                <a:spcPct val="100000"/>
              </a:lnSpc>
              <a:spcBef>
                <a:spcPts val="0"/>
              </a:spcBef>
            </a:pPr>
            <a:endParaRPr lang="it-IT" sz="1600" dirty="0"/>
          </a:p>
        </p:txBody>
      </p:sp>
    </p:spTree>
    <p:extLst>
      <p:ext uri="{BB962C8B-B14F-4D97-AF65-F5344CB8AC3E}">
        <p14:creationId xmlns:p14="http://schemas.microsoft.com/office/powerpoint/2010/main" val="2677750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D27435-CD21-3BDF-CBB6-5E81C6A9C5B2}"/>
              </a:ext>
            </a:extLst>
          </p:cNvPr>
          <p:cNvSpPr>
            <a:spLocks noGrp="1"/>
          </p:cNvSpPr>
          <p:nvPr>
            <p:ph type="ctrTitle"/>
          </p:nvPr>
        </p:nvSpPr>
        <p:spPr>
          <a:xfrm>
            <a:off x="1524000" y="1122363"/>
            <a:ext cx="9144000" cy="2387600"/>
          </a:xfrm>
        </p:spPr>
        <p:txBody>
          <a:bodyPr>
            <a:normAutofit/>
          </a:bodyPr>
          <a:lstStyle/>
          <a:p>
            <a:r>
              <a:rPr lang="it-IT" dirty="0"/>
              <a:t>Contatto</a:t>
            </a:r>
            <a:br>
              <a:rPr lang="it-IT" dirty="0"/>
            </a:br>
            <a:r>
              <a:rPr lang="it-IT" dirty="0"/>
              <a:t>Progetto Sports Community</a:t>
            </a:r>
          </a:p>
        </p:txBody>
      </p:sp>
      <p:sp>
        <p:nvSpPr>
          <p:cNvPr id="3" name="Sottotitolo 2">
            <a:extLst>
              <a:ext uri="{FF2B5EF4-FFF2-40B4-BE49-F238E27FC236}">
                <a16:creationId xmlns:a16="http://schemas.microsoft.com/office/drawing/2014/main" id="{5610B629-98CD-C524-B1F5-3421F75D5121}"/>
              </a:ext>
            </a:extLst>
          </p:cNvPr>
          <p:cNvSpPr>
            <a:spLocks noGrp="1"/>
          </p:cNvSpPr>
          <p:nvPr>
            <p:ph type="subTitle" idx="1"/>
          </p:nvPr>
        </p:nvSpPr>
        <p:spPr>
          <a:xfrm>
            <a:off x="1524000" y="3602038"/>
            <a:ext cx="9144000" cy="926419"/>
          </a:xfrm>
        </p:spPr>
        <p:txBody>
          <a:bodyPr anchor="ctr"/>
          <a:lstStyle/>
          <a:p>
            <a:r>
              <a:rPr lang="it-IT" dirty="0" err="1"/>
              <a:t>sportscommunity@opesitalia.it</a:t>
            </a:r>
            <a:endParaRPr lang="it-IT" dirty="0"/>
          </a:p>
        </p:txBody>
      </p:sp>
    </p:spTree>
    <p:extLst>
      <p:ext uri="{BB962C8B-B14F-4D97-AF65-F5344CB8AC3E}">
        <p14:creationId xmlns:p14="http://schemas.microsoft.com/office/powerpoint/2010/main" val="248924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01A606-7704-B405-98A2-062E8C2F19CD}"/>
              </a:ext>
            </a:extLst>
          </p:cNvPr>
          <p:cNvSpPr>
            <a:spLocks noGrp="1"/>
          </p:cNvSpPr>
          <p:nvPr>
            <p:ph type="title"/>
          </p:nvPr>
        </p:nvSpPr>
        <p:spPr>
          <a:xfrm>
            <a:off x="2632106" y="154215"/>
            <a:ext cx="8710808" cy="711199"/>
          </a:xfrm>
        </p:spPr>
        <p:txBody>
          <a:bodyPr>
            <a:normAutofit/>
          </a:bodyPr>
          <a:lstStyle/>
          <a:p>
            <a:r>
              <a:rPr lang="it-IT" sz="4000" b="0" dirty="0"/>
              <a:t>Partecipanti alla </a:t>
            </a:r>
            <a:r>
              <a:rPr lang="it-IT" sz="4000" b="0" dirty="0" err="1"/>
              <a:t>Cop</a:t>
            </a:r>
            <a:r>
              <a:rPr lang="it-IT" sz="4000" b="0" dirty="0"/>
              <a:t> 2</a:t>
            </a:r>
          </a:p>
        </p:txBody>
      </p:sp>
      <p:graphicFrame>
        <p:nvGraphicFramePr>
          <p:cNvPr id="3" name="Tabella 2">
            <a:extLst>
              <a:ext uri="{FF2B5EF4-FFF2-40B4-BE49-F238E27FC236}">
                <a16:creationId xmlns:a16="http://schemas.microsoft.com/office/drawing/2014/main" id="{112FB180-3F60-201E-7A33-1F585E0BE367}"/>
              </a:ext>
            </a:extLst>
          </p:cNvPr>
          <p:cNvGraphicFramePr>
            <a:graphicFrameLocks noGrp="1"/>
          </p:cNvGraphicFramePr>
          <p:nvPr>
            <p:extLst>
              <p:ext uri="{D42A27DB-BD31-4B8C-83A1-F6EECF244321}">
                <p14:modId xmlns:p14="http://schemas.microsoft.com/office/powerpoint/2010/main" val="387500299"/>
              </p:ext>
            </p:extLst>
          </p:nvPr>
        </p:nvGraphicFramePr>
        <p:xfrm>
          <a:off x="772886" y="1343901"/>
          <a:ext cx="10696040" cy="3776446"/>
        </p:xfrm>
        <a:graphic>
          <a:graphicData uri="http://schemas.openxmlformats.org/drawingml/2006/table">
            <a:tbl>
              <a:tblPr>
                <a:tableStyleId>{5940675A-B579-460E-94D1-54222C63F5DA}</a:tableStyleId>
              </a:tblPr>
              <a:tblGrid>
                <a:gridCol w="1390864">
                  <a:extLst>
                    <a:ext uri="{9D8B030D-6E8A-4147-A177-3AD203B41FA5}">
                      <a16:colId xmlns:a16="http://schemas.microsoft.com/office/drawing/2014/main" val="3659744036"/>
                    </a:ext>
                  </a:extLst>
                </a:gridCol>
                <a:gridCol w="1053207">
                  <a:extLst>
                    <a:ext uri="{9D8B030D-6E8A-4147-A177-3AD203B41FA5}">
                      <a16:colId xmlns:a16="http://schemas.microsoft.com/office/drawing/2014/main" val="2098701115"/>
                    </a:ext>
                  </a:extLst>
                </a:gridCol>
                <a:gridCol w="1019947">
                  <a:extLst>
                    <a:ext uri="{9D8B030D-6E8A-4147-A177-3AD203B41FA5}">
                      <a16:colId xmlns:a16="http://schemas.microsoft.com/office/drawing/2014/main" val="4060272903"/>
                    </a:ext>
                  </a:extLst>
                </a:gridCol>
                <a:gridCol w="3487336">
                  <a:extLst>
                    <a:ext uri="{9D8B030D-6E8A-4147-A177-3AD203B41FA5}">
                      <a16:colId xmlns:a16="http://schemas.microsoft.com/office/drawing/2014/main" val="1018167488"/>
                    </a:ext>
                  </a:extLst>
                </a:gridCol>
                <a:gridCol w="3744686">
                  <a:extLst>
                    <a:ext uri="{9D8B030D-6E8A-4147-A177-3AD203B41FA5}">
                      <a16:colId xmlns:a16="http://schemas.microsoft.com/office/drawing/2014/main" val="3876906335"/>
                    </a:ext>
                  </a:extLst>
                </a:gridCol>
              </a:tblGrid>
              <a:tr h="248331">
                <a:tc>
                  <a:txBody>
                    <a:bodyPr/>
                    <a:lstStyle/>
                    <a:p>
                      <a:pPr algn="l" fontAlgn="b"/>
                      <a:r>
                        <a:rPr lang="it-IT" sz="1600" b="1" u="none" strike="noStrike" dirty="0">
                          <a:effectLst/>
                          <a:latin typeface="+mn-lt"/>
                        </a:rPr>
                        <a:t>Nome</a:t>
                      </a:r>
                      <a:endParaRPr lang="it-IT" sz="1600" b="1" i="0" u="none" strike="noStrike" dirty="0">
                        <a:solidFill>
                          <a:srgbClr val="000000"/>
                        </a:solidFill>
                        <a:effectLst/>
                        <a:latin typeface="+mn-lt"/>
                      </a:endParaRPr>
                    </a:p>
                  </a:txBody>
                  <a:tcPr marL="8489" marR="8489" marT="8489" marB="0" anchor="ctr">
                    <a:solidFill>
                      <a:schemeClr val="accent5"/>
                    </a:solidFill>
                  </a:tcPr>
                </a:tc>
                <a:tc>
                  <a:txBody>
                    <a:bodyPr/>
                    <a:lstStyle/>
                    <a:p>
                      <a:pPr algn="l" fontAlgn="b"/>
                      <a:r>
                        <a:rPr lang="it-IT" sz="1600" b="1" u="none" strike="noStrike" dirty="0">
                          <a:effectLst/>
                          <a:latin typeface="+mn-lt"/>
                        </a:rPr>
                        <a:t>Cognome</a:t>
                      </a:r>
                      <a:endParaRPr lang="it-IT" sz="1600" b="1" i="0" u="none" strike="noStrike" dirty="0">
                        <a:solidFill>
                          <a:srgbClr val="000000"/>
                        </a:solidFill>
                        <a:effectLst/>
                        <a:latin typeface="+mn-lt"/>
                      </a:endParaRPr>
                    </a:p>
                  </a:txBody>
                  <a:tcPr marL="8489" marR="8489" marT="8489" marB="0" anchor="ctr">
                    <a:solidFill>
                      <a:schemeClr val="accent5"/>
                    </a:solidFill>
                  </a:tcPr>
                </a:tc>
                <a:tc>
                  <a:txBody>
                    <a:bodyPr/>
                    <a:lstStyle/>
                    <a:p>
                      <a:pPr algn="l" fontAlgn="b"/>
                      <a:r>
                        <a:rPr lang="it-IT" sz="1600" b="1" u="none" strike="noStrike" dirty="0">
                          <a:effectLst/>
                          <a:latin typeface="+mn-lt"/>
                        </a:rPr>
                        <a:t>Provincia</a:t>
                      </a:r>
                      <a:endParaRPr lang="it-IT" sz="1600" b="1" i="0" u="none" strike="noStrike" dirty="0">
                        <a:solidFill>
                          <a:srgbClr val="000000"/>
                        </a:solidFill>
                        <a:effectLst/>
                        <a:latin typeface="+mn-lt"/>
                      </a:endParaRPr>
                    </a:p>
                  </a:txBody>
                  <a:tcPr marL="8489" marR="8489" marT="8489" marB="0" anchor="ctr">
                    <a:solidFill>
                      <a:schemeClr val="accent5"/>
                    </a:solidFill>
                  </a:tcPr>
                </a:tc>
                <a:tc>
                  <a:txBody>
                    <a:bodyPr/>
                    <a:lstStyle/>
                    <a:p>
                      <a:pPr algn="l" fontAlgn="b"/>
                      <a:r>
                        <a:rPr lang="it-IT" sz="1600" b="1" u="none" strike="noStrike" dirty="0">
                          <a:effectLst/>
                          <a:latin typeface="+mn-lt"/>
                        </a:rPr>
                        <a:t>Ente</a:t>
                      </a:r>
                      <a:endParaRPr lang="it-IT" sz="1600" b="1" i="0" u="none" strike="noStrike" dirty="0">
                        <a:solidFill>
                          <a:srgbClr val="000000"/>
                        </a:solidFill>
                        <a:effectLst/>
                        <a:latin typeface="+mn-lt"/>
                      </a:endParaRPr>
                    </a:p>
                  </a:txBody>
                  <a:tcPr marL="8489" marR="8489" marT="8489" marB="0" anchor="ctr">
                    <a:solidFill>
                      <a:schemeClr val="accent5"/>
                    </a:solidFill>
                  </a:tcPr>
                </a:tc>
                <a:tc>
                  <a:txBody>
                    <a:bodyPr/>
                    <a:lstStyle/>
                    <a:p>
                      <a:pPr algn="l" fontAlgn="b"/>
                      <a:r>
                        <a:rPr lang="it-IT" sz="1600" b="1" u="none" strike="noStrike" dirty="0">
                          <a:effectLst/>
                          <a:latin typeface="+mn-lt"/>
                        </a:rPr>
                        <a:t>Ruolo</a:t>
                      </a:r>
                      <a:endParaRPr lang="it-IT" sz="1600" b="1" i="0" u="none" strike="noStrike" dirty="0">
                        <a:solidFill>
                          <a:srgbClr val="000000"/>
                        </a:solidFill>
                        <a:effectLst/>
                        <a:latin typeface="+mn-lt"/>
                      </a:endParaRPr>
                    </a:p>
                  </a:txBody>
                  <a:tcPr marL="8489" marR="8489" marT="8489" marB="0" anchor="ctr">
                    <a:solidFill>
                      <a:schemeClr val="accent5"/>
                    </a:solidFill>
                  </a:tcPr>
                </a:tc>
                <a:extLst>
                  <a:ext uri="{0D108BD9-81ED-4DB2-BD59-A6C34878D82A}">
                    <a16:rowId xmlns:a16="http://schemas.microsoft.com/office/drawing/2014/main" val="4190915168"/>
                  </a:ext>
                </a:extLst>
              </a:tr>
              <a:tr h="248331">
                <a:tc>
                  <a:txBody>
                    <a:bodyPr/>
                    <a:lstStyle/>
                    <a:p>
                      <a:pPr algn="l" fontAlgn="b"/>
                      <a:r>
                        <a:rPr lang="it-IT" sz="1600" u="none" strike="noStrike" dirty="0">
                          <a:effectLst/>
                          <a:latin typeface="+mn-lt"/>
                        </a:rPr>
                        <a:t>Sandra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err="1">
                          <a:effectLst/>
                          <a:latin typeface="+mn-lt"/>
                        </a:rPr>
                        <a:t>Frateiacci</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b="0" u="none" strike="noStrike" dirty="0">
                          <a:solidFill>
                            <a:srgbClr val="000000"/>
                          </a:solidFill>
                          <a:effectLst/>
                          <a:latin typeface="+mn-lt"/>
                        </a:rPr>
                        <a:t>Roma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Dipartimento Salute </a:t>
                      </a:r>
                      <a:r>
                        <a:rPr lang="it-IT" sz="1600" u="none" strike="noStrike" dirty="0" err="1">
                          <a:effectLst/>
                          <a:latin typeface="+mn-lt"/>
                        </a:rPr>
                        <a:t>Opes</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Presidente</a:t>
                      </a:r>
                      <a:endParaRPr lang="it-IT" sz="1600" b="0" i="0" u="none" strike="noStrike" dirty="0">
                        <a:solidFill>
                          <a:srgbClr val="000000"/>
                        </a:solidFill>
                        <a:effectLst/>
                        <a:latin typeface="+mn-lt"/>
                      </a:endParaRPr>
                    </a:p>
                  </a:txBody>
                  <a:tcPr marL="8489" marR="8489" marT="8489" marB="0" anchor="ctr"/>
                </a:tc>
                <a:extLst>
                  <a:ext uri="{0D108BD9-81ED-4DB2-BD59-A6C34878D82A}">
                    <a16:rowId xmlns:a16="http://schemas.microsoft.com/office/drawing/2014/main" val="1424694033"/>
                  </a:ext>
                </a:extLst>
              </a:tr>
              <a:tr h="248331">
                <a:tc>
                  <a:txBody>
                    <a:bodyPr/>
                    <a:lstStyle/>
                    <a:p>
                      <a:pPr algn="l" fontAlgn="b"/>
                      <a:r>
                        <a:rPr lang="it-IT" sz="1600" u="none" strike="noStrike">
                          <a:effectLst/>
                          <a:latin typeface="+mn-lt"/>
                        </a:rPr>
                        <a:t>Stefano</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Maiandi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b="0" u="none" strike="noStrike" dirty="0">
                          <a:solidFill>
                            <a:srgbClr val="000000"/>
                          </a:solidFill>
                          <a:effectLst/>
                          <a:latin typeface="+mn-lt"/>
                        </a:rPr>
                        <a:t>Roma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FIABA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Presidente</a:t>
                      </a:r>
                      <a:endParaRPr lang="it-IT" sz="1600" b="0" i="0" u="none" strike="noStrike">
                        <a:solidFill>
                          <a:srgbClr val="000000"/>
                        </a:solidFill>
                        <a:effectLst/>
                        <a:latin typeface="+mn-lt"/>
                      </a:endParaRPr>
                    </a:p>
                  </a:txBody>
                  <a:tcPr marL="8489" marR="8489" marT="8489" marB="0" anchor="ctr"/>
                </a:tc>
                <a:extLst>
                  <a:ext uri="{0D108BD9-81ED-4DB2-BD59-A6C34878D82A}">
                    <a16:rowId xmlns:a16="http://schemas.microsoft.com/office/drawing/2014/main" val="3202238471"/>
                  </a:ext>
                </a:extLst>
              </a:tr>
              <a:tr h="248331">
                <a:tc>
                  <a:txBody>
                    <a:bodyPr/>
                    <a:lstStyle/>
                    <a:p>
                      <a:pPr algn="l" fontAlgn="b"/>
                      <a:r>
                        <a:rPr lang="it-IT" sz="1600" b="0" u="none" strike="noStrike" dirty="0">
                          <a:solidFill>
                            <a:srgbClr val="000000"/>
                          </a:solidFill>
                          <a:effectLst/>
                          <a:latin typeface="+mn-lt"/>
                        </a:rPr>
                        <a:t>Lina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err="1">
                          <a:effectLst/>
                          <a:latin typeface="+mn-lt"/>
                        </a:rPr>
                        <a:t>Malfona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b="0" u="none" strike="noStrike" dirty="0">
                          <a:solidFill>
                            <a:srgbClr val="000000"/>
                          </a:solidFill>
                          <a:effectLst/>
                          <a:latin typeface="+mn-lt"/>
                        </a:rPr>
                        <a:t>CS</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Università di Pisa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Professore associato</a:t>
                      </a:r>
                      <a:endParaRPr lang="it-IT" sz="1600" b="0" i="0" u="none" strike="noStrike" dirty="0">
                        <a:solidFill>
                          <a:srgbClr val="000000"/>
                        </a:solidFill>
                        <a:effectLst/>
                        <a:latin typeface="+mn-lt"/>
                      </a:endParaRPr>
                    </a:p>
                  </a:txBody>
                  <a:tcPr marL="8489" marR="8489" marT="8489" marB="0" anchor="ctr"/>
                </a:tc>
                <a:extLst>
                  <a:ext uri="{0D108BD9-81ED-4DB2-BD59-A6C34878D82A}">
                    <a16:rowId xmlns:a16="http://schemas.microsoft.com/office/drawing/2014/main" val="292806070"/>
                  </a:ext>
                </a:extLst>
              </a:tr>
              <a:tr h="248331">
                <a:tc>
                  <a:txBody>
                    <a:bodyPr/>
                    <a:lstStyle/>
                    <a:p>
                      <a:pPr algn="l" fontAlgn="b"/>
                      <a:r>
                        <a:rPr lang="it-IT" sz="1600" u="none" strike="noStrike">
                          <a:effectLst/>
                          <a:latin typeface="+mn-lt"/>
                        </a:rPr>
                        <a:t>Daniele</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Mioni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Roma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DBA Project Manager</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Membro</a:t>
                      </a:r>
                      <a:endParaRPr lang="it-IT" sz="1600" b="0" i="0" u="none" strike="noStrike">
                        <a:solidFill>
                          <a:srgbClr val="000000"/>
                        </a:solidFill>
                        <a:effectLst/>
                        <a:latin typeface="+mn-lt"/>
                      </a:endParaRPr>
                    </a:p>
                  </a:txBody>
                  <a:tcPr marL="8489" marR="8489" marT="8489" marB="0" anchor="ctr"/>
                </a:tc>
                <a:extLst>
                  <a:ext uri="{0D108BD9-81ED-4DB2-BD59-A6C34878D82A}">
                    <a16:rowId xmlns:a16="http://schemas.microsoft.com/office/drawing/2014/main" val="1790876094"/>
                  </a:ext>
                </a:extLst>
              </a:tr>
              <a:tr h="248331">
                <a:tc>
                  <a:txBody>
                    <a:bodyPr/>
                    <a:lstStyle/>
                    <a:p>
                      <a:pPr algn="l" fontAlgn="b"/>
                      <a:r>
                        <a:rPr lang="it-IT" sz="1600" u="none" strike="noStrike">
                          <a:effectLst/>
                          <a:latin typeface="+mn-lt"/>
                        </a:rPr>
                        <a:t>Katia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Pacelli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Roma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Associazione </a:t>
                      </a:r>
                      <a:r>
                        <a:rPr lang="it-IT" sz="1600" u="none" strike="noStrike" dirty="0" err="1">
                          <a:effectLst/>
                          <a:latin typeface="+mn-lt"/>
                        </a:rPr>
                        <a:t>Salvabebè</a:t>
                      </a:r>
                      <a:r>
                        <a:rPr lang="it-IT" sz="1600" u="none" strike="noStrike" dirty="0">
                          <a:effectLst/>
                          <a:latin typeface="+mn-lt"/>
                        </a:rPr>
                        <a:t> </a:t>
                      </a:r>
                      <a:r>
                        <a:rPr lang="it-IT" sz="1600" u="none" strike="noStrike" dirty="0" err="1">
                          <a:effectLst/>
                          <a:latin typeface="+mn-lt"/>
                        </a:rPr>
                        <a:t>Salvamamme</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Direttore</a:t>
                      </a:r>
                      <a:endParaRPr lang="it-IT" sz="1600" b="0" i="0" u="none" strike="noStrike">
                        <a:solidFill>
                          <a:srgbClr val="000000"/>
                        </a:solidFill>
                        <a:effectLst/>
                        <a:latin typeface="+mn-lt"/>
                      </a:endParaRPr>
                    </a:p>
                  </a:txBody>
                  <a:tcPr marL="8489" marR="8489" marT="8489" marB="0" anchor="ctr"/>
                </a:tc>
                <a:extLst>
                  <a:ext uri="{0D108BD9-81ED-4DB2-BD59-A6C34878D82A}">
                    <a16:rowId xmlns:a16="http://schemas.microsoft.com/office/drawing/2014/main" val="2884664478"/>
                  </a:ext>
                </a:extLst>
              </a:tr>
              <a:tr h="248331">
                <a:tc>
                  <a:txBody>
                    <a:bodyPr/>
                    <a:lstStyle/>
                    <a:p>
                      <a:pPr algn="l" fontAlgn="b"/>
                      <a:r>
                        <a:rPr lang="it-IT" sz="1600" u="none" strike="noStrike">
                          <a:effectLst/>
                          <a:latin typeface="+mn-lt"/>
                        </a:rPr>
                        <a:t>Fabio Salvatore</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Pagliara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b="0" i="0" u="none" strike="noStrike" dirty="0">
                          <a:solidFill>
                            <a:srgbClr val="000000"/>
                          </a:solidFill>
                          <a:effectLst/>
                          <a:latin typeface="+mn-lt"/>
                        </a:rPr>
                        <a:t>Roma</a:t>
                      </a:r>
                    </a:p>
                  </a:txBody>
                  <a:tcPr marL="8489" marR="8489" marT="8489" marB="0" anchor="ctr"/>
                </a:tc>
                <a:tc>
                  <a:txBody>
                    <a:bodyPr/>
                    <a:lstStyle/>
                    <a:p>
                      <a:pPr algn="l" fontAlgn="b"/>
                      <a:r>
                        <a:rPr lang="it-IT" sz="1600" u="none" strike="noStrike" dirty="0">
                          <a:effectLst/>
                          <a:latin typeface="+mn-lt"/>
                        </a:rPr>
                        <a:t>Fondazione </a:t>
                      </a:r>
                      <a:r>
                        <a:rPr lang="it-IT" sz="1600" u="none" strike="noStrike" dirty="0" err="1">
                          <a:effectLst/>
                          <a:latin typeface="+mn-lt"/>
                        </a:rPr>
                        <a:t>Sportcity</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Presidente</a:t>
                      </a:r>
                      <a:endParaRPr lang="it-IT" sz="1600" b="0" i="0" u="none" strike="noStrike">
                        <a:solidFill>
                          <a:srgbClr val="000000"/>
                        </a:solidFill>
                        <a:effectLst/>
                        <a:latin typeface="+mn-lt"/>
                      </a:endParaRPr>
                    </a:p>
                  </a:txBody>
                  <a:tcPr marL="8489" marR="8489" marT="8489" marB="0" anchor="ctr"/>
                </a:tc>
                <a:extLst>
                  <a:ext uri="{0D108BD9-81ED-4DB2-BD59-A6C34878D82A}">
                    <a16:rowId xmlns:a16="http://schemas.microsoft.com/office/drawing/2014/main" val="3653946130"/>
                  </a:ext>
                </a:extLst>
              </a:tr>
              <a:tr h="248331">
                <a:tc>
                  <a:txBody>
                    <a:bodyPr/>
                    <a:lstStyle/>
                    <a:p>
                      <a:pPr algn="l" fontAlgn="b"/>
                      <a:r>
                        <a:rPr lang="it-IT" sz="1600" u="none" strike="noStrike">
                          <a:effectLst/>
                          <a:latin typeface="+mn-lt"/>
                        </a:rPr>
                        <a:t>Pier Luigi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Panci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Roma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Libero professionista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Architetto</a:t>
                      </a:r>
                      <a:endParaRPr lang="it-IT" sz="1600" b="0" i="0" u="none" strike="noStrike">
                        <a:solidFill>
                          <a:srgbClr val="000000"/>
                        </a:solidFill>
                        <a:effectLst/>
                        <a:latin typeface="+mn-lt"/>
                      </a:endParaRPr>
                    </a:p>
                  </a:txBody>
                  <a:tcPr marL="8489" marR="8489" marT="8489" marB="0" anchor="ctr"/>
                </a:tc>
                <a:extLst>
                  <a:ext uri="{0D108BD9-81ED-4DB2-BD59-A6C34878D82A}">
                    <a16:rowId xmlns:a16="http://schemas.microsoft.com/office/drawing/2014/main" val="702972950"/>
                  </a:ext>
                </a:extLst>
              </a:tr>
              <a:tr h="252211">
                <a:tc>
                  <a:txBody>
                    <a:bodyPr/>
                    <a:lstStyle/>
                    <a:p>
                      <a:pPr algn="l" fontAlgn="b"/>
                      <a:r>
                        <a:rPr lang="it-IT" sz="1600" u="none" strike="noStrike">
                          <a:effectLst/>
                          <a:latin typeface="+mn-lt"/>
                        </a:rPr>
                        <a:t>Elena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Pantaleo</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Palermo</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CONI</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Consigliere nazionale</a:t>
                      </a:r>
                      <a:endParaRPr lang="it-IT" sz="1600" b="0" i="0" u="none" strike="noStrike" dirty="0">
                        <a:solidFill>
                          <a:srgbClr val="000000"/>
                        </a:solidFill>
                        <a:effectLst/>
                        <a:latin typeface="+mn-lt"/>
                      </a:endParaRPr>
                    </a:p>
                  </a:txBody>
                  <a:tcPr marL="8489" marR="8489" marT="8489" marB="0" anchor="ctr"/>
                </a:tc>
                <a:extLst>
                  <a:ext uri="{0D108BD9-81ED-4DB2-BD59-A6C34878D82A}">
                    <a16:rowId xmlns:a16="http://schemas.microsoft.com/office/drawing/2014/main" val="6436359"/>
                  </a:ext>
                </a:extLst>
              </a:tr>
              <a:tr h="248331">
                <a:tc>
                  <a:txBody>
                    <a:bodyPr/>
                    <a:lstStyle/>
                    <a:p>
                      <a:pPr algn="l" fontAlgn="b"/>
                      <a:r>
                        <a:rPr lang="it-IT" sz="1600" u="none" strike="noStrike">
                          <a:effectLst/>
                          <a:latin typeface="+mn-lt"/>
                        </a:rPr>
                        <a:t>Dario Pellegrino</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Piantadosi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b="0" i="0" u="none" strike="noStrike" dirty="0">
                          <a:solidFill>
                            <a:srgbClr val="000000"/>
                          </a:solidFill>
                          <a:effectLst/>
                          <a:latin typeface="+mn-lt"/>
                        </a:rPr>
                        <a:t>Roma</a:t>
                      </a:r>
                    </a:p>
                  </a:txBody>
                  <a:tcPr marL="8489" marR="8489" marT="8489" marB="0" anchor="ctr"/>
                </a:tc>
                <a:tc>
                  <a:txBody>
                    <a:bodyPr/>
                    <a:lstStyle/>
                    <a:p>
                      <a:pPr algn="l" fontAlgn="b"/>
                      <a:r>
                        <a:rPr lang="it-IT" sz="1600" u="none" strike="noStrike" dirty="0" err="1">
                          <a:effectLst/>
                          <a:latin typeface="+mn-lt"/>
                        </a:rPr>
                        <a:t>Opes</a:t>
                      </a:r>
                      <a:endParaRPr lang="it-IT" sz="1600" b="0" i="0" u="none" strike="noStrike" dirty="0">
                        <a:solidFill>
                          <a:srgbClr val="000000"/>
                        </a:solidFill>
                        <a:effectLst/>
                        <a:latin typeface="+mn-lt"/>
                      </a:endParaRPr>
                    </a:p>
                  </a:txBody>
                  <a:tcPr marL="8489" marR="8489" marT="8489" marB="0" anchor="ctr"/>
                </a:tc>
                <a:tc>
                  <a:txBody>
                    <a:bodyPr/>
                    <a:lstStyle/>
                    <a:p>
                      <a:pPr algn="l" fontAlgn="ctr"/>
                      <a:r>
                        <a:rPr lang="it-IT" sz="1600" u="none" strike="noStrike">
                          <a:effectLst/>
                          <a:latin typeface="+mn-lt"/>
                        </a:rPr>
                        <a:t>Responsabile settore nazionale Calcio Freestyle</a:t>
                      </a:r>
                      <a:endParaRPr lang="it-IT" sz="1600" b="0" i="0" u="none" strike="noStrike">
                        <a:solidFill>
                          <a:srgbClr val="000000"/>
                        </a:solidFill>
                        <a:effectLst/>
                        <a:latin typeface="+mn-lt"/>
                      </a:endParaRPr>
                    </a:p>
                  </a:txBody>
                  <a:tcPr marL="8489" marR="8489" marT="8489" marB="0" anchor="ctr"/>
                </a:tc>
                <a:extLst>
                  <a:ext uri="{0D108BD9-81ED-4DB2-BD59-A6C34878D82A}">
                    <a16:rowId xmlns:a16="http://schemas.microsoft.com/office/drawing/2014/main" val="3257944000"/>
                  </a:ext>
                </a:extLst>
              </a:tr>
              <a:tr h="248331">
                <a:tc>
                  <a:txBody>
                    <a:bodyPr/>
                    <a:lstStyle/>
                    <a:p>
                      <a:pPr algn="l" fontAlgn="b"/>
                      <a:r>
                        <a:rPr lang="it-IT" sz="1600" u="none" strike="noStrike" dirty="0">
                          <a:effectLst/>
                          <a:latin typeface="+mn-lt"/>
                        </a:rPr>
                        <a:t>Albino</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Rubeo</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Roma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Libero professionista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Architetto</a:t>
                      </a:r>
                      <a:endParaRPr lang="it-IT" sz="1600" b="0" i="0" u="none" strike="noStrike" dirty="0">
                        <a:solidFill>
                          <a:srgbClr val="000000"/>
                        </a:solidFill>
                        <a:effectLst/>
                        <a:latin typeface="+mn-lt"/>
                      </a:endParaRPr>
                    </a:p>
                  </a:txBody>
                  <a:tcPr marL="8489" marR="8489" marT="8489" marB="0" anchor="ctr"/>
                </a:tc>
                <a:extLst>
                  <a:ext uri="{0D108BD9-81ED-4DB2-BD59-A6C34878D82A}">
                    <a16:rowId xmlns:a16="http://schemas.microsoft.com/office/drawing/2014/main" val="2615038100"/>
                  </a:ext>
                </a:extLst>
              </a:tr>
              <a:tr h="248331">
                <a:tc>
                  <a:txBody>
                    <a:bodyPr/>
                    <a:lstStyle/>
                    <a:p>
                      <a:pPr algn="l" fontAlgn="b"/>
                      <a:r>
                        <a:rPr lang="it-IT" sz="1600" u="none" strike="noStrike">
                          <a:effectLst/>
                          <a:latin typeface="+mn-lt"/>
                        </a:rPr>
                        <a:t>Marco</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Sanetti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Roma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Sport e Salute</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Impiegato</a:t>
                      </a:r>
                      <a:endParaRPr lang="it-IT" sz="1600" b="0" i="0" u="none" strike="noStrike">
                        <a:solidFill>
                          <a:srgbClr val="000000"/>
                        </a:solidFill>
                        <a:effectLst/>
                        <a:latin typeface="+mn-lt"/>
                      </a:endParaRPr>
                    </a:p>
                  </a:txBody>
                  <a:tcPr marL="8489" marR="8489" marT="8489" marB="0" anchor="ctr"/>
                </a:tc>
                <a:extLst>
                  <a:ext uri="{0D108BD9-81ED-4DB2-BD59-A6C34878D82A}">
                    <a16:rowId xmlns:a16="http://schemas.microsoft.com/office/drawing/2014/main" val="881466022"/>
                  </a:ext>
                </a:extLst>
              </a:tr>
              <a:tr h="248331">
                <a:tc>
                  <a:txBody>
                    <a:bodyPr/>
                    <a:lstStyle/>
                    <a:p>
                      <a:pPr algn="l" fontAlgn="b"/>
                      <a:r>
                        <a:rPr lang="it-IT" sz="1600" u="none" strike="noStrike">
                          <a:effectLst/>
                          <a:latin typeface="+mn-lt"/>
                        </a:rPr>
                        <a:t>Valentina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Villa</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Bergamo</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Politecnico di Torino</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Professore Associato</a:t>
                      </a:r>
                      <a:endParaRPr lang="it-IT" sz="1600" b="0" i="0" u="none" strike="noStrike" dirty="0">
                        <a:solidFill>
                          <a:srgbClr val="000000"/>
                        </a:solidFill>
                        <a:effectLst/>
                        <a:latin typeface="+mn-lt"/>
                      </a:endParaRPr>
                    </a:p>
                  </a:txBody>
                  <a:tcPr marL="8489" marR="8489" marT="8489" marB="0" anchor="ctr"/>
                </a:tc>
                <a:extLst>
                  <a:ext uri="{0D108BD9-81ED-4DB2-BD59-A6C34878D82A}">
                    <a16:rowId xmlns:a16="http://schemas.microsoft.com/office/drawing/2014/main" val="2282518452"/>
                  </a:ext>
                </a:extLst>
              </a:tr>
              <a:tr h="248331">
                <a:tc>
                  <a:txBody>
                    <a:bodyPr/>
                    <a:lstStyle/>
                    <a:p>
                      <a:pPr algn="l" fontAlgn="b"/>
                      <a:r>
                        <a:rPr lang="it-IT" sz="1600" u="none" strike="noStrike">
                          <a:effectLst/>
                          <a:latin typeface="+mn-lt"/>
                        </a:rPr>
                        <a:t>Federico</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Villani</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Roma</a:t>
                      </a:r>
                      <a:endParaRPr lang="it-IT" sz="1600" b="0" i="0" u="none" strike="noStrike" dirty="0">
                        <a:solidFill>
                          <a:srgbClr val="000000"/>
                        </a:solidFill>
                        <a:effectLst/>
                        <a:latin typeface="+mn-lt"/>
                      </a:endParaRPr>
                    </a:p>
                  </a:txBody>
                  <a:tcPr marL="8489" marR="8489" marT="8489" marB="0" anchor="ctr"/>
                </a:tc>
                <a:tc>
                  <a:txBody>
                    <a:bodyPr/>
                    <a:lstStyle/>
                    <a:p>
                      <a:pPr algn="l" fontAlgn="b"/>
                      <a:r>
                        <a:rPr lang="it-IT" sz="1600" u="none" strike="noStrike">
                          <a:effectLst/>
                          <a:latin typeface="+mn-lt"/>
                        </a:rPr>
                        <a:t>Opes</a:t>
                      </a:r>
                      <a:endParaRPr lang="it-IT" sz="1600" b="0" i="0" u="none" strike="noStrike">
                        <a:solidFill>
                          <a:srgbClr val="000000"/>
                        </a:solidFill>
                        <a:effectLst/>
                        <a:latin typeface="+mn-lt"/>
                      </a:endParaRPr>
                    </a:p>
                  </a:txBody>
                  <a:tcPr marL="8489" marR="8489" marT="8489" marB="0" anchor="ctr"/>
                </a:tc>
                <a:tc>
                  <a:txBody>
                    <a:bodyPr/>
                    <a:lstStyle/>
                    <a:p>
                      <a:pPr algn="l" fontAlgn="b"/>
                      <a:r>
                        <a:rPr lang="it-IT" sz="1600" u="none" strike="noStrike" dirty="0">
                          <a:effectLst/>
                          <a:latin typeface="+mn-lt"/>
                        </a:rPr>
                        <a:t>Membro</a:t>
                      </a:r>
                      <a:endParaRPr lang="it-IT" sz="1600" b="0" i="0" u="none" strike="noStrike" dirty="0">
                        <a:solidFill>
                          <a:srgbClr val="000000"/>
                        </a:solidFill>
                        <a:effectLst/>
                        <a:latin typeface="+mn-lt"/>
                      </a:endParaRPr>
                    </a:p>
                  </a:txBody>
                  <a:tcPr marL="8489" marR="8489" marT="8489" marB="0" anchor="ctr"/>
                </a:tc>
                <a:extLst>
                  <a:ext uri="{0D108BD9-81ED-4DB2-BD59-A6C34878D82A}">
                    <a16:rowId xmlns:a16="http://schemas.microsoft.com/office/drawing/2014/main" val="3472906333"/>
                  </a:ext>
                </a:extLst>
              </a:tr>
            </a:tbl>
          </a:graphicData>
        </a:graphic>
      </p:graphicFrame>
      <p:sp>
        <p:nvSpPr>
          <p:cNvPr id="4" name="Segnaposto numero diapositiva 3">
            <a:extLst>
              <a:ext uri="{FF2B5EF4-FFF2-40B4-BE49-F238E27FC236}">
                <a16:creationId xmlns:a16="http://schemas.microsoft.com/office/drawing/2014/main" id="{40FA29A0-FEF2-3002-7E29-26E53F50504D}"/>
              </a:ext>
            </a:extLst>
          </p:cNvPr>
          <p:cNvSpPr>
            <a:spLocks noGrp="1"/>
          </p:cNvSpPr>
          <p:nvPr>
            <p:ph type="sldNum" sz="quarter" idx="12"/>
          </p:nvPr>
        </p:nvSpPr>
        <p:spPr/>
        <p:txBody>
          <a:bodyPr/>
          <a:lstStyle/>
          <a:p>
            <a:fld id="{E006A469-36A0-472D-AF10-FE5A841B8CFD}" type="slidenum">
              <a:rPr lang="it-IT" smtClean="0"/>
              <a:t>2</a:t>
            </a:fld>
            <a:endParaRPr lang="it-IT" dirty="0"/>
          </a:p>
        </p:txBody>
      </p:sp>
    </p:spTree>
    <p:extLst>
      <p:ext uri="{BB962C8B-B14F-4D97-AF65-F5344CB8AC3E}">
        <p14:creationId xmlns:p14="http://schemas.microsoft.com/office/powerpoint/2010/main" val="90360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ttangolo 27">
            <a:extLst>
              <a:ext uri="{FF2B5EF4-FFF2-40B4-BE49-F238E27FC236}">
                <a16:creationId xmlns:a16="http://schemas.microsoft.com/office/drawing/2014/main" id="{ACADA1AA-06D2-3E40-84EB-B8F5EC998A3D}"/>
              </a:ext>
            </a:extLst>
          </p:cNvPr>
          <p:cNvSpPr/>
          <p:nvPr/>
        </p:nvSpPr>
        <p:spPr>
          <a:xfrm>
            <a:off x="1820955" y="1093456"/>
            <a:ext cx="995209"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41" name="Elemento grafico 40" descr="Lente di ingrandimento">
            <a:extLst>
              <a:ext uri="{FF2B5EF4-FFF2-40B4-BE49-F238E27FC236}">
                <a16:creationId xmlns:a16="http://schemas.microsoft.com/office/drawing/2014/main" id="{8A3A8608-1BA8-2E47-BA46-C06993BA89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6036" y="1188191"/>
            <a:ext cx="565047" cy="568412"/>
          </a:xfrm>
          <a:prstGeom prst="rect">
            <a:avLst/>
          </a:prstGeom>
        </p:spPr>
      </p:pic>
      <p:sp>
        <p:nvSpPr>
          <p:cNvPr id="43" name="Rettangolo 42">
            <a:extLst>
              <a:ext uri="{FF2B5EF4-FFF2-40B4-BE49-F238E27FC236}">
                <a16:creationId xmlns:a16="http://schemas.microsoft.com/office/drawing/2014/main" id="{6C29EC27-CE73-824A-9042-8279BE80CDB6}"/>
              </a:ext>
            </a:extLst>
          </p:cNvPr>
          <p:cNvSpPr/>
          <p:nvPr/>
        </p:nvSpPr>
        <p:spPr>
          <a:xfrm>
            <a:off x="3813181" y="1093456"/>
            <a:ext cx="989490"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44" name="Elemento grafico 43" descr="Lampadina e ingranaggio">
            <a:extLst>
              <a:ext uri="{FF2B5EF4-FFF2-40B4-BE49-F238E27FC236}">
                <a16:creationId xmlns:a16="http://schemas.microsoft.com/office/drawing/2014/main" id="{E27CE650-647A-D844-821D-3F1F87E8F6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27026" y="1188191"/>
            <a:ext cx="561800" cy="568412"/>
          </a:xfrm>
          <a:prstGeom prst="rect">
            <a:avLst/>
          </a:prstGeom>
        </p:spPr>
      </p:pic>
      <p:graphicFrame>
        <p:nvGraphicFramePr>
          <p:cNvPr id="3" name="Tabella 2">
            <a:extLst>
              <a:ext uri="{FF2B5EF4-FFF2-40B4-BE49-F238E27FC236}">
                <a16:creationId xmlns:a16="http://schemas.microsoft.com/office/drawing/2014/main" id="{294B3DA0-439F-9242-8554-D693D27DFBF6}"/>
              </a:ext>
            </a:extLst>
          </p:cNvPr>
          <p:cNvGraphicFramePr>
            <a:graphicFrameLocks noGrp="1"/>
          </p:cNvGraphicFramePr>
          <p:nvPr>
            <p:extLst>
              <p:ext uri="{D42A27DB-BD31-4B8C-83A1-F6EECF244321}">
                <p14:modId xmlns:p14="http://schemas.microsoft.com/office/powerpoint/2010/main" val="3160778467"/>
              </p:ext>
            </p:extLst>
          </p:nvPr>
        </p:nvGraphicFramePr>
        <p:xfrm>
          <a:off x="180080" y="2024970"/>
          <a:ext cx="11301876" cy="3191360"/>
        </p:xfrm>
        <a:graphic>
          <a:graphicData uri="http://schemas.openxmlformats.org/drawingml/2006/table">
            <a:tbl>
              <a:tblPr firstRow="1" bandRow="1">
                <a:tableStyleId>{5940675A-B579-460E-94D1-54222C63F5DA}</a:tableStyleId>
              </a:tblPr>
              <a:tblGrid>
                <a:gridCol w="1161826">
                  <a:extLst>
                    <a:ext uri="{9D8B030D-6E8A-4147-A177-3AD203B41FA5}">
                      <a16:colId xmlns:a16="http://schemas.microsoft.com/office/drawing/2014/main" val="2128306377"/>
                    </a:ext>
                  </a:extLst>
                </a:gridCol>
                <a:gridCol w="2028010">
                  <a:extLst>
                    <a:ext uri="{9D8B030D-6E8A-4147-A177-3AD203B41FA5}">
                      <a16:colId xmlns:a16="http://schemas.microsoft.com/office/drawing/2014/main" val="1595544614"/>
                    </a:ext>
                  </a:extLst>
                </a:gridCol>
                <a:gridCol w="2028010">
                  <a:extLst>
                    <a:ext uri="{9D8B030D-6E8A-4147-A177-3AD203B41FA5}">
                      <a16:colId xmlns:a16="http://schemas.microsoft.com/office/drawing/2014/main" val="2991506376"/>
                    </a:ext>
                  </a:extLst>
                </a:gridCol>
                <a:gridCol w="2028010">
                  <a:extLst>
                    <a:ext uri="{9D8B030D-6E8A-4147-A177-3AD203B41FA5}">
                      <a16:colId xmlns:a16="http://schemas.microsoft.com/office/drawing/2014/main" val="843123200"/>
                    </a:ext>
                  </a:extLst>
                </a:gridCol>
                <a:gridCol w="2028010">
                  <a:extLst>
                    <a:ext uri="{9D8B030D-6E8A-4147-A177-3AD203B41FA5}">
                      <a16:colId xmlns:a16="http://schemas.microsoft.com/office/drawing/2014/main" val="312735523"/>
                    </a:ext>
                  </a:extLst>
                </a:gridCol>
                <a:gridCol w="2028010">
                  <a:extLst>
                    <a:ext uri="{9D8B030D-6E8A-4147-A177-3AD203B41FA5}">
                      <a16:colId xmlns:a16="http://schemas.microsoft.com/office/drawing/2014/main" val="4288416144"/>
                    </a:ext>
                  </a:extLst>
                </a:gridCol>
              </a:tblGrid>
              <a:tr h="4842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sz="1400" b="1" dirty="0">
                          <a:solidFill>
                            <a:srgbClr val="2B76A9"/>
                          </a:solidFill>
                        </a:rPr>
                        <a:t>Tema</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Definire</a:t>
                      </a:r>
                    </a:p>
                  </a:txBody>
                  <a:tcPr marL="85725" marR="85725" marT="42863" marB="42863" anchor="ctr">
                    <a:lnL w="12700" cap="flat" cmpd="sng" algn="ctr">
                      <a:solidFill>
                        <a:srgbClr val="2B76A9"/>
                      </a:solidFill>
                      <a:prstDash val="solid"/>
                      <a:round/>
                      <a:headEnd type="none" w="med" len="med"/>
                      <a:tailEnd type="none" w="med" len="med"/>
                    </a:lnL>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Generare Idee</a:t>
                      </a:r>
                    </a:p>
                  </a:txBody>
                  <a:tcPr marL="85725" marR="85725" marT="42863" marB="42863" anchor="ctr">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Concretizzare le idee</a:t>
                      </a:r>
                    </a:p>
                  </a:txBody>
                  <a:tcPr marL="85725" marR="85725" marT="42863" marB="42863" anchor="ctr">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Storytelling</a:t>
                      </a:r>
                    </a:p>
                  </a:txBody>
                  <a:tcPr marL="85725" marR="85725" marT="42863" marB="42863" anchor="ctr">
                    <a:lnT w="12700" cap="flat" cmpd="sng" algn="ctr">
                      <a:solidFill>
                        <a:srgbClr val="2B76A9"/>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Piano d’azione</a:t>
                      </a:r>
                    </a:p>
                  </a:txBody>
                  <a:tcPr marL="85725" marR="85725" marT="42863" marB="42863" anchor="ctr">
                    <a:lnR w="12700" cap="flat" cmpd="sng" algn="ctr">
                      <a:solidFill>
                        <a:srgbClr val="2B76A9"/>
                      </a:solidFill>
                      <a:prstDash val="solid"/>
                      <a:round/>
                      <a:headEnd type="none" w="med" len="med"/>
                      <a:tailEnd type="none" w="med" len="med"/>
                    </a:lnR>
                    <a:lnT w="12700" cap="flat" cmpd="sng" algn="ctr">
                      <a:solidFill>
                        <a:srgbClr val="2B76A9"/>
                      </a:solidFill>
                      <a:prstDash val="solid"/>
                      <a:round/>
                      <a:headEnd type="none" w="med" len="med"/>
                      <a:tailEnd type="none" w="med" len="med"/>
                    </a:lnT>
                  </a:tcPr>
                </a:tc>
                <a:extLst>
                  <a:ext uri="{0D108BD9-81ED-4DB2-BD59-A6C34878D82A}">
                    <a16:rowId xmlns:a16="http://schemas.microsoft.com/office/drawing/2014/main" val="4250144931"/>
                  </a:ext>
                </a:extLst>
              </a:tr>
              <a:tr h="37992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sz="1400" b="1" dirty="0">
                          <a:solidFill>
                            <a:srgbClr val="2B76A9"/>
                          </a:solidFill>
                        </a:rPr>
                        <a:t>Data</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27/02/2024</a:t>
                      </a:r>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26/03/2024</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16/04/2024</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28/05/2024</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25/06/2024</a:t>
                      </a:r>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625338072"/>
                  </a:ext>
                </a:extLst>
              </a:tr>
              <a:tr h="448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sz="1400" b="1" dirty="0">
                          <a:solidFill>
                            <a:srgbClr val="2B76A9"/>
                          </a:solidFill>
                        </a:rPr>
                        <a:t>Focus</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err="1">
                          <a:solidFill>
                            <a:srgbClr val="2B76A9"/>
                          </a:solidFill>
                        </a:rPr>
                        <a:t>Problem</a:t>
                      </a:r>
                      <a:r>
                        <a:rPr lang="it-IT" sz="1600" b="1" dirty="0">
                          <a:solidFill>
                            <a:srgbClr val="2B76A9"/>
                          </a:solidFill>
                        </a:rPr>
                        <a:t> setting</a:t>
                      </a:r>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Brainstorming</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Proposta di valore 1</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Proposta di valore 2</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rgbClr val="2B76A9"/>
                          </a:solidFill>
                        </a:rPr>
                        <a:t>Conclusioni</a:t>
                      </a:r>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1634884244"/>
                  </a:ext>
                </a:extLst>
              </a:tr>
              <a:tr h="1085850">
                <a:tc>
                  <a:txBody>
                    <a:bodyPr/>
                    <a:lstStyle/>
                    <a:p>
                      <a:pPr algn="r"/>
                      <a:r>
                        <a:rPr lang="it-IT" sz="1400" b="1" dirty="0">
                          <a:solidFill>
                            <a:srgbClr val="2B76A9"/>
                          </a:solidFill>
                        </a:rPr>
                        <a:t>Contenuti</a:t>
                      </a: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Presentazione dei partecipanti, risultati survey, ranking e valutazione dei risultati</a:t>
                      </a:r>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Generazione di idee e </a:t>
                      </a:r>
                      <a:r>
                        <a:rPr lang="it-IT" sz="1600" dirty="0" err="1"/>
                        <a:t>clusterizzazione</a:t>
                      </a:r>
                      <a:r>
                        <a:rPr lang="it-IT" sz="1600" dirty="0"/>
                        <a:t> in base a importanza e fattibilità</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Definire la macro proposta di intervento</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Completare la proposta di intervento</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Finalizzare l’approccio per mettere a punto un piano d’azione operativo</a:t>
                      </a:r>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313915712"/>
                  </a:ext>
                </a:extLst>
              </a:tr>
              <a:tr h="347663">
                <a:tc>
                  <a:txBody>
                    <a:bodyPr/>
                    <a:lstStyle/>
                    <a:p>
                      <a:pPr algn="r"/>
                      <a:r>
                        <a:rPr lang="it-IT" sz="1400" b="1" dirty="0" err="1">
                          <a:solidFill>
                            <a:srgbClr val="2B76A9"/>
                          </a:solidFill>
                        </a:rPr>
                        <a:t>Deliverables</a:t>
                      </a:r>
                      <a:endParaRPr lang="it-IT" sz="1400" b="1" dirty="0">
                        <a:solidFill>
                          <a:srgbClr val="2B76A9"/>
                        </a:solidFill>
                      </a:endParaRPr>
                    </a:p>
                  </a:txBody>
                  <a:tcPr marL="85725" marR="85725" marT="42863" marB="42863" anchor="ctr">
                    <a:lnL w="12700" cmpd="sng">
                      <a:noFill/>
                    </a:lnL>
                    <a:lnR w="12700" cap="flat" cmpd="sng" algn="ctr">
                      <a:solidFill>
                        <a:srgbClr val="2B76A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Identificazione dei problemi chiave</a:t>
                      </a:r>
                    </a:p>
                  </a:txBody>
                  <a:tcPr marL="85725" marR="85725" marT="42863" marB="42863" anchor="ctr">
                    <a:lnL w="12700" cap="flat" cmpd="sng" algn="ctr">
                      <a:solidFill>
                        <a:srgbClr val="2B76A9"/>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Canvas </a:t>
                      </a:r>
                      <a:r>
                        <a:rPr lang="it-IT" sz="1600" dirty="0" err="1"/>
                        <a:t>Ideas</a:t>
                      </a:r>
                      <a:r>
                        <a:rPr lang="it-IT" sz="1600" dirty="0"/>
                        <a:t> </a:t>
                      </a:r>
                      <a:r>
                        <a:rPr lang="it-IT" sz="1600" dirty="0" err="1"/>
                        <a:t>Prioritization</a:t>
                      </a:r>
                      <a:endParaRPr lang="it-IT" sz="1600" dirty="0"/>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Social Business Model Canvas</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0" dirty="0"/>
                        <a:t>Social Business Model Canvas</a:t>
                      </a:r>
                    </a:p>
                  </a:txBody>
                  <a:tcPr marL="85725" marR="85725" marT="42863" marB="42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dirty="0"/>
                        <a:t>Piano d’azione</a:t>
                      </a:r>
                    </a:p>
                  </a:txBody>
                  <a:tcPr marL="85725" marR="85725" marT="42863" marB="42863" anchor="ctr">
                    <a:lnR w="12700" cap="flat" cmpd="sng" algn="ctr">
                      <a:solidFill>
                        <a:srgbClr val="2B76A9"/>
                      </a:solidFill>
                      <a:prstDash val="solid"/>
                      <a:round/>
                      <a:headEnd type="none" w="med" len="med"/>
                      <a:tailEnd type="none" w="med" len="med"/>
                    </a:lnR>
                  </a:tcPr>
                </a:tc>
                <a:extLst>
                  <a:ext uri="{0D108BD9-81ED-4DB2-BD59-A6C34878D82A}">
                    <a16:rowId xmlns:a16="http://schemas.microsoft.com/office/drawing/2014/main" val="1736878487"/>
                  </a:ext>
                </a:extLst>
              </a:tr>
            </a:tbl>
          </a:graphicData>
        </a:graphic>
      </p:graphicFrame>
      <p:sp>
        <p:nvSpPr>
          <p:cNvPr id="6" name="Titolo 5">
            <a:extLst>
              <a:ext uri="{FF2B5EF4-FFF2-40B4-BE49-F238E27FC236}">
                <a16:creationId xmlns:a16="http://schemas.microsoft.com/office/drawing/2014/main" id="{4BE93E7E-580F-2E4A-8BA0-C2FF73270AAD}"/>
              </a:ext>
            </a:extLst>
          </p:cNvPr>
          <p:cNvSpPr>
            <a:spLocks noGrp="1"/>
          </p:cNvSpPr>
          <p:nvPr>
            <p:ph type="title"/>
          </p:nvPr>
        </p:nvSpPr>
        <p:spPr>
          <a:xfrm>
            <a:off x="420130" y="270121"/>
            <a:ext cx="11273106" cy="549274"/>
          </a:xfrm>
        </p:spPr>
        <p:txBody>
          <a:bodyPr>
            <a:normAutofit fontScale="90000"/>
          </a:bodyPr>
          <a:lstStyle/>
          <a:p>
            <a:pPr algn="ctr"/>
            <a:r>
              <a:rPr lang="it-IT" dirty="0"/>
              <a:t>Le tappe del percorso</a:t>
            </a:r>
          </a:p>
        </p:txBody>
      </p:sp>
      <p:sp>
        <p:nvSpPr>
          <p:cNvPr id="46" name="Rettangolo 45">
            <a:extLst>
              <a:ext uri="{FF2B5EF4-FFF2-40B4-BE49-F238E27FC236}">
                <a16:creationId xmlns:a16="http://schemas.microsoft.com/office/drawing/2014/main" id="{173E4330-69E3-5944-A65E-BDACC7DAC004}"/>
              </a:ext>
            </a:extLst>
          </p:cNvPr>
          <p:cNvSpPr/>
          <p:nvPr/>
        </p:nvSpPr>
        <p:spPr>
          <a:xfrm>
            <a:off x="5910526" y="1093456"/>
            <a:ext cx="924667"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8" name="Elemento grafico 7" descr="Strada con due vie con un sentiero con riempimento a tinta unita">
            <a:extLst>
              <a:ext uri="{FF2B5EF4-FFF2-40B4-BE49-F238E27FC236}">
                <a16:creationId xmlns:a16="http://schemas.microsoft.com/office/drawing/2014/main" id="{0F1190C0-72FC-F242-8AF6-8647B6E3FEA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74624" y="1174162"/>
            <a:ext cx="596470" cy="596470"/>
          </a:xfrm>
          <a:prstGeom prst="rect">
            <a:avLst/>
          </a:prstGeom>
        </p:spPr>
      </p:pic>
      <p:sp>
        <p:nvSpPr>
          <p:cNvPr id="49" name="Rettangolo 48">
            <a:extLst>
              <a:ext uri="{FF2B5EF4-FFF2-40B4-BE49-F238E27FC236}">
                <a16:creationId xmlns:a16="http://schemas.microsoft.com/office/drawing/2014/main" id="{5497C62C-0D2A-D24C-A885-68A44CAC3804}"/>
              </a:ext>
            </a:extLst>
          </p:cNvPr>
          <p:cNvSpPr/>
          <p:nvPr/>
        </p:nvSpPr>
        <p:spPr>
          <a:xfrm>
            <a:off x="7894558" y="1093456"/>
            <a:ext cx="924814"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10" name="Elemento grafico 9" descr="Racconto con riempimento a tinta unita">
            <a:extLst>
              <a:ext uri="{FF2B5EF4-FFF2-40B4-BE49-F238E27FC236}">
                <a16:creationId xmlns:a16="http://schemas.microsoft.com/office/drawing/2014/main" id="{5DDCD9B8-B707-0A43-A401-B8E87EF05C5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27920" y="1143352"/>
            <a:ext cx="658091" cy="658091"/>
          </a:xfrm>
          <a:prstGeom prst="rect">
            <a:avLst/>
          </a:prstGeom>
        </p:spPr>
      </p:pic>
      <p:sp>
        <p:nvSpPr>
          <p:cNvPr id="25" name="Segnaposto numero diapositiva 4">
            <a:extLst>
              <a:ext uri="{FF2B5EF4-FFF2-40B4-BE49-F238E27FC236}">
                <a16:creationId xmlns:a16="http://schemas.microsoft.com/office/drawing/2014/main" id="{C14C97DF-C8F2-8741-B251-C1D90F6DFD93}"/>
              </a:ext>
            </a:extLst>
          </p:cNvPr>
          <p:cNvSpPr txBox="1">
            <a:spLocks/>
          </p:cNvSpPr>
          <p:nvPr/>
        </p:nvSpPr>
        <p:spPr>
          <a:xfrm>
            <a:off x="8610600" y="6356350"/>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E78B50C-1A4D-EE4D-ADE9-69658C84A335}" type="slidenum">
              <a:rPr lang="it-IT" sz="1200" smtClean="0">
                <a:solidFill>
                  <a:schemeClr val="bg1">
                    <a:lumMod val="50000"/>
                  </a:schemeClr>
                </a:solidFill>
              </a:rPr>
              <a:pPr algn="r"/>
              <a:t>3</a:t>
            </a:fld>
            <a:endParaRPr lang="it-IT" sz="1200">
              <a:solidFill>
                <a:schemeClr val="bg1">
                  <a:lumMod val="50000"/>
                </a:schemeClr>
              </a:solidFill>
            </a:endParaRPr>
          </a:p>
        </p:txBody>
      </p:sp>
      <p:sp>
        <p:nvSpPr>
          <p:cNvPr id="4" name="Rettangolo 3">
            <a:extLst>
              <a:ext uri="{FF2B5EF4-FFF2-40B4-BE49-F238E27FC236}">
                <a16:creationId xmlns:a16="http://schemas.microsoft.com/office/drawing/2014/main" id="{DA6027A2-E8EB-4011-37D1-53C84C8574AF}"/>
              </a:ext>
            </a:extLst>
          </p:cNvPr>
          <p:cNvSpPr/>
          <p:nvPr/>
        </p:nvSpPr>
        <p:spPr>
          <a:xfrm>
            <a:off x="9948494" y="1093456"/>
            <a:ext cx="924814" cy="757883"/>
          </a:xfrm>
          <a:prstGeom prst="rect">
            <a:avLst/>
          </a:prstGeom>
          <a:solidFill>
            <a:srgbClr val="00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88"/>
          </a:p>
        </p:txBody>
      </p:sp>
      <p:pic>
        <p:nvPicPr>
          <p:cNvPr id="9" name="Elemento grafico 8" descr="Libro di giochi con riempimento a tinta unita">
            <a:extLst>
              <a:ext uri="{FF2B5EF4-FFF2-40B4-BE49-F238E27FC236}">
                <a16:creationId xmlns:a16="http://schemas.microsoft.com/office/drawing/2014/main" id="{053153FE-9FC3-67D5-D4EE-1A361D2137A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023764" y="1098325"/>
            <a:ext cx="748145" cy="748145"/>
          </a:xfrm>
          <a:prstGeom prst="rect">
            <a:avLst/>
          </a:prstGeom>
        </p:spPr>
      </p:pic>
      <p:sp>
        <p:nvSpPr>
          <p:cNvPr id="2" name="Segnaposto numero diapositiva 3">
            <a:extLst>
              <a:ext uri="{FF2B5EF4-FFF2-40B4-BE49-F238E27FC236}">
                <a16:creationId xmlns:a16="http://schemas.microsoft.com/office/drawing/2014/main" id="{C7D458E0-68A9-83F0-5D39-0D4EAC41F896}"/>
              </a:ext>
            </a:extLst>
          </p:cNvPr>
          <p:cNvSpPr txBox="1">
            <a:spLocks/>
          </p:cNvSpPr>
          <p:nvPr/>
        </p:nvSpPr>
        <p:spPr>
          <a:xfrm>
            <a:off x="9036485" y="5279111"/>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006A469-36A0-472D-AF10-FE5A841B8CFD}" type="slidenum">
              <a:rPr lang="it-IT" sz="1200" smtClean="0">
                <a:solidFill>
                  <a:schemeClr val="bg2">
                    <a:lumMod val="50000"/>
                  </a:schemeClr>
                </a:solidFill>
              </a:rPr>
              <a:pPr algn="r"/>
              <a:t>3</a:t>
            </a:fld>
            <a:endParaRPr lang="it-IT" sz="1200" dirty="0">
              <a:solidFill>
                <a:schemeClr val="bg2">
                  <a:lumMod val="50000"/>
                </a:schemeClr>
              </a:solidFill>
            </a:endParaRPr>
          </a:p>
        </p:txBody>
      </p:sp>
    </p:spTree>
    <p:extLst>
      <p:ext uri="{BB962C8B-B14F-4D97-AF65-F5344CB8AC3E}">
        <p14:creationId xmlns:p14="http://schemas.microsoft.com/office/powerpoint/2010/main" val="4118470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946A3D-A6F2-7B8D-ABE3-5F8892350E6A}"/>
              </a:ext>
            </a:extLst>
          </p:cNvPr>
          <p:cNvSpPr>
            <a:spLocks noGrp="1"/>
          </p:cNvSpPr>
          <p:nvPr>
            <p:ph type="title"/>
          </p:nvPr>
        </p:nvSpPr>
        <p:spPr/>
        <p:txBody>
          <a:bodyPr>
            <a:noAutofit/>
          </a:bodyPr>
          <a:lstStyle/>
          <a:p>
            <a:r>
              <a:rPr lang="it-IT" sz="3200" dirty="0"/>
              <a:t>Premessa e contesto</a:t>
            </a:r>
            <a:endParaRPr lang="it-IT" sz="2000" dirty="0"/>
          </a:p>
        </p:txBody>
      </p:sp>
      <p:sp>
        <p:nvSpPr>
          <p:cNvPr id="3" name="Segnaposto contenuto 2">
            <a:extLst>
              <a:ext uri="{FF2B5EF4-FFF2-40B4-BE49-F238E27FC236}">
                <a16:creationId xmlns:a16="http://schemas.microsoft.com/office/drawing/2014/main" id="{BAAB10D4-A19E-B74D-5E44-0EDEE2679E38}"/>
              </a:ext>
            </a:extLst>
          </p:cNvPr>
          <p:cNvSpPr>
            <a:spLocks noGrp="1"/>
          </p:cNvSpPr>
          <p:nvPr>
            <p:ph sz="half" idx="1"/>
          </p:nvPr>
        </p:nvSpPr>
        <p:spPr/>
        <p:txBody>
          <a:bodyPr>
            <a:noAutofit/>
          </a:bodyPr>
          <a:lstStyle/>
          <a:p>
            <a:pPr marL="0" indent="0" fontAlgn="base">
              <a:buNone/>
            </a:pPr>
            <a:r>
              <a:rPr lang="it-IT" sz="1800" dirty="0"/>
              <a:t>Premessa generale </a:t>
            </a:r>
            <a:r>
              <a:rPr lang="it-IT" sz="1800" b="0" i="0" dirty="0">
                <a:effectLst/>
              </a:rPr>
              <a:t>è il </a:t>
            </a:r>
            <a:r>
              <a:rPr lang="it-IT" sz="1800" b="1" i="0" dirty="0">
                <a:effectLst/>
              </a:rPr>
              <a:t>grande divario nel tasso di sedentarietà e corretti stili di vita tra nord, sud e isole. </a:t>
            </a:r>
            <a:r>
              <a:rPr lang="it-IT" sz="1800" b="0" i="0" dirty="0">
                <a:effectLst/>
              </a:rPr>
              <a:t>Con scollamenti molto forti. Con i fondi PNRR sono stati costruiti 1.500 playground soprattutto nelle città del sud con meno di 5.000 abitanti. </a:t>
            </a:r>
          </a:p>
          <a:p>
            <a:pPr marL="0" indent="0" fontAlgn="base">
              <a:buNone/>
            </a:pPr>
            <a:r>
              <a:rPr lang="it-IT" sz="1800" b="0" i="0" dirty="0">
                <a:effectLst/>
              </a:rPr>
              <a:t>Ma non si tratta solo di un problema di infrastrutture materiali, bensì della necessità di intervenire sulle "infrastrutture immateriali" e quindi sulla cultura del movimento. Quali leve, quali modi e meccanismi per rendere la società sempre più attiva da questo punto di vista?</a:t>
            </a:r>
          </a:p>
          <a:p>
            <a:pPr marL="0" indent="0" fontAlgn="base">
              <a:buNone/>
            </a:pPr>
            <a:r>
              <a:rPr lang="it-IT" sz="1800" b="0" i="0" dirty="0">
                <a:effectLst/>
              </a:rPr>
              <a:t>Sicuramente è fondamentale </a:t>
            </a:r>
            <a:r>
              <a:rPr lang="it-IT" sz="1800" b="1" i="0" dirty="0">
                <a:effectLst/>
              </a:rPr>
              <a:t>mettere a conoscenza i cittadini dei risvolti positivi collegati a una maggiore pratica sportiva</a:t>
            </a:r>
            <a:r>
              <a:rPr lang="it-IT" sz="1800" b="0" i="0" dirty="0">
                <a:effectLst/>
              </a:rPr>
              <a:t>. Altro punto importante, riconoscere lo sport come medicina facendo </a:t>
            </a:r>
            <a:r>
              <a:rPr lang="it-IT" sz="1800" b="1" i="0" dirty="0">
                <a:effectLst/>
              </a:rPr>
              <a:t>entrare lo sport e il movimento in ricetta</a:t>
            </a:r>
            <a:r>
              <a:rPr lang="it-IT" sz="1800" b="0" i="0" dirty="0">
                <a:effectLst/>
              </a:rPr>
              <a:t>. Questo può rappresentare una nuova modalità per incentivare la pratica sportiva. </a:t>
            </a:r>
          </a:p>
          <a:p>
            <a:pPr marL="0" indent="0" fontAlgn="base">
              <a:buNone/>
            </a:pPr>
            <a:endParaRPr lang="it-IT" sz="1800" b="0" i="0" dirty="0">
              <a:effectLst/>
            </a:endParaRPr>
          </a:p>
        </p:txBody>
      </p:sp>
      <p:sp>
        <p:nvSpPr>
          <p:cNvPr id="4" name="Segnaposto contenuto 3">
            <a:extLst>
              <a:ext uri="{FF2B5EF4-FFF2-40B4-BE49-F238E27FC236}">
                <a16:creationId xmlns:a16="http://schemas.microsoft.com/office/drawing/2014/main" id="{1C3ADEC5-2F06-37AC-8A10-D21CC7D9C523}"/>
              </a:ext>
            </a:extLst>
          </p:cNvPr>
          <p:cNvSpPr>
            <a:spLocks noGrp="1"/>
          </p:cNvSpPr>
          <p:nvPr>
            <p:ph sz="half" idx="2"/>
          </p:nvPr>
        </p:nvSpPr>
        <p:spPr/>
        <p:txBody>
          <a:bodyPr>
            <a:normAutofit/>
          </a:bodyPr>
          <a:lstStyle/>
          <a:p>
            <a:pPr marL="0" indent="0">
              <a:buNone/>
            </a:pPr>
            <a:r>
              <a:rPr lang="it-IT" sz="1800" dirty="0"/>
              <a:t>Quali fattori di contesto, da</a:t>
            </a:r>
            <a:r>
              <a:rPr lang="it-IT" sz="1800" b="0" i="0" dirty="0">
                <a:effectLst/>
              </a:rPr>
              <a:t> un lato c’è </a:t>
            </a:r>
            <a:r>
              <a:rPr lang="it-IT" sz="1800" dirty="0"/>
              <a:t>la</a:t>
            </a:r>
            <a:r>
              <a:rPr lang="it-IT" sz="1800" b="0" i="0" dirty="0">
                <a:effectLst/>
              </a:rPr>
              <a:t> grande attenzione del Ministero</a:t>
            </a:r>
            <a:r>
              <a:rPr lang="it-IT" sz="1800" dirty="0"/>
              <a:t> e</a:t>
            </a:r>
            <a:r>
              <a:rPr lang="it-IT" sz="1800" b="0" i="0" dirty="0">
                <a:effectLst/>
              </a:rPr>
              <a:t> di Sport e Salute sulla parte </a:t>
            </a:r>
            <a:r>
              <a:rPr lang="it-IT" sz="1800" b="1" i="0" dirty="0">
                <a:effectLst/>
              </a:rPr>
              <a:t>infrastrutturale leggera</a:t>
            </a:r>
            <a:r>
              <a:rPr lang="it-IT" sz="1800" b="0" i="0" dirty="0">
                <a:effectLst/>
              </a:rPr>
              <a:t>, anche grazie a una mappatura degli impianti sportivi pubblici disponibili. A tale proposito, un aspetto importante è quello della sicurezza degli spazi che può essere rafforzata anche grazie a un uso intelligente delle strumentazioni digitali.</a:t>
            </a:r>
          </a:p>
          <a:p>
            <a:pPr marL="0" indent="0">
              <a:buNone/>
            </a:pPr>
            <a:r>
              <a:rPr lang="it-IT" sz="1800" b="0" i="0" dirty="0">
                <a:effectLst/>
              </a:rPr>
              <a:t>Dall’altro la consapevolezza ormai diffusa che non bastano le infrastrutture fisiche, ma servono </a:t>
            </a:r>
            <a:r>
              <a:rPr lang="it-IT" sz="1800" b="1" i="0" dirty="0">
                <a:effectLst/>
              </a:rPr>
              <a:t>meccanismi semplici di incentivo alla pratica sportiva e al movimento </a:t>
            </a:r>
            <a:r>
              <a:rPr lang="it-IT" sz="1800" b="0" i="0" dirty="0">
                <a:effectLst/>
              </a:rPr>
              <a:t>per utilizzare gli spazi creati: com</a:t>
            </a:r>
            <a:r>
              <a:rPr lang="it-IT" sz="1800" dirty="0"/>
              <a:t>e per esempio d</a:t>
            </a:r>
            <a:r>
              <a:rPr lang="it-IT" sz="1800" b="0" i="0" dirty="0">
                <a:effectLst/>
              </a:rPr>
              <a:t>are appuntamenti fissi per fare pratica e mettere a disposizione figure specializzate (es. coach di quartiere).</a:t>
            </a:r>
            <a:endParaRPr lang="it-IT" sz="1800" dirty="0"/>
          </a:p>
          <a:p>
            <a:endParaRPr lang="it-IT" sz="1800" dirty="0"/>
          </a:p>
        </p:txBody>
      </p:sp>
      <p:sp>
        <p:nvSpPr>
          <p:cNvPr id="5" name="Segnaposto numero diapositiva 4">
            <a:extLst>
              <a:ext uri="{FF2B5EF4-FFF2-40B4-BE49-F238E27FC236}">
                <a16:creationId xmlns:a16="http://schemas.microsoft.com/office/drawing/2014/main" id="{19103376-C354-BD80-BC9F-ADA5DF4D633E}"/>
              </a:ext>
            </a:extLst>
          </p:cNvPr>
          <p:cNvSpPr>
            <a:spLocks noGrp="1"/>
          </p:cNvSpPr>
          <p:nvPr>
            <p:ph type="sldNum" sz="quarter" idx="12"/>
          </p:nvPr>
        </p:nvSpPr>
        <p:spPr/>
        <p:txBody>
          <a:bodyPr/>
          <a:lstStyle/>
          <a:p>
            <a:fld id="{E006A469-36A0-472D-AF10-FE5A841B8CFD}" type="slidenum">
              <a:rPr lang="it-IT" smtClean="0"/>
              <a:t>4</a:t>
            </a:fld>
            <a:endParaRPr lang="it-IT"/>
          </a:p>
        </p:txBody>
      </p:sp>
    </p:spTree>
    <p:extLst>
      <p:ext uri="{BB962C8B-B14F-4D97-AF65-F5344CB8AC3E}">
        <p14:creationId xmlns:p14="http://schemas.microsoft.com/office/powerpoint/2010/main" val="383862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603CE7-1AD6-150E-02F3-14655B335024}"/>
              </a:ext>
            </a:extLst>
          </p:cNvPr>
          <p:cNvSpPr>
            <a:spLocks noGrp="1"/>
          </p:cNvSpPr>
          <p:nvPr>
            <p:ph type="title"/>
          </p:nvPr>
        </p:nvSpPr>
        <p:spPr/>
        <p:txBody>
          <a:bodyPr/>
          <a:lstStyle/>
          <a:p>
            <a:r>
              <a:rPr lang="it-IT" sz="3200" b="1" dirty="0">
                <a:solidFill>
                  <a:schemeClr val="tx1"/>
                </a:solidFill>
              </a:rPr>
              <a:t>Chi</a:t>
            </a:r>
            <a:r>
              <a:rPr lang="it-IT" sz="3200" dirty="0">
                <a:solidFill>
                  <a:schemeClr val="tx1"/>
                </a:solidFill>
              </a:rPr>
              <a:t>: pubblico di destinazione e diversi stakeholder</a:t>
            </a:r>
            <a:endParaRPr lang="it-IT" sz="3200" dirty="0"/>
          </a:p>
        </p:txBody>
      </p:sp>
      <p:sp>
        <p:nvSpPr>
          <p:cNvPr id="3" name="Segnaposto contenuto 2">
            <a:extLst>
              <a:ext uri="{FF2B5EF4-FFF2-40B4-BE49-F238E27FC236}">
                <a16:creationId xmlns:a16="http://schemas.microsoft.com/office/drawing/2014/main" id="{85E31C02-643D-49CA-6AF2-C694B8DF30F3}"/>
              </a:ext>
            </a:extLst>
          </p:cNvPr>
          <p:cNvSpPr>
            <a:spLocks noGrp="1"/>
          </p:cNvSpPr>
          <p:nvPr>
            <p:ph sz="half" idx="1"/>
          </p:nvPr>
        </p:nvSpPr>
        <p:spPr/>
        <p:txBody>
          <a:bodyPr>
            <a:normAutofit/>
          </a:bodyPr>
          <a:lstStyle/>
          <a:p>
            <a:pPr marL="0" indent="0">
              <a:lnSpc>
                <a:spcPct val="100000"/>
              </a:lnSpc>
              <a:spcBef>
                <a:spcPts val="0"/>
              </a:spcBef>
              <a:spcAft>
                <a:spcPts val="600"/>
              </a:spcAft>
              <a:buNone/>
            </a:pPr>
            <a:r>
              <a:rPr lang="it-IT" dirty="0"/>
              <a:t>Quale </a:t>
            </a:r>
            <a:r>
              <a:rPr lang="it-IT" u="sng" dirty="0"/>
              <a:t>target diretto</a:t>
            </a:r>
            <a:r>
              <a:rPr lang="it-IT" dirty="0"/>
              <a:t> dell’output della </a:t>
            </a:r>
            <a:r>
              <a:rPr lang="it-IT" dirty="0" err="1"/>
              <a:t>Cop</a:t>
            </a:r>
            <a:r>
              <a:rPr lang="it-IT" dirty="0"/>
              <a:t> 2 sono state identificate le </a:t>
            </a:r>
            <a:r>
              <a:rPr lang="it-IT" b="1" dirty="0"/>
              <a:t>amministrazioni comunali</a:t>
            </a:r>
            <a:r>
              <a:rPr lang="it-IT" dirty="0"/>
              <a:t>, che presidiano il territorio e in particolare gli spazi outdoor.</a:t>
            </a:r>
          </a:p>
          <a:p>
            <a:pPr marL="0" indent="0">
              <a:lnSpc>
                <a:spcPct val="100000"/>
              </a:lnSpc>
              <a:spcBef>
                <a:spcPts val="0"/>
              </a:spcBef>
              <a:spcAft>
                <a:spcPts val="600"/>
              </a:spcAft>
              <a:buNone/>
            </a:pPr>
            <a:r>
              <a:rPr lang="it-IT" dirty="0"/>
              <a:t>L’amministrazione comunale è quindi lo stakeholder che meglio può aiutare a promuovere la pratica sportiva in spazi urbani come parchi e giardini, con l'obiettivo di migliorare la qualità della vita, la sostenibilità, la rigenerazione e l'integrazione del contesto urbano.</a:t>
            </a:r>
          </a:p>
          <a:p>
            <a:pPr marL="0" indent="0">
              <a:lnSpc>
                <a:spcPct val="100000"/>
              </a:lnSpc>
              <a:spcBef>
                <a:spcPts val="0"/>
              </a:spcBef>
              <a:spcAft>
                <a:spcPts val="600"/>
              </a:spcAft>
              <a:buNone/>
            </a:pPr>
            <a:r>
              <a:rPr lang="it-IT" dirty="0"/>
              <a:t>Il progetto sarà presentato in prima battuta agli stakeholder istituzionali a livello centrale, quali il Ministero dello Sport e Sport e Salute. </a:t>
            </a:r>
          </a:p>
          <a:p>
            <a:pPr>
              <a:lnSpc>
                <a:spcPct val="100000"/>
              </a:lnSpc>
              <a:spcBef>
                <a:spcPts val="0"/>
              </a:spcBef>
              <a:spcAft>
                <a:spcPts val="600"/>
              </a:spcAft>
            </a:pPr>
            <a:endParaRPr lang="it-IT" dirty="0"/>
          </a:p>
        </p:txBody>
      </p:sp>
      <p:sp>
        <p:nvSpPr>
          <p:cNvPr id="4" name="Segnaposto contenuto 3">
            <a:extLst>
              <a:ext uri="{FF2B5EF4-FFF2-40B4-BE49-F238E27FC236}">
                <a16:creationId xmlns:a16="http://schemas.microsoft.com/office/drawing/2014/main" id="{DC8E0CB6-6F51-676F-CB32-1DEA7ADC2383}"/>
              </a:ext>
            </a:extLst>
          </p:cNvPr>
          <p:cNvSpPr>
            <a:spLocks noGrp="1"/>
          </p:cNvSpPr>
          <p:nvPr>
            <p:ph sz="half" idx="2"/>
          </p:nvPr>
        </p:nvSpPr>
        <p:spPr/>
        <p:txBody>
          <a:bodyPr>
            <a:normAutofit/>
          </a:bodyPr>
          <a:lstStyle/>
          <a:p>
            <a:pPr marL="0" indent="0">
              <a:lnSpc>
                <a:spcPct val="100000"/>
              </a:lnSpc>
              <a:spcBef>
                <a:spcPts val="0"/>
              </a:spcBef>
              <a:spcAft>
                <a:spcPts val="600"/>
              </a:spcAft>
              <a:buNone/>
            </a:pPr>
            <a:r>
              <a:rPr lang="it-IT" dirty="0"/>
              <a:t>Quali </a:t>
            </a:r>
            <a:r>
              <a:rPr lang="it-IT" u="sng" dirty="0"/>
              <a:t>target indiretti </a:t>
            </a:r>
            <a:r>
              <a:rPr lang="it-IT" dirty="0"/>
              <a:t>dell’output della </a:t>
            </a:r>
            <a:r>
              <a:rPr lang="it-IT" dirty="0" err="1"/>
              <a:t>Cop</a:t>
            </a:r>
            <a:r>
              <a:rPr lang="it-IT" dirty="0"/>
              <a:t> 2 sono invece dal un lato gli enti di promozione sportiva e dall’altro cittadini di qualsiasi fascia d’età:</a:t>
            </a:r>
          </a:p>
          <a:p>
            <a:pPr>
              <a:lnSpc>
                <a:spcPct val="100000"/>
              </a:lnSpc>
              <a:spcBef>
                <a:spcPts val="0"/>
              </a:spcBef>
              <a:spcAft>
                <a:spcPts val="600"/>
              </a:spcAft>
              <a:buFont typeface="Courier New" panose="02070309020205020404" pitchFamily="49" charset="0"/>
              <a:buChar char="o"/>
            </a:pPr>
            <a:r>
              <a:rPr lang="it-IT" dirty="0"/>
              <a:t>Gli </a:t>
            </a:r>
            <a:r>
              <a:rPr lang="it-IT" b="1" dirty="0"/>
              <a:t>enti di promozione sportiva </a:t>
            </a:r>
            <a:r>
              <a:rPr lang="it-IT" dirty="0"/>
              <a:t>possono essere i protagonisti della gestione degli spazi outdoor per farli vivere e dare continuità nel tempo alle progettualità.</a:t>
            </a:r>
          </a:p>
          <a:p>
            <a:pPr>
              <a:lnSpc>
                <a:spcPct val="100000"/>
              </a:lnSpc>
              <a:spcBef>
                <a:spcPts val="0"/>
              </a:spcBef>
              <a:spcAft>
                <a:spcPts val="600"/>
              </a:spcAft>
              <a:buFont typeface="Courier New" panose="02070309020205020404" pitchFamily="49" charset="0"/>
              <a:buChar char="o"/>
            </a:pPr>
            <a:r>
              <a:rPr lang="it-IT" dirty="0"/>
              <a:t>Per quanto riguarda i </a:t>
            </a:r>
            <a:r>
              <a:rPr lang="it-IT" b="1" dirty="0"/>
              <a:t>cittadini</a:t>
            </a:r>
            <a:r>
              <a:rPr lang="it-IT" dirty="0"/>
              <a:t>, un aspetto importante è quello del rapporto tra le generazioni data la complementarietà della possibile fruizione (es. anziani mattina, giovani pomeriggio) e dei bisogni. Possono essere previste logiche di mentoring e reverse mentoring.</a:t>
            </a:r>
          </a:p>
          <a:p>
            <a:pPr marL="136525" indent="-136525">
              <a:lnSpc>
                <a:spcPct val="100000"/>
              </a:lnSpc>
              <a:spcBef>
                <a:spcPts val="0"/>
              </a:spcBef>
              <a:spcAft>
                <a:spcPts val="600"/>
              </a:spcAft>
            </a:pPr>
            <a:endParaRPr lang="it-IT" dirty="0"/>
          </a:p>
          <a:p>
            <a:pPr>
              <a:lnSpc>
                <a:spcPct val="100000"/>
              </a:lnSpc>
              <a:spcBef>
                <a:spcPts val="0"/>
              </a:spcBef>
              <a:spcAft>
                <a:spcPts val="600"/>
              </a:spcAft>
            </a:pPr>
            <a:endParaRPr lang="it-IT" dirty="0"/>
          </a:p>
        </p:txBody>
      </p:sp>
      <p:sp>
        <p:nvSpPr>
          <p:cNvPr id="5" name="Segnaposto numero diapositiva 4">
            <a:extLst>
              <a:ext uri="{FF2B5EF4-FFF2-40B4-BE49-F238E27FC236}">
                <a16:creationId xmlns:a16="http://schemas.microsoft.com/office/drawing/2014/main" id="{E5080C5D-A443-24FF-124A-7BCC1F6EAB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8232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C35BE1-338D-61FE-92A5-9E43B2C72AE3}"/>
              </a:ext>
            </a:extLst>
          </p:cNvPr>
          <p:cNvSpPr>
            <a:spLocks noGrp="1"/>
          </p:cNvSpPr>
          <p:nvPr>
            <p:ph type="title"/>
          </p:nvPr>
        </p:nvSpPr>
        <p:spPr/>
        <p:txBody>
          <a:bodyPr/>
          <a:lstStyle/>
          <a:p>
            <a:r>
              <a:rPr lang="it-IT" sz="3200" b="1" dirty="0"/>
              <a:t>Perché: </a:t>
            </a:r>
            <a:r>
              <a:rPr lang="it-IT" sz="3200" dirty="0"/>
              <a:t>valore e significato per gli stakeholder</a:t>
            </a:r>
          </a:p>
        </p:txBody>
      </p:sp>
      <p:sp>
        <p:nvSpPr>
          <p:cNvPr id="3" name="Segnaposto contenuto 2">
            <a:extLst>
              <a:ext uri="{FF2B5EF4-FFF2-40B4-BE49-F238E27FC236}">
                <a16:creationId xmlns:a16="http://schemas.microsoft.com/office/drawing/2014/main" id="{EE0EBD1C-B02E-0A0D-82E9-342CEEA7393E}"/>
              </a:ext>
            </a:extLst>
          </p:cNvPr>
          <p:cNvSpPr>
            <a:spLocks noGrp="1"/>
          </p:cNvSpPr>
          <p:nvPr>
            <p:ph sz="half" idx="1"/>
          </p:nvPr>
        </p:nvSpPr>
        <p:spPr/>
        <p:txBody>
          <a:bodyPr/>
          <a:lstStyle/>
          <a:p>
            <a:pPr marL="0" indent="0">
              <a:lnSpc>
                <a:spcPct val="100000"/>
              </a:lnSpc>
              <a:spcBef>
                <a:spcPts val="0"/>
              </a:spcBef>
              <a:spcAft>
                <a:spcPts val="600"/>
              </a:spcAft>
              <a:buNone/>
            </a:pPr>
            <a:r>
              <a:rPr lang="it-IT" i="0" u="sng" dirty="0">
                <a:effectLst/>
                <a:latin typeface="Calibri" panose="020F0502020204030204" pitchFamily="34" charset="0"/>
              </a:rPr>
              <a:t>Per il target diretto</a:t>
            </a:r>
            <a:r>
              <a:rPr lang="it-IT" i="0" dirty="0">
                <a:effectLst/>
                <a:latin typeface="Calibri" panose="020F0502020204030204" pitchFamily="34" charset="0"/>
              </a:rPr>
              <a:t>, cioè le amministrazioni comunali, il progetto pilota può essere un elemento </a:t>
            </a:r>
            <a:r>
              <a:rPr lang="it-IT" b="1" i="0" dirty="0">
                <a:effectLst/>
                <a:latin typeface="Calibri" panose="020F0502020204030204" pitchFamily="34" charset="0"/>
              </a:rPr>
              <a:t>abilitante e accelerante alcune iniziative già in atto</a:t>
            </a:r>
            <a:r>
              <a:rPr lang="it-IT" i="0" dirty="0">
                <a:effectLst/>
                <a:latin typeface="Calibri" panose="020F0502020204030204" pitchFamily="34" charset="0"/>
              </a:rPr>
              <a:t>, ovvero l’occasione per lanciare nuove iniziative integrando nuovi approcci.</a:t>
            </a:r>
          </a:p>
          <a:p>
            <a:pPr marL="0" marR="0" indent="0">
              <a:spcBef>
                <a:spcPts val="0"/>
              </a:spcBef>
              <a:spcAft>
                <a:spcPts val="0"/>
              </a:spcAft>
              <a:buNone/>
            </a:pPr>
            <a:r>
              <a:rPr lang="it-IT" dirty="0">
                <a:effectLst/>
                <a:latin typeface="Calibri" panose="020F0502020204030204" pitchFamily="34" charset="0"/>
              </a:rPr>
              <a:t>Il </a:t>
            </a:r>
            <a:r>
              <a:rPr lang="it-IT" b="1" dirty="0">
                <a:effectLst/>
                <a:latin typeface="Calibri" panose="020F0502020204030204" pitchFamily="34" charset="0"/>
              </a:rPr>
              <a:t>cambio di paradigma è innanzitutto culturale </a:t>
            </a:r>
            <a:r>
              <a:rPr lang="it-IT" dirty="0">
                <a:latin typeface="Calibri" panose="020F0502020204030204" pitchFamily="34" charset="0"/>
              </a:rPr>
              <a:t>e </a:t>
            </a:r>
            <a:r>
              <a:rPr lang="it-IT" dirty="0">
                <a:effectLst/>
                <a:latin typeface="Calibri" panose="020F0502020204030204" pitchFamily="34" charset="0"/>
              </a:rPr>
              <a:t>si può ottenere anche grazie alle attività di divulgazione e formazione integrate nella progettualità. </a:t>
            </a:r>
            <a:endParaRPr lang="it-IT" dirty="0"/>
          </a:p>
        </p:txBody>
      </p:sp>
      <p:sp>
        <p:nvSpPr>
          <p:cNvPr id="4" name="Segnaposto contenuto 3">
            <a:extLst>
              <a:ext uri="{FF2B5EF4-FFF2-40B4-BE49-F238E27FC236}">
                <a16:creationId xmlns:a16="http://schemas.microsoft.com/office/drawing/2014/main" id="{E349404A-E7D9-BAB4-F941-F90AAC1196DE}"/>
              </a:ext>
            </a:extLst>
          </p:cNvPr>
          <p:cNvSpPr>
            <a:spLocks noGrp="1"/>
          </p:cNvSpPr>
          <p:nvPr>
            <p:ph sz="half" idx="2"/>
          </p:nvPr>
        </p:nvSpPr>
        <p:spPr/>
        <p:txBody>
          <a:bodyPr/>
          <a:lstStyle/>
          <a:p>
            <a:pPr marL="0" indent="0">
              <a:lnSpc>
                <a:spcPct val="100000"/>
              </a:lnSpc>
              <a:spcBef>
                <a:spcPts val="0"/>
              </a:spcBef>
              <a:spcAft>
                <a:spcPts val="600"/>
              </a:spcAft>
              <a:buNone/>
            </a:pPr>
            <a:r>
              <a:rPr lang="it-IT" i="0" dirty="0">
                <a:effectLst/>
                <a:latin typeface="Calibri" panose="020F0502020204030204" pitchFamily="34" charset="0"/>
              </a:rPr>
              <a:t>Per il </a:t>
            </a:r>
            <a:r>
              <a:rPr lang="it-IT" i="0" u="sng" dirty="0">
                <a:effectLst/>
                <a:latin typeface="Calibri" panose="020F0502020204030204" pitchFamily="34" charset="0"/>
              </a:rPr>
              <a:t>target indiretto</a:t>
            </a:r>
            <a:r>
              <a:rPr lang="it-IT" i="0" dirty="0">
                <a:effectLst/>
                <a:latin typeface="Calibri" panose="020F0502020204030204" pitchFamily="34" charset="0"/>
              </a:rPr>
              <a:t>, cioè gli attori delle società sportive e </a:t>
            </a:r>
            <a:r>
              <a:rPr lang="it-IT" dirty="0">
                <a:latin typeface="Calibri" panose="020F0502020204030204" pitchFamily="34" charset="0"/>
              </a:rPr>
              <a:t>i cittadini, il progetto rappresenta un’opportunità di vivere la pratica sportiva in modo innovativo.</a:t>
            </a:r>
          </a:p>
          <a:p>
            <a:pPr marL="0" indent="0">
              <a:lnSpc>
                <a:spcPct val="100000"/>
              </a:lnSpc>
              <a:spcBef>
                <a:spcPts val="0"/>
              </a:spcBef>
              <a:spcAft>
                <a:spcPts val="600"/>
              </a:spcAft>
              <a:buNone/>
            </a:pPr>
            <a:r>
              <a:rPr lang="it-IT" i="0" dirty="0">
                <a:effectLst/>
                <a:latin typeface="Calibri" panose="020F0502020204030204" pitchFamily="34" charset="0"/>
              </a:rPr>
              <a:t>I moduli </a:t>
            </a:r>
            <a:r>
              <a:rPr lang="it-IT" dirty="0">
                <a:latin typeface="Calibri" panose="020F0502020204030204" pitchFamily="34" charset="0"/>
              </a:rPr>
              <a:t>complementari ai layout degli spazi outdoor consentono di sviluppare le capacità progettuali, </a:t>
            </a:r>
            <a:r>
              <a:rPr lang="it-IT" b="1" dirty="0">
                <a:latin typeface="Calibri" panose="020F0502020204030204" pitchFamily="34" charset="0"/>
              </a:rPr>
              <a:t>contribuendo alla infrastruttura immateriale </a:t>
            </a:r>
            <a:r>
              <a:rPr lang="it-IT" dirty="0">
                <a:latin typeface="Calibri" panose="020F0502020204030204" pitchFamily="34" charset="0"/>
              </a:rPr>
              <a:t>di cui si parlava in premessa.</a:t>
            </a:r>
            <a:endParaRPr lang="it-IT" i="0" dirty="0">
              <a:effectLst/>
              <a:latin typeface="Calibri" panose="020F0502020204030204" pitchFamily="34" charset="0"/>
            </a:endParaRPr>
          </a:p>
        </p:txBody>
      </p:sp>
      <p:sp>
        <p:nvSpPr>
          <p:cNvPr id="5" name="Segnaposto numero diapositiva 4">
            <a:extLst>
              <a:ext uri="{FF2B5EF4-FFF2-40B4-BE49-F238E27FC236}">
                <a16:creationId xmlns:a16="http://schemas.microsoft.com/office/drawing/2014/main" id="{8362FFBA-12C2-75FE-02F4-0D940B7731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863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603CE7-1AD6-150E-02F3-14655B335024}"/>
              </a:ext>
            </a:extLst>
          </p:cNvPr>
          <p:cNvSpPr>
            <a:spLocks noGrp="1"/>
          </p:cNvSpPr>
          <p:nvPr>
            <p:ph type="title"/>
          </p:nvPr>
        </p:nvSpPr>
        <p:spPr/>
        <p:txBody>
          <a:bodyPr/>
          <a:lstStyle/>
          <a:p>
            <a:r>
              <a:rPr lang="it-IT" sz="3200" b="1" dirty="0">
                <a:solidFill>
                  <a:schemeClr val="tx1"/>
                </a:solidFill>
              </a:rPr>
              <a:t>Cosa: </a:t>
            </a:r>
            <a:r>
              <a:rPr lang="it-IT" sz="3200" dirty="0">
                <a:solidFill>
                  <a:schemeClr val="tx1"/>
                </a:solidFill>
              </a:rPr>
              <a:t>idee, soluzioni e servizi </a:t>
            </a:r>
            <a:r>
              <a:rPr lang="it-IT" sz="2000" dirty="0">
                <a:solidFill>
                  <a:schemeClr val="tx1"/>
                </a:solidFill>
              </a:rPr>
              <a:t>1/4</a:t>
            </a:r>
          </a:p>
        </p:txBody>
      </p:sp>
      <p:sp>
        <p:nvSpPr>
          <p:cNvPr id="3" name="Segnaposto contenuto 2">
            <a:extLst>
              <a:ext uri="{FF2B5EF4-FFF2-40B4-BE49-F238E27FC236}">
                <a16:creationId xmlns:a16="http://schemas.microsoft.com/office/drawing/2014/main" id="{85E31C02-643D-49CA-6AF2-C694B8DF30F3}"/>
              </a:ext>
            </a:extLst>
          </p:cNvPr>
          <p:cNvSpPr>
            <a:spLocks noGrp="1"/>
          </p:cNvSpPr>
          <p:nvPr>
            <p:ph sz="half" idx="1"/>
          </p:nvPr>
        </p:nvSpPr>
        <p:spPr/>
        <p:txBody>
          <a:bodyPr/>
          <a:lstStyle/>
          <a:p>
            <a:pPr marL="0" indent="0">
              <a:lnSpc>
                <a:spcPct val="100000"/>
              </a:lnSpc>
              <a:spcBef>
                <a:spcPts val="0"/>
              </a:spcBef>
              <a:spcAft>
                <a:spcPts val="600"/>
              </a:spcAft>
              <a:buNone/>
            </a:pPr>
            <a:r>
              <a:rPr lang="it-IT" dirty="0"/>
              <a:t>La proposta della </a:t>
            </a:r>
            <a:r>
              <a:rPr lang="it-IT" dirty="0" err="1"/>
              <a:t>Cop</a:t>
            </a:r>
            <a:r>
              <a:rPr lang="it-IT" dirty="0"/>
              <a:t> 2 è quella di strutturare </a:t>
            </a:r>
            <a:r>
              <a:rPr lang="it-IT" dirty="0">
                <a:effectLst/>
              </a:rPr>
              <a:t>un </a:t>
            </a:r>
            <a:r>
              <a:rPr lang="it-IT" b="1" dirty="0">
                <a:effectLst/>
              </a:rPr>
              <a:t>progetto pilota per la realizzazione, gestione e misurazione dell’impatto di spazi outdoor dedicati al benessere e allo sport </a:t>
            </a:r>
            <a:r>
              <a:rPr lang="it-IT" dirty="0">
                <a:effectLst/>
              </a:rPr>
              <a:t>con indicazioni su come farli vivere al di là della </a:t>
            </a:r>
            <a:r>
              <a:rPr lang="it-IT" dirty="0"/>
              <a:t>riqualificazione fisica. </a:t>
            </a:r>
          </a:p>
          <a:p>
            <a:pPr marL="0" indent="0">
              <a:lnSpc>
                <a:spcPct val="100000"/>
              </a:lnSpc>
              <a:spcBef>
                <a:spcPts val="0"/>
              </a:spcBef>
              <a:spcAft>
                <a:spcPts val="600"/>
              </a:spcAft>
              <a:buNone/>
            </a:pPr>
            <a:r>
              <a:rPr lang="it-IT" dirty="0">
                <a:effectLst/>
              </a:rPr>
              <a:t>Anche in linea con le recenti esperienze di Sport e Salute, l’elemento dell’animazione </a:t>
            </a:r>
            <a:r>
              <a:rPr lang="it-IT" dirty="0"/>
              <a:t>e della </a:t>
            </a:r>
            <a:r>
              <a:rPr lang="it-IT" dirty="0" err="1"/>
              <a:t>vivacizzazione</a:t>
            </a:r>
            <a:r>
              <a:rPr lang="it-IT" dirty="0"/>
              <a:t> degli spazi rappresenta un valore aggiunto fondamentale della proposta progettuale integrando format di collaborazione tra </a:t>
            </a:r>
            <a:r>
              <a:rPr lang="it-IT" dirty="0">
                <a:effectLst/>
                <a:latin typeface="Calibri" panose="020F0502020204030204" pitchFamily="34" charset="0"/>
              </a:rPr>
              <a:t>PA e associazioni sportive, che possono usare gli spazi per promuovere il tesseramento e altre iniziative di promozione del benessere.</a:t>
            </a:r>
          </a:p>
          <a:p>
            <a:pPr marL="0" indent="0">
              <a:lnSpc>
                <a:spcPct val="100000"/>
              </a:lnSpc>
              <a:spcBef>
                <a:spcPts val="0"/>
              </a:spcBef>
              <a:spcAft>
                <a:spcPts val="600"/>
              </a:spcAft>
              <a:buNone/>
            </a:pPr>
            <a:endParaRPr lang="it-IT" dirty="0">
              <a:effectLst/>
            </a:endParaRPr>
          </a:p>
        </p:txBody>
      </p:sp>
      <p:sp>
        <p:nvSpPr>
          <p:cNvPr id="4" name="Segnaposto contenuto 3">
            <a:extLst>
              <a:ext uri="{FF2B5EF4-FFF2-40B4-BE49-F238E27FC236}">
                <a16:creationId xmlns:a16="http://schemas.microsoft.com/office/drawing/2014/main" id="{DC8E0CB6-6F51-676F-CB32-1DEA7ADC2383}"/>
              </a:ext>
            </a:extLst>
          </p:cNvPr>
          <p:cNvSpPr>
            <a:spLocks noGrp="1"/>
          </p:cNvSpPr>
          <p:nvPr>
            <p:ph sz="half" idx="2"/>
          </p:nvPr>
        </p:nvSpPr>
        <p:spPr/>
        <p:txBody>
          <a:bodyPr/>
          <a:lstStyle/>
          <a:p>
            <a:pPr marL="0" indent="0">
              <a:lnSpc>
                <a:spcPct val="100000"/>
              </a:lnSpc>
              <a:spcBef>
                <a:spcPts val="0"/>
              </a:spcBef>
              <a:buNone/>
            </a:pPr>
            <a:r>
              <a:rPr lang="it-IT" dirty="0"/>
              <a:t>Macro-componenti del progetto pilota:</a:t>
            </a:r>
          </a:p>
          <a:p>
            <a:pPr marL="223838" indent="-223838">
              <a:lnSpc>
                <a:spcPct val="100000"/>
              </a:lnSpc>
              <a:spcBef>
                <a:spcPts val="0"/>
              </a:spcBef>
              <a:buFont typeface="+mj-lt"/>
              <a:buAutoNum type="arabicPeriod"/>
            </a:pPr>
            <a:r>
              <a:rPr lang="it-IT" dirty="0"/>
              <a:t>Il </a:t>
            </a:r>
            <a:r>
              <a:rPr lang="it-IT" b="1" dirty="0"/>
              <a:t>LAYOUT DEGLI SPAZI OUTDOOR </a:t>
            </a:r>
            <a:r>
              <a:rPr lang="it-IT" dirty="0"/>
              <a:t>con attrezzature varie.</a:t>
            </a:r>
          </a:p>
          <a:p>
            <a:pPr marL="223838" indent="-223838">
              <a:lnSpc>
                <a:spcPct val="100000"/>
              </a:lnSpc>
              <a:spcBef>
                <a:spcPts val="0"/>
              </a:spcBef>
              <a:buFont typeface="+mj-lt"/>
              <a:buAutoNum type="arabicPeriod"/>
            </a:pPr>
            <a:r>
              <a:rPr lang="it-IT" dirty="0"/>
              <a:t>Dei</a:t>
            </a:r>
            <a:r>
              <a:rPr lang="it-IT" b="1" dirty="0"/>
              <a:t> PACCHETTI DI ATTIVITÀ DI ANIMAZIONE </a:t>
            </a:r>
            <a:r>
              <a:rPr lang="it-IT" dirty="0"/>
              <a:t>per diverse fasce d’età. </a:t>
            </a:r>
          </a:p>
          <a:p>
            <a:pPr marL="223838" indent="-223838">
              <a:lnSpc>
                <a:spcPct val="100000"/>
              </a:lnSpc>
              <a:spcBef>
                <a:spcPts val="0"/>
              </a:spcBef>
              <a:buFont typeface="+mj-lt"/>
              <a:buAutoNum type="arabicPeriod"/>
            </a:pPr>
            <a:r>
              <a:rPr lang="it-IT" dirty="0"/>
              <a:t>La</a:t>
            </a:r>
            <a:r>
              <a:rPr lang="it-IT" b="1" dirty="0"/>
              <a:t> FORMAZIONE PER GLI STAKEHOLDER COINVOLTI </a:t>
            </a:r>
            <a:r>
              <a:rPr lang="it-IT" dirty="0"/>
              <a:t>per tutta la durata del progetto.</a:t>
            </a:r>
          </a:p>
          <a:p>
            <a:pPr marL="223838" indent="-223838">
              <a:lnSpc>
                <a:spcPct val="100000"/>
              </a:lnSpc>
              <a:spcBef>
                <a:spcPts val="0"/>
              </a:spcBef>
              <a:buFont typeface="+mj-lt"/>
              <a:buAutoNum type="arabicPeriod"/>
            </a:pPr>
            <a:r>
              <a:rPr lang="it-IT" sz="2000" dirty="0"/>
              <a:t>Il </a:t>
            </a:r>
            <a:r>
              <a:rPr lang="it-IT" sz="2000" b="1" dirty="0"/>
              <a:t>MONITORAGGIO E MISURAZIONE DEGLI IMPATTI DEL PROGETTO PILOTA</a:t>
            </a:r>
            <a:r>
              <a:rPr lang="it-IT" sz="2000" dirty="0"/>
              <a:t>. </a:t>
            </a:r>
            <a:endParaRPr lang="it-IT" dirty="0"/>
          </a:p>
          <a:p>
            <a:pPr marL="0" indent="0">
              <a:lnSpc>
                <a:spcPct val="100000"/>
              </a:lnSpc>
              <a:spcBef>
                <a:spcPts val="0"/>
              </a:spcBef>
              <a:buNone/>
            </a:pPr>
            <a:r>
              <a:rPr lang="it-IT" dirty="0">
                <a:effectLst/>
                <a:latin typeface="Calibri" panose="020F0502020204030204" pitchFamily="34" charset="0"/>
              </a:rPr>
              <a:t>Le possibili </a:t>
            </a:r>
            <a:r>
              <a:rPr lang="it-IT" b="1" dirty="0">
                <a:effectLst/>
                <a:latin typeface="Calibri" panose="020F0502020204030204" pitchFamily="34" charset="0"/>
              </a:rPr>
              <a:t>modalità di finanziamento </a:t>
            </a:r>
            <a:r>
              <a:rPr lang="it-IT" dirty="0">
                <a:effectLst/>
                <a:latin typeface="Calibri" panose="020F0502020204030204" pitchFamily="34" charset="0"/>
              </a:rPr>
              <a:t>del progetto saranno verificate a livello di Ministero, per poi individuare le linee a livello locale, nonché eventuali ulteriori meccanismi per incoraggiare il co-finanziamento</a:t>
            </a:r>
            <a:r>
              <a:rPr lang="it-IT" dirty="0">
                <a:latin typeface="Calibri" panose="020F0502020204030204" pitchFamily="34" charset="0"/>
              </a:rPr>
              <a:t> e dare </a:t>
            </a:r>
            <a:r>
              <a:rPr lang="it-IT" dirty="0">
                <a:effectLst/>
                <a:latin typeface="Calibri" panose="020F0502020204030204" pitchFamily="34" charset="0"/>
              </a:rPr>
              <a:t>continuità per qualche anno </a:t>
            </a:r>
            <a:r>
              <a:rPr lang="it-IT" dirty="0">
                <a:latin typeface="Calibri" panose="020F0502020204030204" pitchFamily="34" charset="0"/>
              </a:rPr>
              <a:t>alla gestione e manutenzione degli </a:t>
            </a:r>
            <a:r>
              <a:rPr lang="it-IT" dirty="0">
                <a:effectLst/>
                <a:latin typeface="Calibri" panose="020F0502020204030204" pitchFamily="34" charset="0"/>
              </a:rPr>
              <a:t>impianti.</a:t>
            </a:r>
          </a:p>
          <a:p>
            <a:pPr marL="0" indent="0">
              <a:lnSpc>
                <a:spcPct val="100000"/>
              </a:lnSpc>
              <a:spcBef>
                <a:spcPts val="0"/>
              </a:spcBef>
              <a:buNone/>
            </a:pPr>
            <a:endParaRPr lang="it-IT" dirty="0"/>
          </a:p>
        </p:txBody>
      </p:sp>
      <p:sp>
        <p:nvSpPr>
          <p:cNvPr id="5" name="Segnaposto numero diapositiva 4">
            <a:extLst>
              <a:ext uri="{FF2B5EF4-FFF2-40B4-BE49-F238E27FC236}">
                <a16:creationId xmlns:a16="http://schemas.microsoft.com/office/drawing/2014/main" id="{E5080C5D-A443-24FF-124A-7BCC1F6EAB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2540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645145B-B39F-3FBE-AD0D-7C989F254309}"/>
              </a:ext>
            </a:extLst>
          </p:cNvPr>
          <p:cNvSpPr>
            <a:spLocks noGrp="1"/>
          </p:cNvSpPr>
          <p:nvPr>
            <p:ph type="title"/>
          </p:nvPr>
        </p:nvSpPr>
        <p:spPr>
          <a:xfrm>
            <a:off x="2630634" y="179775"/>
            <a:ext cx="8965017" cy="598702"/>
          </a:xfrm>
        </p:spPr>
        <p:txBody>
          <a:bodyPr>
            <a:noAutofit/>
          </a:bodyPr>
          <a:lstStyle/>
          <a:p>
            <a:pPr marL="0" marR="0">
              <a:spcBef>
                <a:spcPts val="0"/>
              </a:spcBef>
              <a:spcAft>
                <a:spcPts val="0"/>
              </a:spcAft>
            </a:pPr>
            <a:r>
              <a:rPr lang="it-IT" sz="3200" b="1" dirty="0">
                <a:solidFill>
                  <a:schemeClr val="tx1"/>
                </a:solidFill>
              </a:rPr>
              <a:t>Cosa: </a:t>
            </a:r>
            <a:r>
              <a:rPr lang="it-IT" sz="3200" dirty="0">
                <a:solidFill>
                  <a:schemeClr val="tx1"/>
                </a:solidFill>
              </a:rPr>
              <a:t>idee, soluzioni e servizi </a:t>
            </a:r>
            <a:r>
              <a:rPr lang="it-IT" sz="2000" dirty="0"/>
              <a:t>2</a:t>
            </a:r>
            <a:r>
              <a:rPr lang="it-IT" sz="2000" dirty="0">
                <a:solidFill>
                  <a:schemeClr val="tx1"/>
                </a:solidFill>
              </a:rPr>
              <a:t>/4</a:t>
            </a:r>
            <a:endParaRPr lang="it-IT" sz="3200" dirty="0">
              <a:effectLst/>
              <a:latin typeface="Calibri" panose="020F0502020204030204" pitchFamily="34" charset="0"/>
            </a:endParaRPr>
          </a:p>
        </p:txBody>
      </p:sp>
      <p:sp>
        <p:nvSpPr>
          <p:cNvPr id="3" name="Segnaposto contenuto 2">
            <a:extLst>
              <a:ext uri="{FF2B5EF4-FFF2-40B4-BE49-F238E27FC236}">
                <a16:creationId xmlns:a16="http://schemas.microsoft.com/office/drawing/2014/main" id="{48C11DF0-F9E7-2B27-DBB5-B73C374F690F}"/>
              </a:ext>
            </a:extLst>
          </p:cNvPr>
          <p:cNvSpPr>
            <a:spLocks noGrp="1"/>
          </p:cNvSpPr>
          <p:nvPr>
            <p:ph sz="half" idx="1"/>
          </p:nvPr>
        </p:nvSpPr>
        <p:spPr>
          <a:xfrm>
            <a:off x="838200" y="1161534"/>
            <a:ext cx="5181600" cy="4633959"/>
          </a:xfrm>
        </p:spPr>
        <p:txBody>
          <a:bodyPr>
            <a:noAutofit/>
          </a:bodyPr>
          <a:lstStyle/>
          <a:p>
            <a:pPr marL="0" indent="0">
              <a:lnSpc>
                <a:spcPct val="100000"/>
              </a:lnSpc>
              <a:spcBef>
                <a:spcPts val="0"/>
              </a:spcBef>
              <a:spcAft>
                <a:spcPts val="600"/>
              </a:spcAft>
              <a:buNone/>
            </a:pPr>
            <a:r>
              <a:rPr lang="it-IT" sz="1800" dirty="0"/>
              <a:t>Per quanto riguarda il </a:t>
            </a:r>
            <a:r>
              <a:rPr lang="it-IT" sz="1800" b="1" dirty="0"/>
              <a:t>LAYOUT DEGLI SPAZI OUTDOOR </a:t>
            </a:r>
            <a:r>
              <a:rPr lang="it-IT" sz="1800" dirty="0"/>
              <a:t>sono emerse alcune raccomandazioni specifiche:</a:t>
            </a:r>
          </a:p>
          <a:p>
            <a:pPr>
              <a:lnSpc>
                <a:spcPct val="100000"/>
              </a:lnSpc>
              <a:spcBef>
                <a:spcPts val="0"/>
              </a:spcBef>
              <a:spcAft>
                <a:spcPts val="600"/>
              </a:spcAft>
            </a:pPr>
            <a:r>
              <a:rPr lang="it-IT" sz="1800" dirty="0" err="1">
                <a:effectLst/>
                <a:latin typeface="Calibri" panose="020F0502020204030204" pitchFamily="34" charset="0"/>
              </a:rPr>
              <a:t>Alert</a:t>
            </a:r>
            <a:r>
              <a:rPr lang="it-IT" sz="1800" dirty="0">
                <a:effectLst/>
                <a:latin typeface="Calibri" panose="020F0502020204030204" pitchFamily="34" charset="0"/>
              </a:rPr>
              <a:t> rispetto all’inserimento di oggetti che servono per plurime attività, perché corrono il rischio di essere «di tutto un po</a:t>
            </a:r>
            <a:r>
              <a:rPr lang="it-IT" sz="1800" dirty="0">
                <a:latin typeface="Calibri" panose="020F0502020204030204" pitchFamily="34" charset="0"/>
              </a:rPr>
              <a:t>’» e </a:t>
            </a:r>
            <a:r>
              <a:rPr lang="it-IT" sz="1800" dirty="0">
                <a:effectLst/>
                <a:latin typeface="Calibri" panose="020F0502020204030204" pitchFamily="34" charset="0"/>
              </a:rPr>
              <a:t>non interessare in modo specifico a nessuno.</a:t>
            </a:r>
          </a:p>
          <a:p>
            <a:pPr>
              <a:lnSpc>
                <a:spcPct val="100000"/>
              </a:lnSpc>
              <a:spcBef>
                <a:spcPts val="0"/>
              </a:spcBef>
              <a:spcAft>
                <a:spcPts val="600"/>
              </a:spcAft>
            </a:pPr>
            <a:r>
              <a:rPr lang="it-IT" sz="1800" dirty="0">
                <a:effectLst/>
                <a:latin typeface="Calibri" panose="020F0502020204030204" pitchFamily="34" charset="0"/>
              </a:rPr>
              <a:t>Integrazione di oggetti di scale diverse collegati al gioco per </a:t>
            </a:r>
            <a:r>
              <a:rPr lang="it-IT" sz="1800" dirty="0">
                <a:latin typeface="Calibri" panose="020F0502020204030204" pitchFamily="34" charset="0"/>
              </a:rPr>
              <a:t>creare occasioni di incontro. </a:t>
            </a:r>
          </a:p>
          <a:p>
            <a:pPr>
              <a:lnSpc>
                <a:spcPct val="100000"/>
              </a:lnSpc>
              <a:spcBef>
                <a:spcPts val="0"/>
              </a:spcBef>
              <a:spcAft>
                <a:spcPts val="600"/>
              </a:spcAft>
            </a:pPr>
            <a:r>
              <a:rPr lang="it-IT" sz="1800" dirty="0">
                <a:latin typeface="Calibri" panose="020F0502020204030204" pitchFamily="34" charset="0"/>
              </a:rPr>
              <a:t>Giusto bilanciamento tra standardizzazione (logica del franchising) e rispetto del «</a:t>
            </a:r>
            <a:r>
              <a:rPr lang="it-IT" sz="1800" dirty="0" err="1">
                <a:latin typeface="Calibri" panose="020F0502020204030204" pitchFamily="34" charset="0"/>
              </a:rPr>
              <a:t>genius</a:t>
            </a:r>
            <a:r>
              <a:rPr lang="it-IT" sz="1800" dirty="0">
                <a:latin typeface="Calibri" panose="020F0502020204030204" pitchFamily="34" charset="0"/>
              </a:rPr>
              <a:t> loci».</a:t>
            </a:r>
          </a:p>
          <a:p>
            <a:pPr>
              <a:lnSpc>
                <a:spcPct val="100000"/>
              </a:lnSpc>
              <a:spcBef>
                <a:spcPts val="0"/>
              </a:spcBef>
              <a:spcAft>
                <a:spcPts val="600"/>
              </a:spcAft>
            </a:pPr>
            <a:r>
              <a:rPr lang="it-IT" sz="1800" dirty="0"/>
              <a:t>Attenzione alle tematiche collegate alla salute (es. sfalcio e specie allergizzanti) e alla sicurezza della persone (es. illuminazione, gestione degli accessi).</a:t>
            </a:r>
          </a:p>
        </p:txBody>
      </p:sp>
      <p:sp>
        <p:nvSpPr>
          <p:cNvPr id="2" name="Segnaposto numero diapositiva 1">
            <a:extLst>
              <a:ext uri="{FF2B5EF4-FFF2-40B4-BE49-F238E27FC236}">
                <a16:creationId xmlns:a16="http://schemas.microsoft.com/office/drawing/2014/main" id="{11AF25AB-EA5D-3AAA-8784-8A3870C989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egnaposto contenuto 8">
            <a:extLst>
              <a:ext uri="{FF2B5EF4-FFF2-40B4-BE49-F238E27FC236}">
                <a16:creationId xmlns:a16="http://schemas.microsoft.com/office/drawing/2014/main" id="{459FC99C-6B4E-7DAB-57D8-6C27992C4798}"/>
              </a:ext>
            </a:extLst>
          </p:cNvPr>
          <p:cNvSpPr>
            <a:spLocks noGrp="1"/>
          </p:cNvSpPr>
          <p:nvPr>
            <p:ph sz="half" idx="2"/>
          </p:nvPr>
        </p:nvSpPr>
        <p:spPr/>
        <p:txBody>
          <a:bodyPr/>
          <a:lstStyle/>
          <a:p>
            <a:pPr marL="0" indent="0">
              <a:lnSpc>
                <a:spcPct val="100000"/>
              </a:lnSpc>
              <a:spcBef>
                <a:spcPts val="0"/>
              </a:spcBef>
              <a:spcAft>
                <a:spcPts val="600"/>
              </a:spcAft>
              <a:buNone/>
            </a:pPr>
            <a:r>
              <a:rPr lang="it-IT" sz="1800" dirty="0"/>
              <a:t>Per quanto riguarda le </a:t>
            </a:r>
            <a:r>
              <a:rPr lang="it-IT" sz="1800" b="1" dirty="0"/>
              <a:t>ATTIVITÀ DI ANIMAZIONE</a:t>
            </a:r>
            <a:r>
              <a:rPr lang="it-IT" sz="1800" dirty="0"/>
              <a:t>, si è ragionato sulle caratteristiche dei soggetti affidatari e sulle modalità di collaborazione (es. </a:t>
            </a:r>
            <a:r>
              <a:rPr lang="it-IT" sz="1800" dirty="0">
                <a:effectLst/>
                <a:latin typeface="Calibri" panose="020F0502020204030204" pitchFamily="34" charset="0"/>
              </a:rPr>
              <a:t>patti di collaborazione tra una rete di soggetti abbastanza estesa). </a:t>
            </a:r>
          </a:p>
          <a:p>
            <a:pPr marL="0" indent="0">
              <a:lnSpc>
                <a:spcPct val="100000"/>
              </a:lnSpc>
              <a:spcBef>
                <a:spcPts val="0"/>
              </a:spcBef>
              <a:spcAft>
                <a:spcPts val="600"/>
              </a:spcAft>
              <a:buNone/>
            </a:pPr>
            <a:r>
              <a:rPr lang="it-IT" sz="1800" dirty="0">
                <a:effectLst/>
                <a:latin typeface="Calibri" panose="020F0502020204030204" pitchFamily="34" charset="0"/>
              </a:rPr>
              <a:t>L’approccio potrebbe essere basato sul co-finanziamento, che aiuta anche dal punto di vista delle tempistiche coinvolgendo una o più associazioni del territorio per fare attività di promozione sportiva. Il </a:t>
            </a:r>
            <a:r>
              <a:rPr lang="it-IT" sz="1800" b="1" dirty="0">
                <a:effectLst/>
                <a:latin typeface="Calibri" panose="020F0502020204030204" pitchFamily="34" charset="0"/>
              </a:rPr>
              <a:t>coach di quartiere </a:t>
            </a:r>
            <a:r>
              <a:rPr lang="it-IT" sz="1800" dirty="0">
                <a:effectLst/>
                <a:latin typeface="Calibri" panose="020F0502020204030204" pitchFamily="34" charset="0"/>
              </a:rPr>
              <a:t>va in questa direzione e la presenza di un professionista può abilitare una pratica fatta bene e in sicurezza.</a:t>
            </a:r>
          </a:p>
          <a:p>
            <a:pPr marL="0" indent="0">
              <a:lnSpc>
                <a:spcPct val="100000"/>
              </a:lnSpc>
              <a:spcBef>
                <a:spcPts val="0"/>
              </a:spcBef>
              <a:spcAft>
                <a:spcPts val="600"/>
              </a:spcAft>
              <a:buNone/>
            </a:pPr>
            <a:endParaRPr lang="it-IT" sz="1800" dirty="0">
              <a:effectLst/>
              <a:latin typeface="Calibri" panose="020F0502020204030204" pitchFamily="34" charset="0"/>
            </a:endParaRPr>
          </a:p>
          <a:p>
            <a:endParaRPr lang="it-IT" sz="1800" dirty="0"/>
          </a:p>
        </p:txBody>
      </p:sp>
    </p:spTree>
    <p:extLst>
      <p:ext uri="{BB962C8B-B14F-4D97-AF65-F5344CB8AC3E}">
        <p14:creationId xmlns:p14="http://schemas.microsoft.com/office/powerpoint/2010/main" val="47243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645145B-B39F-3FBE-AD0D-7C989F254309}"/>
              </a:ext>
            </a:extLst>
          </p:cNvPr>
          <p:cNvSpPr>
            <a:spLocks noGrp="1"/>
          </p:cNvSpPr>
          <p:nvPr>
            <p:ph type="title"/>
          </p:nvPr>
        </p:nvSpPr>
        <p:spPr>
          <a:xfrm>
            <a:off x="2630634" y="179775"/>
            <a:ext cx="8965017" cy="598702"/>
          </a:xfrm>
        </p:spPr>
        <p:txBody>
          <a:bodyPr>
            <a:noAutofit/>
          </a:bodyPr>
          <a:lstStyle/>
          <a:p>
            <a:pPr marL="0" marR="0">
              <a:spcBef>
                <a:spcPts val="0"/>
              </a:spcBef>
              <a:spcAft>
                <a:spcPts val="0"/>
              </a:spcAft>
            </a:pPr>
            <a:r>
              <a:rPr lang="it-IT" sz="3200" b="1" dirty="0">
                <a:solidFill>
                  <a:schemeClr val="tx1"/>
                </a:solidFill>
              </a:rPr>
              <a:t>Cosa: </a:t>
            </a:r>
            <a:r>
              <a:rPr lang="it-IT" sz="3200" dirty="0">
                <a:solidFill>
                  <a:schemeClr val="tx1"/>
                </a:solidFill>
              </a:rPr>
              <a:t>idee, soluzioni e servizi </a:t>
            </a:r>
            <a:r>
              <a:rPr lang="it-IT" sz="2000" dirty="0">
                <a:solidFill>
                  <a:schemeClr val="tx1"/>
                </a:solidFill>
              </a:rPr>
              <a:t>3/4</a:t>
            </a:r>
            <a:endParaRPr lang="it-IT" sz="3200" dirty="0">
              <a:effectLst/>
              <a:latin typeface="Calibri" panose="020F0502020204030204" pitchFamily="34" charset="0"/>
            </a:endParaRPr>
          </a:p>
        </p:txBody>
      </p:sp>
      <p:sp>
        <p:nvSpPr>
          <p:cNvPr id="3" name="Segnaposto contenuto 2">
            <a:extLst>
              <a:ext uri="{FF2B5EF4-FFF2-40B4-BE49-F238E27FC236}">
                <a16:creationId xmlns:a16="http://schemas.microsoft.com/office/drawing/2014/main" id="{48C11DF0-F9E7-2B27-DBB5-B73C374F690F}"/>
              </a:ext>
            </a:extLst>
          </p:cNvPr>
          <p:cNvSpPr>
            <a:spLocks noGrp="1"/>
          </p:cNvSpPr>
          <p:nvPr>
            <p:ph sz="half" idx="1"/>
          </p:nvPr>
        </p:nvSpPr>
        <p:spPr>
          <a:xfrm>
            <a:off x="838200" y="1161534"/>
            <a:ext cx="5181600" cy="4633959"/>
          </a:xfrm>
        </p:spPr>
        <p:txBody>
          <a:bodyPr>
            <a:noAutofit/>
          </a:bodyPr>
          <a:lstStyle/>
          <a:p>
            <a:pPr marL="0" indent="0">
              <a:lnSpc>
                <a:spcPct val="100000"/>
              </a:lnSpc>
              <a:spcBef>
                <a:spcPts val="0"/>
              </a:spcBef>
              <a:spcAft>
                <a:spcPts val="400"/>
              </a:spcAft>
              <a:buNone/>
            </a:pPr>
            <a:r>
              <a:rPr lang="it-IT" sz="1800" dirty="0"/>
              <a:t>Per quanto riguarda la</a:t>
            </a:r>
            <a:r>
              <a:rPr lang="it-IT" sz="1800" b="1" dirty="0"/>
              <a:t> FORMAZIONE</a:t>
            </a:r>
            <a:r>
              <a:rPr lang="it-IT" sz="1800" dirty="0"/>
              <a:t>, l’obiettivo è aiutare le persone a c</a:t>
            </a:r>
            <a:r>
              <a:rPr lang="it-IT" sz="1800" dirty="0">
                <a:effectLst/>
              </a:rPr>
              <a:t>apire perché si fanno certe iniziative e a rafforzare le competenze professionali nell’ecosistema sportivo.</a:t>
            </a:r>
            <a:endParaRPr lang="it-IT" sz="1800" dirty="0"/>
          </a:p>
          <a:p>
            <a:pPr marL="0" indent="0">
              <a:lnSpc>
                <a:spcPct val="100000"/>
              </a:lnSpc>
              <a:spcBef>
                <a:spcPts val="0"/>
              </a:spcBef>
              <a:spcAft>
                <a:spcPts val="400"/>
              </a:spcAft>
              <a:buNone/>
            </a:pPr>
            <a:r>
              <a:rPr lang="it-IT" sz="1800" dirty="0">
                <a:effectLst/>
              </a:rPr>
              <a:t>I beneficiari possono essere gli </a:t>
            </a:r>
            <a:r>
              <a:rPr lang="it-IT" sz="1800" b="1" dirty="0">
                <a:effectLst/>
              </a:rPr>
              <a:t>enti di promozione sportiva </a:t>
            </a:r>
            <a:r>
              <a:rPr lang="it-IT" sz="1800" dirty="0">
                <a:effectLst/>
              </a:rPr>
              <a:t>e i </a:t>
            </a:r>
            <a:r>
              <a:rPr lang="it-IT" sz="1800" b="1" dirty="0">
                <a:effectLst/>
              </a:rPr>
              <a:t>rappresentanti delle istituzioni locali</a:t>
            </a:r>
            <a:r>
              <a:rPr lang="it-IT" sz="1800" dirty="0">
                <a:effectLst/>
              </a:rPr>
              <a:t>. L’organizzazione di formazione congiunta può favorire la conoscenza, la comprensione e la collaborazione. La logica può essere quella del </a:t>
            </a:r>
            <a:r>
              <a:rPr lang="it-IT" sz="1800" b="1" dirty="0" err="1">
                <a:effectLst/>
              </a:rPr>
              <a:t>train</a:t>
            </a:r>
            <a:r>
              <a:rPr lang="it-IT" sz="1800" b="1" dirty="0">
                <a:effectLst/>
              </a:rPr>
              <a:t>-the-trainer</a:t>
            </a:r>
            <a:r>
              <a:rPr lang="it-IT" sz="1800" dirty="0">
                <a:effectLst/>
              </a:rPr>
              <a:t>, cioè formare persone che a loro volta ne formano altre a cascata.</a:t>
            </a:r>
          </a:p>
          <a:p>
            <a:pPr marL="0" indent="0">
              <a:lnSpc>
                <a:spcPct val="100000"/>
              </a:lnSpc>
              <a:spcBef>
                <a:spcPts val="0"/>
              </a:spcBef>
              <a:spcAft>
                <a:spcPts val="400"/>
              </a:spcAft>
              <a:buNone/>
            </a:pPr>
            <a:r>
              <a:rPr lang="it-IT" sz="1800" dirty="0"/>
              <a:t>La formazione </a:t>
            </a:r>
            <a:r>
              <a:rPr lang="it-IT" sz="1800" dirty="0">
                <a:effectLst/>
              </a:rPr>
              <a:t>deve essere </a:t>
            </a:r>
            <a:r>
              <a:rPr lang="it-IT" sz="1800" b="1" dirty="0">
                <a:effectLst/>
              </a:rPr>
              <a:t>continua per tutta la durata del progetto</a:t>
            </a:r>
            <a:r>
              <a:rPr lang="it-IT" sz="1800" dirty="0">
                <a:effectLst/>
              </a:rPr>
              <a:t>, per combattere il rischio che le cose non vadano nella direzione auspicata</a:t>
            </a:r>
            <a:r>
              <a:rPr lang="it-IT" sz="1800" dirty="0"/>
              <a:t>, e può dare crediti formativi oppure </a:t>
            </a:r>
            <a:r>
              <a:rPr lang="it-IT" sz="1800" b="1" dirty="0"/>
              <a:t>open badge </a:t>
            </a:r>
            <a:r>
              <a:rPr lang="it-IT" sz="1800" dirty="0"/>
              <a:t>qualificanti.</a:t>
            </a:r>
            <a:endParaRPr lang="it-IT" sz="1800" dirty="0">
              <a:effectLst/>
            </a:endParaRPr>
          </a:p>
        </p:txBody>
      </p:sp>
      <p:sp>
        <p:nvSpPr>
          <p:cNvPr id="2" name="Segnaposto numero diapositiva 1">
            <a:extLst>
              <a:ext uri="{FF2B5EF4-FFF2-40B4-BE49-F238E27FC236}">
                <a16:creationId xmlns:a16="http://schemas.microsoft.com/office/drawing/2014/main" id="{11AF25AB-EA5D-3AAA-8784-8A3870C989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6A469-36A0-472D-AF10-FE5A841B8CFD}"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egnaposto contenuto 5">
            <a:extLst>
              <a:ext uri="{FF2B5EF4-FFF2-40B4-BE49-F238E27FC236}">
                <a16:creationId xmlns:a16="http://schemas.microsoft.com/office/drawing/2014/main" id="{535AAC35-C2A7-D9E2-9E0E-5A0AB1C4257F}"/>
              </a:ext>
            </a:extLst>
          </p:cNvPr>
          <p:cNvSpPr>
            <a:spLocks noGrp="1"/>
          </p:cNvSpPr>
          <p:nvPr>
            <p:ph sz="half" idx="2"/>
          </p:nvPr>
        </p:nvSpPr>
        <p:spPr/>
        <p:txBody>
          <a:bodyPr/>
          <a:lstStyle/>
          <a:p>
            <a:pPr marL="0" indent="0" rtl="0" fontAlgn="ctr">
              <a:lnSpc>
                <a:spcPct val="100000"/>
              </a:lnSpc>
              <a:spcBef>
                <a:spcPts val="0"/>
              </a:spcBef>
              <a:spcAft>
                <a:spcPts val="400"/>
              </a:spcAft>
              <a:buNone/>
            </a:pPr>
            <a:r>
              <a:rPr lang="it-IT" sz="1800" dirty="0">
                <a:effectLst/>
              </a:rPr>
              <a:t>Dal punto di vista dei contenuti si sono ipotizzati </a:t>
            </a:r>
            <a:r>
              <a:rPr lang="it-IT" sz="1800" dirty="0"/>
              <a:t>i seguenti</a:t>
            </a:r>
            <a:r>
              <a:rPr lang="it-IT" sz="1800" dirty="0">
                <a:effectLst/>
              </a:rPr>
              <a:t> ambiti:</a:t>
            </a:r>
          </a:p>
          <a:p>
            <a:pPr fontAlgn="ctr">
              <a:lnSpc>
                <a:spcPct val="100000"/>
              </a:lnSpc>
              <a:spcBef>
                <a:spcPts val="0"/>
              </a:spcBef>
              <a:spcAft>
                <a:spcPts val="400"/>
              </a:spcAft>
            </a:pPr>
            <a:r>
              <a:rPr lang="it-IT" sz="1800" u="sng" dirty="0">
                <a:effectLst/>
              </a:rPr>
              <a:t>Manageriale</a:t>
            </a:r>
            <a:r>
              <a:rPr lang="it-IT" sz="1800" dirty="0">
                <a:effectLst/>
              </a:rPr>
              <a:t>: per supportare la capacità di gestire progetti complessi e di vedere la tecnologia come alleata (es. </a:t>
            </a:r>
            <a:r>
              <a:rPr lang="it-IT" sz="1800" dirty="0"/>
              <a:t>project management, gestione del tempo, digitale</a:t>
            </a:r>
            <a:r>
              <a:rPr lang="it-IT" sz="1800" dirty="0">
                <a:effectLst/>
              </a:rPr>
              <a:t>).</a:t>
            </a:r>
          </a:p>
          <a:p>
            <a:pPr rtl="0" fontAlgn="ctr">
              <a:lnSpc>
                <a:spcPct val="100000"/>
              </a:lnSpc>
              <a:spcBef>
                <a:spcPts val="0"/>
              </a:spcBef>
              <a:spcAft>
                <a:spcPts val="400"/>
              </a:spcAft>
              <a:buFont typeface="Arial" panose="020B0604020202020204" pitchFamily="34" charset="0"/>
              <a:buChar char="•"/>
            </a:pPr>
            <a:r>
              <a:rPr lang="it-IT" sz="1800" u="sng" dirty="0">
                <a:effectLst/>
              </a:rPr>
              <a:t>Operativo</a:t>
            </a:r>
            <a:r>
              <a:rPr lang="it-IT" sz="1800" dirty="0">
                <a:effectLst/>
              </a:rPr>
              <a:t>: per sviluppare le soft-skills e allineare comportamenti di chi si occupa della gestione del progetto a livello locale (comunicazione, collaborazione, inclusione). </a:t>
            </a:r>
          </a:p>
          <a:p>
            <a:pPr marR="0" fontAlgn="ctr">
              <a:lnSpc>
                <a:spcPct val="100000"/>
              </a:lnSpc>
              <a:spcBef>
                <a:spcPts val="0"/>
              </a:spcBef>
              <a:spcAft>
                <a:spcPts val="400"/>
              </a:spcAft>
            </a:pPr>
            <a:r>
              <a:rPr lang="it-IT" sz="1800" u="sng" dirty="0"/>
              <a:t>Conoscenza dei fattori di rischio</a:t>
            </a:r>
            <a:r>
              <a:rPr lang="it-IT" sz="1800" dirty="0"/>
              <a:t> (fisici, comportamentali e ambientali): per comprendere cosa siano il benessere e i corretti stili di vita. Si intreccia con l'inclusione di tutti i soggetti che hanno specificità e bisogni speciali.</a:t>
            </a:r>
          </a:p>
        </p:txBody>
      </p:sp>
    </p:spTree>
    <p:extLst>
      <p:ext uri="{BB962C8B-B14F-4D97-AF65-F5344CB8AC3E}">
        <p14:creationId xmlns:p14="http://schemas.microsoft.com/office/powerpoint/2010/main" val="3939444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1BF4AFD0A78204F837EA5E0E79912D9" ma:contentTypeVersion="18" ma:contentTypeDescription="Creare un nuovo documento." ma:contentTypeScope="" ma:versionID="a11d1caa9457af328f8a81eacecc84d9">
  <xsd:schema xmlns:xsd="http://www.w3.org/2001/XMLSchema" xmlns:xs="http://www.w3.org/2001/XMLSchema" xmlns:p="http://schemas.microsoft.com/office/2006/metadata/properties" xmlns:ns2="0baab21d-c006-40ef-831d-f212a8f67003" xmlns:ns3="561fec5e-f914-4cbe-b5de-46232c3143c5" targetNamespace="http://schemas.microsoft.com/office/2006/metadata/properties" ma:root="true" ma:fieldsID="2fb08dd37cb5463867c6f10305016155" ns2:_="" ns3:_="">
    <xsd:import namespace="0baab21d-c006-40ef-831d-f212a8f67003"/>
    <xsd:import namespace="561fec5e-f914-4cbe-b5de-46232c3143c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aab21d-c006-40ef-831d-f212a8f670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Tag immagine" ma:readOnly="false" ma:fieldId="{5cf76f15-5ced-4ddc-b409-7134ff3c332f}" ma:taxonomyMulti="true" ma:sspId="d92dcdc9-5e31-4390-947b-8691066f219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61fec5e-f914-4cbe-b5de-46232c3143c5" elementFormDefault="qualified">
    <xsd:import namespace="http://schemas.microsoft.com/office/2006/documentManagement/types"/>
    <xsd:import namespace="http://schemas.microsoft.com/office/infopath/2007/PartnerControls"/>
    <xsd:element name="SharedWithUsers" ma:index="17"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Condiviso con dettagli" ma:internalName="SharedWithDetails" ma:readOnly="true">
      <xsd:simpleType>
        <xsd:restriction base="dms:Note">
          <xsd:maxLength value="255"/>
        </xsd:restriction>
      </xsd:simpleType>
    </xsd:element>
    <xsd:element name="TaxCatchAll" ma:index="23" nillable="true" ma:displayName="Taxonomy Catch All Column" ma:hidden="true" ma:list="{90414072-6fc7-4411-b583-6d4a6a2aa39b}" ma:internalName="TaxCatchAll" ma:showField="CatchAllData" ma:web="561fec5e-f914-4cbe-b5de-46232c3143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61fec5e-f914-4cbe-b5de-46232c3143c5" xsi:nil="true"/>
    <lcf76f155ced4ddcb4097134ff3c332f xmlns="0baab21d-c006-40ef-831d-f212a8f6700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B1441B7-162B-4C92-B287-12165D69E9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aab21d-c006-40ef-831d-f212a8f67003"/>
    <ds:schemaRef ds:uri="561fec5e-f914-4cbe-b5de-46232c3143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4309A3-A242-47EF-B7BC-B75B4D470BE5}">
  <ds:schemaRefs>
    <ds:schemaRef ds:uri="http://schemas.microsoft.com/sharepoint/v3/contenttype/forms"/>
  </ds:schemaRefs>
</ds:datastoreItem>
</file>

<file path=customXml/itemProps3.xml><?xml version="1.0" encoding="utf-8"?>
<ds:datastoreItem xmlns:ds="http://schemas.openxmlformats.org/officeDocument/2006/customXml" ds:itemID="{994FE347-856F-4877-84FC-80FBC81FC8C2}">
  <ds:schemaRefs>
    <ds:schemaRef ds:uri="http://purl.org/dc/dcmitype/"/>
    <ds:schemaRef ds:uri="http://www.w3.org/XML/1998/namespace"/>
    <ds:schemaRef ds:uri="http://schemas.openxmlformats.org/package/2006/metadata/core-properties"/>
    <ds:schemaRef ds:uri="http://purl.org/dc/terms/"/>
    <ds:schemaRef ds:uri="http://purl.org/dc/elements/1.1/"/>
    <ds:schemaRef ds:uri="http://schemas.microsoft.com/office/2006/documentManagement/types"/>
    <ds:schemaRef ds:uri="http://schemas.microsoft.com/office/infopath/2007/PartnerControls"/>
    <ds:schemaRef ds:uri="561fec5e-f914-4cbe-b5de-46232c3143c5"/>
    <ds:schemaRef ds:uri="0baab21d-c006-40ef-831d-f212a8f6700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4028</TotalTime>
  <Words>2408</Words>
  <Application>Microsoft Macintosh PowerPoint</Application>
  <PresentationFormat>Widescreen</PresentationFormat>
  <Paragraphs>193</Paragraphs>
  <Slides>14</Slides>
  <Notes>0</Notes>
  <HiddenSlides>0</HiddenSlides>
  <MMClips>0</MMClips>
  <ScaleCrop>false</ScaleCrop>
  <HeadingPairs>
    <vt:vector size="6" baseType="variant">
      <vt:variant>
        <vt:lpstr>Caratteri utilizzati</vt:lpstr>
      </vt:variant>
      <vt:variant>
        <vt:i4>7</vt:i4>
      </vt:variant>
      <vt:variant>
        <vt:lpstr>Tema</vt:lpstr>
      </vt:variant>
      <vt:variant>
        <vt:i4>3</vt:i4>
      </vt:variant>
      <vt:variant>
        <vt:lpstr>Titoli diapositive</vt:lpstr>
      </vt:variant>
      <vt:variant>
        <vt:i4>14</vt:i4>
      </vt:variant>
    </vt:vector>
  </HeadingPairs>
  <TitlesOfParts>
    <vt:vector size="24" baseType="lpstr">
      <vt:lpstr>Aptos</vt:lpstr>
      <vt:lpstr>Aptos Display</vt:lpstr>
      <vt:lpstr>Arial</vt:lpstr>
      <vt:lpstr>Calibri</vt:lpstr>
      <vt:lpstr>Calibri Light</vt:lpstr>
      <vt:lpstr>Courier New</vt:lpstr>
      <vt:lpstr>Helvetica Light</vt:lpstr>
      <vt:lpstr>Office Theme</vt:lpstr>
      <vt:lpstr>Personalizza struttura</vt:lpstr>
      <vt:lpstr>1_Office Theme</vt:lpstr>
      <vt:lpstr>Presentazione 19/09/24  COP 2: Incentivare la pratica sportiva in spazi urbani come parchi e giardini con riguardo ad interventi che valorizzano l’interconnessione digitale, l’innovazione degli spazi, la mobilità sostenibile e gli aspetti di rigenerazione e di integrazione del contesto urbano.  Coordinatore: Fabio Pagliara Facilitatrice: Monica Boni</vt:lpstr>
      <vt:lpstr>Partecipanti alla Cop 2</vt:lpstr>
      <vt:lpstr>Le tappe del percorso</vt:lpstr>
      <vt:lpstr>Premessa e contesto</vt:lpstr>
      <vt:lpstr>Chi: pubblico di destinazione e diversi stakeholder</vt:lpstr>
      <vt:lpstr>Perché: valore e significato per gli stakeholder</vt:lpstr>
      <vt:lpstr>Cosa: idee, soluzioni e servizi 1/4</vt:lpstr>
      <vt:lpstr>Cosa: idee, soluzioni e servizi 2/4</vt:lpstr>
      <vt:lpstr>Cosa: idee, soluzioni e servizi 3/4</vt:lpstr>
      <vt:lpstr>Cosa: idee, soluzioni e servizi 4/4</vt:lpstr>
      <vt:lpstr>Come: strategia di stakeholder engagement</vt:lpstr>
      <vt:lpstr>Dove: contesti di riferimento / territorio</vt:lpstr>
      <vt:lpstr>Cop 2: Arcipelaghi del benessere e dello sport</vt:lpstr>
      <vt:lpstr>Contatto Progetto Sports Community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Gabriele Carli</dc:creator>
  <cp:lastModifiedBy>Monica Boni</cp:lastModifiedBy>
  <cp:revision>170</cp:revision>
  <dcterms:created xsi:type="dcterms:W3CDTF">2023-12-19T11:59:15Z</dcterms:created>
  <dcterms:modified xsi:type="dcterms:W3CDTF">2024-07-30T08:10:46Z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0x01010071BF4AFD0A78204F837EA5E0E79912D9</vt:lpwstr>
  </property>
  <property fmtid="{D5CDD505-2E9C-101B-9397-08002B2CF9AE}" pid="3" name="MediaServiceImageTags">
    <vt:lpwstr/>
  </property>
</Properties>
</file>