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3" r:id="rId5"/>
  </p:sldMasterIdLst>
  <p:notesMasterIdLst>
    <p:notesMasterId r:id="rId26"/>
  </p:notesMasterIdLst>
  <p:sldIdLst>
    <p:sldId id="8724" r:id="rId6"/>
    <p:sldId id="8733" r:id="rId7"/>
    <p:sldId id="8735" r:id="rId8"/>
    <p:sldId id="8880" r:id="rId9"/>
    <p:sldId id="8826" r:id="rId10"/>
    <p:sldId id="8828" r:id="rId11"/>
    <p:sldId id="8881" r:id="rId12"/>
    <p:sldId id="8885" r:id="rId13"/>
    <p:sldId id="8882" r:id="rId14"/>
    <p:sldId id="8896" r:id="rId15"/>
    <p:sldId id="8883" r:id="rId16"/>
    <p:sldId id="8897" r:id="rId17"/>
    <p:sldId id="8891" r:id="rId18"/>
    <p:sldId id="8886" r:id="rId19"/>
    <p:sldId id="8884" r:id="rId20"/>
    <p:sldId id="8890" r:id="rId21"/>
    <p:sldId id="8894" r:id="rId22"/>
    <p:sldId id="8895" r:id="rId23"/>
    <p:sldId id="8887" r:id="rId24"/>
    <p:sldId id="8848" r:id="rId2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1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FD4443E-F989-4FC4-A0C8-D5A2AF1F390B}" styleName="Stile scuro 1 - Colore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Stile scuro 1 - Colore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635"/>
    <p:restoredTop sz="94605"/>
  </p:normalViewPr>
  <p:slideViewPr>
    <p:cSldViewPr snapToGrid="0">
      <p:cViewPr varScale="1">
        <p:scale>
          <a:sx n="96" d="100"/>
          <a:sy n="96" d="100"/>
        </p:scale>
        <p:origin x="656" y="176"/>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D2250E-32A9-DF4E-BA08-5F25B2BCB0C6}" type="datetimeFigureOut">
              <a:rPr lang="it-IT" smtClean="0"/>
              <a:t>31/07/24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2A34B3-E3CC-7543-AD1E-4D19037255F2}" type="slidenum">
              <a:rPr lang="it-IT" smtClean="0"/>
              <a:t>‹N›</a:t>
            </a:fld>
            <a:endParaRPr lang="it-IT"/>
          </a:p>
        </p:txBody>
      </p:sp>
    </p:spTree>
    <p:extLst>
      <p:ext uri="{BB962C8B-B14F-4D97-AF65-F5344CB8AC3E}">
        <p14:creationId xmlns:p14="http://schemas.microsoft.com/office/powerpoint/2010/main" val="2643790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9474F-11B2-7492-5132-DDEA8B5737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1155A4D9-C4E8-C68A-6CBC-AFD2CE3536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6" name="Slide Number Placeholder 5">
            <a:extLst>
              <a:ext uri="{FF2B5EF4-FFF2-40B4-BE49-F238E27FC236}">
                <a16:creationId xmlns:a16="http://schemas.microsoft.com/office/drawing/2014/main" id="{5221CDAE-5F64-2B6E-D67F-103B5B8674F5}"/>
              </a:ext>
            </a:extLst>
          </p:cNvPr>
          <p:cNvSpPr>
            <a:spLocks noGrp="1"/>
          </p:cNvSpPr>
          <p:nvPr>
            <p:ph type="sldNum" sz="quarter" idx="12"/>
          </p:nvPr>
        </p:nvSpPr>
        <p:spPr/>
        <p:txBody>
          <a:bodyPr/>
          <a:lstStyle/>
          <a:p>
            <a:fld id="{E006A469-36A0-472D-AF10-FE5A841B8CFD}" type="slidenum">
              <a:rPr lang="it-IT" smtClean="0"/>
              <a:t>‹N›</a:t>
            </a:fld>
            <a:endParaRPr lang="it-IT"/>
          </a:p>
        </p:txBody>
      </p:sp>
    </p:spTree>
    <p:extLst>
      <p:ext uri="{BB962C8B-B14F-4D97-AF65-F5344CB8AC3E}">
        <p14:creationId xmlns:p14="http://schemas.microsoft.com/office/powerpoint/2010/main" val="753972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03E07-DB87-FC0A-9BF3-49B71FB41FBC}"/>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B43662E4-A4EC-4B6C-75ED-5FE75E4AE4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9D66B6C2-2155-268F-281C-1AD746399793}"/>
              </a:ext>
            </a:extLst>
          </p:cNvPr>
          <p:cNvSpPr>
            <a:spLocks noGrp="1"/>
          </p:cNvSpPr>
          <p:nvPr>
            <p:ph type="dt" sz="half" idx="10"/>
          </p:nvPr>
        </p:nvSpPr>
        <p:spPr>
          <a:xfrm>
            <a:off x="838200" y="6356350"/>
            <a:ext cx="2743200" cy="365125"/>
          </a:xfrm>
          <a:prstGeom prst="rect">
            <a:avLst/>
          </a:prstGeom>
        </p:spPr>
        <p:txBody>
          <a:bodyPr/>
          <a:lstStyle/>
          <a:p>
            <a:endParaRPr lang="it-IT"/>
          </a:p>
        </p:txBody>
      </p:sp>
      <p:sp>
        <p:nvSpPr>
          <p:cNvPr id="5" name="Footer Placeholder 4">
            <a:extLst>
              <a:ext uri="{FF2B5EF4-FFF2-40B4-BE49-F238E27FC236}">
                <a16:creationId xmlns:a16="http://schemas.microsoft.com/office/drawing/2014/main" id="{8F83F359-77A9-6A2D-F29A-59E1E00984E4}"/>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lide Number Placeholder 5">
            <a:extLst>
              <a:ext uri="{FF2B5EF4-FFF2-40B4-BE49-F238E27FC236}">
                <a16:creationId xmlns:a16="http://schemas.microsoft.com/office/drawing/2014/main" id="{E033A057-3996-BDDA-32DF-63C688ECE51C}"/>
              </a:ext>
            </a:extLst>
          </p:cNvPr>
          <p:cNvSpPr>
            <a:spLocks noGrp="1"/>
          </p:cNvSpPr>
          <p:nvPr>
            <p:ph type="sldNum" sz="quarter" idx="12"/>
          </p:nvPr>
        </p:nvSpPr>
        <p:spPr/>
        <p:txBody>
          <a:bodyPr/>
          <a:lstStyle/>
          <a:p>
            <a:fld id="{E006A469-36A0-472D-AF10-FE5A841B8CFD}" type="slidenum">
              <a:rPr lang="it-IT" smtClean="0"/>
              <a:t>‹N›</a:t>
            </a:fld>
            <a:endParaRPr lang="it-IT"/>
          </a:p>
        </p:txBody>
      </p:sp>
    </p:spTree>
    <p:extLst>
      <p:ext uri="{BB962C8B-B14F-4D97-AF65-F5344CB8AC3E}">
        <p14:creationId xmlns:p14="http://schemas.microsoft.com/office/powerpoint/2010/main" val="129350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F99ABC-0170-42DD-E26D-200496E2E4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B161C1E8-735A-C35B-7ADC-5B71C14467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FEA17A0D-F9D6-5FF2-696A-739AC9ED8A62}"/>
              </a:ext>
            </a:extLst>
          </p:cNvPr>
          <p:cNvSpPr>
            <a:spLocks noGrp="1"/>
          </p:cNvSpPr>
          <p:nvPr>
            <p:ph type="dt" sz="half" idx="10"/>
          </p:nvPr>
        </p:nvSpPr>
        <p:spPr>
          <a:xfrm>
            <a:off x="838200" y="6356350"/>
            <a:ext cx="2743200" cy="365125"/>
          </a:xfrm>
          <a:prstGeom prst="rect">
            <a:avLst/>
          </a:prstGeom>
        </p:spPr>
        <p:txBody>
          <a:bodyPr/>
          <a:lstStyle/>
          <a:p>
            <a:endParaRPr lang="it-IT"/>
          </a:p>
        </p:txBody>
      </p:sp>
      <p:sp>
        <p:nvSpPr>
          <p:cNvPr id="5" name="Footer Placeholder 4">
            <a:extLst>
              <a:ext uri="{FF2B5EF4-FFF2-40B4-BE49-F238E27FC236}">
                <a16:creationId xmlns:a16="http://schemas.microsoft.com/office/drawing/2014/main" id="{068B2D07-2EA9-8998-543E-F1E421C7CD6B}"/>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lide Number Placeholder 5">
            <a:extLst>
              <a:ext uri="{FF2B5EF4-FFF2-40B4-BE49-F238E27FC236}">
                <a16:creationId xmlns:a16="http://schemas.microsoft.com/office/drawing/2014/main" id="{904C225A-EAE1-0AB3-CB03-45B549EB6C0D}"/>
              </a:ext>
            </a:extLst>
          </p:cNvPr>
          <p:cNvSpPr>
            <a:spLocks noGrp="1"/>
          </p:cNvSpPr>
          <p:nvPr>
            <p:ph type="sldNum" sz="quarter" idx="12"/>
          </p:nvPr>
        </p:nvSpPr>
        <p:spPr/>
        <p:txBody>
          <a:bodyPr/>
          <a:lstStyle/>
          <a:p>
            <a:fld id="{E006A469-36A0-472D-AF10-FE5A841B8CFD}" type="slidenum">
              <a:rPr lang="it-IT" smtClean="0"/>
              <a:t>‹N›</a:t>
            </a:fld>
            <a:endParaRPr lang="it-IT"/>
          </a:p>
        </p:txBody>
      </p:sp>
    </p:spTree>
    <p:extLst>
      <p:ext uri="{BB962C8B-B14F-4D97-AF65-F5344CB8AC3E}">
        <p14:creationId xmlns:p14="http://schemas.microsoft.com/office/powerpoint/2010/main" val="3226261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5" name="Segnaposto data 3">
            <a:extLst>
              <a:ext uri="{FF2B5EF4-FFF2-40B4-BE49-F238E27FC236}">
                <a16:creationId xmlns:a16="http://schemas.microsoft.com/office/drawing/2014/main" id="{EC5C8065-8CE6-804E-9969-88A23804E217}"/>
              </a:ext>
            </a:extLst>
          </p:cNvPr>
          <p:cNvSpPr>
            <a:spLocks noGrp="1"/>
          </p:cNvSpPr>
          <p:nvPr>
            <p:ph type="dt" sz="half" idx="2"/>
          </p:nvPr>
        </p:nvSpPr>
        <p:spPr>
          <a:xfrm>
            <a:off x="4887686" y="532492"/>
            <a:ext cx="2743200" cy="365125"/>
          </a:xfrm>
          <a:prstGeom prst="rect">
            <a:avLst/>
          </a:prstGeom>
        </p:spPr>
        <p:txBody>
          <a:bodyPr vert="horz" lIns="91440" tIns="45720" rIns="91440" bIns="45720" rtlCol="0" anchor="ctr"/>
          <a:lstStyle>
            <a:lvl1pPr algn="ctr">
              <a:defRPr sz="1200" b="0" i="0">
                <a:solidFill>
                  <a:schemeClr val="bg1"/>
                </a:solidFill>
                <a:latin typeface="Helvetica Light" panose="020B0403020202020204" pitchFamily="34" charset="0"/>
              </a:defRPr>
            </a:lvl1pPr>
          </a:lstStyle>
          <a:p>
            <a:endParaRPr lang="it-IT"/>
          </a:p>
        </p:txBody>
      </p:sp>
      <p:sp>
        <p:nvSpPr>
          <p:cNvPr id="6" name="Segnaposto titolo 1">
            <a:extLst>
              <a:ext uri="{FF2B5EF4-FFF2-40B4-BE49-F238E27FC236}">
                <a16:creationId xmlns:a16="http://schemas.microsoft.com/office/drawing/2014/main" id="{C3E89C2E-711E-E14F-ACF9-15A2F922CE0B}"/>
              </a:ext>
            </a:extLst>
          </p:cNvPr>
          <p:cNvSpPr>
            <a:spLocks noGrp="1"/>
          </p:cNvSpPr>
          <p:nvPr>
            <p:ph type="title"/>
          </p:nvPr>
        </p:nvSpPr>
        <p:spPr>
          <a:xfrm>
            <a:off x="1584960" y="2458085"/>
            <a:ext cx="9052560" cy="1325563"/>
          </a:xfrm>
          <a:prstGeom prst="rect">
            <a:avLst/>
          </a:prstGeom>
        </p:spPr>
        <p:txBody>
          <a:bodyPr vert="horz" lIns="91440" tIns="45720" rIns="91440" bIns="45720" rtlCol="0" anchor="b">
            <a:normAutofit/>
          </a:bodyPr>
          <a:lstStyle/>
          <a:p>
            <a:r>
              <a:rPr lang="it-IT"/>
              <a:t>Fare clic per modificare lo stile </a:t>
            </a:r>
            <a:br>
              <a:rPr lang="it-IT"/>
            </a:br>
            <a:r>
              <a:rPr lang="it-IT"/>
              <a:t>del titolo dello schema</a:t>
            </a:r>
          </a:p>
        </p:txBody>
      </p:sp>
    </p:spTree>
    <p:extLst>
      <p:ext uri="{BB962C8B-B14F-4D97-AF65-F5344CB8AC3E}">
        <p14:creationId xmlns:p14="http://schemas.microsoft.com/office/powerpoint/2010/main" val="1307318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CFA26A-6AC9-F426-B29B-50CA55A8F6A8}"/>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5FD557D-21F1-BC3F-6AD4-39A320B9C9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D4FF259-EA9F-54D5-C278-2B615A1A4295}"/>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39E784A3-8405-B5E5-C80B-50E57EE9AE6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6A18789-0C3F-F56F-9A72-C731214709E7}"/>
              </a:ext>
            </a:extLst>
          </p:cNvPr>
          <p:cNvSpPr>
            <a:spLocks noGrp="1"/>
          </p:cNvSpPr>
          <p:nvPr>
            <p:ph type="sldNum" sz="quarter" idx="12"/>
          </p:nvPr>
        </p:nvSpPr>
        <p:spPr/>
        <p:txBody>
          <a:bodyPr/>
          <a:lstStyle/>
          <a:p>
            <a:fld id="{801ED35A-C9BA-7843-A444-B8E182BE70A7}" type="slidenum">
              <a:rPr lang="it-IT" smtClean="0"/>
              <a:t>‹N›</a:t>
            </a:fld>
            <a:endParaRPr lang="it-IT"/>
          </a:p>
        </p:txBody>
      </p:sp>
    </p:spTree>
    <p:extLst>
      <p:ext uri="{BB962C8B-B14F-4D97-AF65-F5344CB8AC3E}">
        <p14:creationId xmlns:p14="http://schemas.microsoft.com/office/powerpoint/2010/main" val="1638769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FD715B-11F0-54D5-717D-2BB45AA843D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B8AD55E-4F8F-29B9-B543-1A18D21923B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D95898C-EAD7-EB2B-8759-DCF6DAD1AD36}"/>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CC2C5E8D-860E-C9E6-3366-E5BB951ABF5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FD63F82-203C-3294-825A-E90139E4970A}"/>
              </a:ext>
            </a:extLst>
          </p:cNvPr>
          <p:cNvSpPr>
            <a:spLocks noGrp="1"/>
          </p:cNvSpPr>
          <p:nvPr>
            <p:ph type="sldNum" sz="quarter" idx="12"/>
          </p:nvPr>
        </p:nvSpPr>
        <p:spPr/>
        <p:txBody>
          <a:bodyPr/>
          <a:lstStyle/>
          <a:p>
            <a:fld id="{801ED35A-C9BA-7843-A444-B8E182BE70A7}" type="slidenum">
              <a:rPr lang="it-IT" smtClean="0"/>
              <a:t>‹N›</a:t>
            </a:fld>
            <a:endParaRPr lang="it-IT"/>
          </a:p>
        </p:txBody>
      </p:sp>
    </p:spTree>
    <p:extLst>
      <p:ext uri="{BB962C8B-B14F-4D97-AF65-F5344CB8AC3E}">
        <p14:creationId xmlns:p14="http://schemas.microsoft.com/office/powerpoint/2010/main" val="1890348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7613CB-36F3-92C9-F796-0B53D1F7828A}"/>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96A7301-CADF-FD8D-8110-B9CD3173865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A92CEF80-7F06-7B04-9AE5-D50E25FEFA45}"/>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885FB492-CEE1-23D0-2FA3-72650EE724D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93E3BA8-E59C-D84A-45F1-810F83676C23}"/>
              </a:ext>
            </a:extLst>
          </p:cNvPr>
          <p:cNvSpPr>
            <a:spLocks noGrp="1"/>
          </p:cNvSpPr>
          <p:nvPr>
            <p:ph type="sldNum" sz="quarter" idx="12"/>
          </p:nvPr>
        </p:nvSpPr>
        <p:spPr/>
        <p:txBody>
          <a:bodyPr/>
          <a:lstStyle/>
          <a:p>
            <a:fld id="{801ED35A-C9BA-7843-A444-B8E182BE70A7}" type="slidenum">
              <a:rPr lang="it-IT" smtClean="0"/>
              <a:t>‹N›</a:t>
            </a:fld>
            <a:endParaRPr lang="it-IT"/>
          </a:p>
        </p:txBody>
      </p:sp>
    </p:spTree>
    <p:extLst>
      <p:ext uri="{BB962C8B-B14F-4D97-AF65-F5344CB8AC3E}">
        <p14:creationId xmlns:p14="http://schemas.microsoft.com/office/powerpoint/2010/main" val="2272975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65C311-6F25-13BF-A3DC-8F42F895ADA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11CD889-4D03-2DFA-EAEB-6C2EB08A641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3479EB8-D183-65D7-15DB-BEFC9BF38EA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DEF78D6-E93F-0EC9-19A0-A43CDE6D7552}"/>
              </a:ext>
            </a:extLst>
          </p:cNvPr>
          <p:cNvSpPr>
            <a:spLocks noGrp="1"/>
          </p:cNvSpPr>
          <p:nvPr>
            <p:ph type="dt" sz="half" idx="10"/>
          </p:nvPr>
        </p:nvSpPr>
        <p:spPr/>
        <p:txBody>
          <a:bodyPr/>
          <a:lstStyle/>
          <a:p>
            <a:endParaRPr lang="it-IT"/>
          </a:p>
        </p:txBody>
      </p:sp>
      <p:sp>
        <p:nvSpPr>
          <p:cNvPr id="6" name="Segnaposto piè di pagina 5">
            <a:extLst>
              <a:ext uri="{FF2B5EF4-FFF2-40B4-BE49-F238E27FC236}">
                <a16:creationId xmlns:a16="http://schemas.microsoft.com/office/drawing/2014/main" id="{36CA648C-16FB-BC72-DCEC-A258564AB37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58E73EB-F29D-0A67-A3CD-210C67B2D242}"/>
              </a:ext>
            </a:extLst>
          </p:cNvPr>
          <p:cNvSpPr>
            <a:spLocks noGrp="1"/>
          </p:cNvSpPr>
          <p:nvPr>
            <p:ph type="sldNum" sz="quarter" idx="12"/>
          </p:nvPr>
        </p:nvSpPr>
        <p:spPr/>
        <p:txBody>
          <a:bodyPr/>
          <a:lstStyle/>
          <a:p>
            <a:fld id="{801ED35A-C9BA-7843-A444-B8E182BE70A7}" type="slidenum">
              <a:rPr lang="it-IT" smtClean="0"/>
              <a:t>‹N›</a:t>
            </a:fld>
            <a:endParaRPr lang="it-IT"/>
          </a:p>
        </p:txBody>
      </p:sp>
    </p:spTree>
    <p:extLst>
      <p:ext uri="{BB962C8B-B14F-4D97-AF65-F5344CB8AC3E}">
        <p14:creationId xmlns:p14="http://schemas.microsoft.com/office/powerpoint/2010/main" val="3630948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CAF7B4-C092-51D5-108D-2F19BF02534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D949C8F-A1D3-4F28-97A1-304ED5DBC4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3CE4B5D-690C-4CB5-60B3-137D2B06118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9BDFCB1-96DD-4FDE-FA88-AFAA60AB75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0D07CF99-E0D1-5AFF-39F5-BA9C0C471D8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5C5B8D5-9286-201C-AE22-68291648C9C5}"/>
              </a:ext>
            </a:extLst>
          </p:cNvPr>
          <p:cNvSpPr>
            <a:spLocks noGrp="1"/>
          </p:cNvSpPr>
          <p:nvPr>
            <p:ph type="dt" sz="half" idx="10"/>
          </p:nvPr>
        </p:nvSpPr>
        <p:spPr/>
        <p:txBody>
          <a:bodyPr/>
          <a:lstStyle/>
          <a:p>
            <a:endParaRPr lang="it-IT"/>
          </a:p>
        </p:txBody>
      </p:sp>
      <p:sp>
        <p:nvSpPr>
          <p:cNvPr id="8" name="Segnaposto piè di pagina 7">
            <a:extLst>
              <a:ext uri="{FF2B5EF4-FFF2-40B4-BE49-F238E27FC236}">
                <a16:creationId xmlns:a16="http://schemas.microsoft.com/office/drawing/2014/main" id="{B26A78EE-6A5C-F247-31FF-0F19C23FE36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117D4061-20D0-97B0-3AD8-CF3A2C420C32}"/>
              </a:ext>
            </a:extLst>
          </p:cNvPr>
          <p:cNvSpPr>
            <a:spLocks noGrp="1"/>
          </p:cNvSpPr>
          <p:nvPr>
            <p:ph type="sldNum" sz="quarter" idx="12"/>
          </p:nvPr>
        </p:nvSpPr>
        <p:spPr/>
        <p:txBody>
          <a:bodyPr/>
          <a:lstStyle/>
          <a:p>
            <a:fld id="{801ED35A-C9BA-7843-A444-B8E182BE70A7}" type="slidenum">
              <a:rPr lang="it-IT" smtClean="0"/>
              <a:t>‹N›</a:t>
            </a:fld>
            <a:endParaRPr lang="it-IT"/>
          </a:p>
        </p:txBody>
      </p:sp>
    </p:spTree>
    <p:extLst>
      <p:ext uri="{BB962C8B-B14F-4D97-AF65-F5344CB8AC3E}">
        <p14:creationId xmlns:p14="http://schemas.microsoft.com/office/powerpoint/2010/main" val="4048772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B9DEFD-393C-A96D-FCCE-51EBFFED6A2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B06A87E-0865-21CB-4C7C-D714CADD456A}"/>
              </a:ext>
            </a:extLst>
          </p:cNvPr>
          <p:cNvSpPr>
            <a:spLocks noGrp="1"/>
          </p:cNvSpPr>
          <p:nvPr>
            <p:ph type="dt" sz="half" idx="10"/>
          </p:nvPr>
        </p:nvSpPr>
        <p:spPr/>
        <p:txBody>
          <a:bodyPr/>
          <a:lstStyle/>
          <a:p>
            <a:endParaRPr lang="it-IT"/>
          </a:p>
        </p:txBody>
      </p:sp>
      <p:sp>
        <p:nvSpPr>
          <p:cNvPr id="4" name="Segnaposto piè di pagina 3">
            <a:extLst>
              <a:ext uri="{FF2B5EF4-FFF2-40B4-BE49-F238E27FC236}">
                <a16:creationId xmlns:a16="http://schemas.microsoft.com/office/drawing/2014/main" id="{7ED6E59D-287D-C7B3-797A-CF27354FE15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A63F47C-D15E-7F90-B335-C0E1A766C340}"/>
              </a:ext>
            </a:extLst>
          </p:cNvPr>
          <p:cNvSpPr>
            <a:spLocks noGrp="1"/>
          </p:cNvSpPr>
          <p:nvPr>
            <p:ph type="sldNum" sz="quarter" idx="12"/>
          </p:nvPr>
        </p:nvSpPr>
        <p:spPr/>
        <p:txBody>
          <a:bodyPr/>
          <a:lstStyle/>
          <a:p>
            <a:fld id="{801ED35A-C9BA-7843-A444-B8E182BE70A7}" type="slidenum">
              <a:rPr lang="it-IT" smtClean="0"/>
              <a:t>‹N›</a:t>
            </a:fld>
            <a:endParaRPr lang="it-IT"/>
          </a:p>
        </p:txBody>
      </p:sp>
    </p:spTree>
    <p:extLst>
      <p:ext uri="{BB962C8B-B14F-4D97-AF65-F5344CB8AC3E}">
        <p14:creationId xmlns:p14="http://schemas.microsoft.com/office/powerpoint/2010/main" val="2372767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CE46E83-69FD-45A1-2BC4-44456A3AD24D}"/>
              </a:ext>
            </a:extLst>
          </p:cNvPr>
          <p:cNvSpPr>
            <a:spLocks noGrp="1"/>
          </p:cNvSpPr>
          <p:nvPr>
            <p:ph type="dt" sz="half" idx="10"/>
          </p:nvPr>
        </p:nvSpPr>
        <p:spPr/>
        <p:txBody>
          <a:bodyPr/>
          <a:lstStyle/>
          <a:p>
            <a:endParaRPr lang="it-IT"/>
          </a:p>
        </p:txBody>
      </p:sp>
      <p:sp>
        <p:nvSpPr>
          <p:cNvPr id="3" name="Segnaposto piè di pagina 2">
            <a:extLst>
              <a:ext uri="{FF2B5EF4-FFF2-40B4-BE49-F238E27FC236}">
                <a16:creationId xmlns:a16="http://schemas.microsoft.com/office/drawing/2014/main" id="{4A6BF741-6550-44AE-2A3D-7876CD67FEE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1C23935-9B13-A160-318B-C54A6798FCE1}"/>
              </a:ext>
            </a:extLst>
          </p:cNvPr>
          <p:cNvSpPr>
            <a:spLocks noGrp="1"/>
          </p:cNvSpPr>
          <p:nvPr>
            <p:ph type="sldNum" sz="quarter" idx="12"/>
          </p:nvPr>
        </p:nvSpPr>
        <p:spPr/>
        <p:txBody>
          <a:bodyPr/>
          <a:lstStyle/>
          <a:p>
            <a:fld id="{801ED35A-C9BA-7843-A444-B8E182BE70A7}" type="slidenum">
              <a:rPr lang="it-IT" smtClean="0"/>
              <a:t>‹N›</a:t>
            </a:fld>
            <a:endParaRPr lang="it-IT"/>
          </a:p>
        </p:txBody>
      </p:sp>
    </p:spTree>
    <p:extLst>
      <p:ext uri="{BB962C8B-B14F-4D97-AF65-F5344CB8AC3E}">
        <p14:creationId xmlns:p14="http://schemas.microsoft.com/office/powerpoint/2010/main" val="3814679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F1028-809D-DD35-D087-AE72EDEBAE10}"/>
              </a:ext>
            </a:extLst>
          </p:cNvPr>
          <p:cNvSpPr>
            <a:spLocks noGrp="1"/>
          </p:cNvSpPr>
          <p:nvPr>
            <p:ph type="title"/>
          </p:nvPr>
        </p:nvSpPr>
        <p:spPr>
          <a:xfrm>
            <a:off x="2653267" y="262383"/>
            <a:ext cx="8710808" cy="446533"/>
          </a:xfrm>
        </p:spPr>
        <p:txBody>
          <a:bodyPr>
            <a:normAutofit/>
          </a:bodyPr>
          <a:lstStyle>
            <a:lvl1pPr>
              <a:defRPr sz="40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C0DD40B2-38A7-AD0C-1AF6-3FEE974BEF80}"/>
              </a:ext>
            </a:extLst>
          </p:cNvPr>
          <p:cNvSpPr>
            <a:spLocks noGrp="1"/>
          </p:cNvSpPr>
          <p:nvPr>
            <p:ph idx="1"/>
          </p:nvPr>
        </p:nvSpPr>
        <p:spPr>
          <a:xfrm>
            <a:off x="848474" y="1322191"/>
            <a:ext cx="10515600" cy="3823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0318C22C-0C6A-5FD3-5FC7-A2E7445D7562}"/>
              </a:ext>
            </a:extLst>
          </p:cNvPr>
          <p:cNvSpPr>
            <a:spLocks noGrp="1"/>
          </p:cNvSpPr>
          <p:nvPr>
            <p:ph type="dt" sz="half" idx="10"/>
          </p:nvPr>
        </p:nvSpPr>
        <p:spPr>
          <a:xfrm>
            <a:off x="838200" y="6356350"/>
            <a:ext cx="2743200" cy="365125"/>
          </a:xfrm>
          <a:prstGeom prst="rect">
            <a:avLst/>
          </a:prstGeom>
        </p:spPr>
        <p:txBody>
          <a:bodyPr/>
          <a:lstStyle/>
          <a:p>
            <a:endParaRPr lang="it-IT"/>
          </a:p>
        </p:txBody>
      </p:sp>
      <p:sp>
        <p:nvSpPr>
          <p:cNvPr id="5" name="Footer Placeholder 4">
            <a:extLst>
              <a:ext uri="{FF2B5EF4-FFF2-40B4-BE49-F238E27FC236}">
                <a16:creationId xmlns:a16="http://schemas.microsoft.com/office/drawing/2014/main" id="{E1856CA1-07C9-6AAD-091C-A9EBF921FD02}"/>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lide Number Placeholder 5">
            <a:extLst>
              <a:ext uri="{FF2B5EF4-FFF2-40B4-BE49-F238E27FC236}">
                <a16:creationId xmlns:a16="http://schemas.microsoft.com/office/drawing/2014/main" id="{28245DCB-1E3E-9703-AE68-569BF1BD295F}"/>
              </a:ext>
            </a:extLst>
          </p:cNvPr>
          <p:cNvSpPr>
            <a:spLocks noGrp="1"/>
          </p:cNvSpPr>
          <p:nvPr>
            <p:ph type="sldNum" sz="quarter" idx="12"/>
          </p:nvPr>
        </p:nvSpPr>
        <p:spPr/>
        <p:txBody>
          <a:bodyPr/>
          <a:lstStyle/>
          <a:p>
            <a:fld id="{E006A469-36A0-472D-AF10-FE5A841B8CFD}" type="slidenum">
              <a:rPr lang="it-IT" smtClean="0"/>
              <a:t>‹N›</a:t>
            </a:fld>
            <a:endParaRPr lang="it-IT"/>
          </a:p>
        </p:txBody>
      </p:sp>
    </p:spTree>
    <p:extLst>
      <p:ext uri="{BB962C8B-B14F-4D97-AF65-F5344CB8AC3E}">
        <p14:creationId xmlns:p14="http://schemas.microsoft.com/office/powerpoint/2010/main" val="37058258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BCD688-495A-56B4-77F8-87E2495CE08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522435C-9CA9-55A5-36BC-E25EC016F5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69696E7-67CE-4FF8-B52A-C106DAA6E4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E35515D-480A-155E-EC79-314144451F9A}"/>
              </a:ext>
            </a:extLst>
          </p:cNvPr>
          <p:cNvSpPr>
            <a:spLocks noGrp="1"/>
          </p:cNvSpPr>
          <p:nvPr>
            <p:ph type="dt" sz="half" idx="10"/>
          </p:nvPr>
        </p:nvSpPr>
        <p:spPr/>
        <p:txBody>
          <a:bodyPr/>
          <a:lstStyle/>
          <a:p>
            <a:endParaRPr lang="it-IT"/>
          </a:p>
        </p:txBody>
      </p:sp>
      <p:sp>
        <p:nvSpPr>
          <p:cNvPr id="6" name="Segnaposto piè di pagina 5">
            <a:extLst>
              <a:ext uri="{FF2B5EF4-FFF2-40B4-BE49-F238E27FC236}">
                <a16:creationId xmlns:a16="http://schemas.microsoft.com/office/drawing/2014/main" id="{F684AD4A-E623-F80B-9512-E5EC76A3C96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B590A6A-26E3-A101-9762-3E9153131D2C}"/>
              </a:ext>
            </a:extLst>
          </p:cNvPr>
          <p:cNvSpPr>
            <a:spLocks noGrp="1"/>
          </p:cNvSpPr>
          <p:nvPr>
            <p:ph type="sldNum" sz="quarter" idx="12"/>
          </p:nvPr>
        </p:nvSpPr>
        <p:spPr/>
        <p:txBody>
          <a:bodyPr/>
          <a:lstStyle/>
          <a:p>
            <a:fld id="{801ED35A-C9BA-7843-A444-B8E182BE70A7}" type="slidenum">
              <a:rPr lang="it-IT" smtClean="0"/>
              <a:t>‹N›</a:t>
            </a:fld>
            <a:endParaRPr lang="it-IT"/>
          </a:p>
        </p:txBody>
      </p:sp>
    </p:spTree>
    <p:extLst>
      <p:ext uri="{BB962C8B-B14F-4D97-AF65-F5344CB8AC3E}">
        <p14:creationId xmlns:p14="http://schemas.microsoft.com/office/powerpoint/2010/main" val="2015264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AA8C9E-F0E6-6732-ABAD-8CACB8F2A57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C569DF4-2B97-7C2C-AFBF-97BC4AF020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A5F8987-721A-CFAA-3732-EA51045C80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C8DAE00-FCD7-7D07-D13D-A2A811F84004}"/>
              </a:ext>
            </a:extLst>
          </p:cNvPr>
          <p:cNvSpPr>
            <a:spLocks noGrp="1"/>
          </p:cNvSpPr>
          <p:nvPr>
            <p:ph type="dt" sz="half" idx="10"/>
          </p:nvPr>
        </p:nvSpPr>
        <p:spPr/>
        <p:txBody>
          <a:bodyPr/>
          <a:lstStyle/>
          <a:p>
            <a:endParaRPr lang="it-IT"/>
          </a:p>
        </p:txBody>
      </p:sp>
      <p:sp>
        <p:nvSpPr>
          <p:cNvPr id="6" name="Segnaposto piè di pagina 5">
            <a:extLst>
              <a:ext uri="{FF2B5EF4-FFF2-40B4-BE49-F238E27FC236}">
                <a16:creationId xmlns:a16="http://schemas.microsoft.com/office/drawing/2014/main" id="{43E9A6BF-D626-4883-D40D-4B9A122664E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C22FBB1-B3F5-2301-49E8-0D03275788BC}"/>
              </a:ext>
            </a:extLst>
          </p:cNvPr>
          <p:cNvSpPr>
            <a:spLocks noGrp="1"/>
          </p:cNvSpPr>
          <p:nvPr>
            <p:ph type="sldNum" sz="quarter" idx="12"/>
          </p:nvPr>
        </p:nvSpPr>
        <p:spPr/>
        <p:txBody>
          <a:bodyPr/>
          <a:lstStyle/>
          <a:p>
            <a:fld id="{801ED35A-C9BA-7843-A444-B8E182BE70A7}" type="slidenum">
              <a:rPr lang="it-IT" smtClean="0"/>
              <a:t>‹N›</a:t>
            </a:fld>
            <a:endParaRPr lang="it-IT"/>
          </a:p>
        </p:txBody>
      </p:sp>
    </p:spTree>
    <p:extLst>
      <p:ext uri="{BB962C8B-B14F-4D97-AF65-F5344CB8AC3E}">
        <p14:creationId xmlns:p14="http://schemas.microsoft.com/office/powerpoint/2010/main" val="2446474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6645D0-3DB0-F5BC-2975-24A887189F5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71B7DDB-976B-9903-6835-822B2FB88C7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A80D057-8515-B39A-0C14-2548EE4418C5}"/>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D3AC501D-1D4D-15B3-2713-E1BC4F40126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9E9EE76-5258-8F65-3A93-FAD50443CDEE}"/>
              </a:ext>
            </a:extLst>
          </p:cNvPr>
          <p:cNvSpPr>
            <a:spLocks noGrp="1"/>
          </p:cNvSpPr>
          <p:nvPr>
            <p:ph type="sldNum" sz="quarter" idx="12"/>
          </p:nvPr>
        </p:nvSpPr>
        <p:spPr/>
        <p:txBody>
          <a:bodyPr/>
          <a:lstStyle/>
          <a:p>
            <a:fld id="{801ED35A-C9BA-7843-A444-B8E182BE70A7}" type="slidenum">
              <a:rPr lang="it-IT" smtClean="0"/>
              <a:t>‹N›</a:t>
            </a:fld>
            <a:endParaRPr lang="it-IT"/>
          </a:p>
        </p:txBody>
      </p:sp>
    </p:spTree>
    <p:extLst>
      <p:ext uri="{BB962C8B-B14F-4D97-AF65-F5344CB8AC3E}">
        <p14:creationId xmlns:p14="http://schemas.microsoft.com/office/powerpoint/2010/main" val="33356888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726231C-7354-D7C5-CD7E-50EADB4BAB7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FEAC665-825F-C7C2-7853-74B8713A2F6E}"/>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FD1F1E6-F0C9-9A6A-CB90-6A8B11BA2160}"/>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30592888-A766-0509-B8B9-BC235467ABD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B37C1D1-972A-DD72-ADFD-766C4B4EBAAE}"/>
              </a:ext>
            </a:extLst>
          </p:cNvPr>
          <p:cNvSpPr>
            <a:spLocks noGrp="1"/>
          </p:cNvSpPr>
          <p:nvPr>
            <p:ph type="sldNum" sz="quarter" idx="12"/>
          </p:nvPr>
        </p:nvSpPr>
        <p:spPr/>
        <p:txBody>
          <a:bodyPr/>
          <a:lstStyle/>
          <a:p>
            <a:fld id="{801ED35A-C9BA-7843-A444-B8E182BE70A7}" type="slidenum">
              <a:rPr lang="it-IT" smtClean="0"/>
              <a:t>‹N›</a:t>
            </a:fld>
            <a:endParaRPr lang="it-IT"/>
          </a:p>
        </p:txBody>
      </p:sp>
    </p:spTree>
    <p:extLst>
      <p:ext uri="{BB962C8B-B14F-4D97-AF65-F5344CB8AC3E}">
        <p14:creationId xmlns:p14="http://schemas.microsoft.com/office/powerpoint/2010/main" val="802216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6AF7-14FD-B439-BD3C-3000527799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B447CF7B-9DEE-12DE-2BA1-58DE53DF82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C71751-EBD8-CA3C-305A-553353B8009C}"/>
              </a:ext>
            </a:extLst>
          </p:cNvPr>
          <p:cNvSpPr>
            <a:spLocks noGrp="1"/>
          </p:cNvSpPr>
          <p:nvPr>
            <p:ph type="dt" sz="half" idx="10"/>
          </p:nvPr>
        </p:nvSpPr>
        <p:spPr>
          <a:xfrm>
            <a:off x="838200" y="6356350"/>
            <a:ext cx="2743200" cy="365125"/>
          </a:xfrm>
          <a:prstGeom prst="rect">
            <a:avLst/>
          </a:prstGeom>
        </p:spPr>
        <p:txBody>
          <a:bodyPr/>
          <a:lstStyle/>
          <a:p>
            <a:endParaRPr lang="it-IT"/>
          </a:p>
        </p:txBody>
      </p:sp>
      <p:sp>
        <p:nvSpPr>
          <p:cNvPr id="5" name="Footer Placeholder 4">
            <a:extLst>
              <a:ext uri="{FF2B5EF4-FFF2-40B4-BE49-F238E27FC236}">
                <a16:creationId xmlns:a16="http://schemas.microsoft.com/office/drawing/2014/main" id="{A95424A0-3A9A-750E-70A9-B5845093165F}"/>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lide Number Placeholder 5">
            <a:extLst>
              <a:ext uri="{FF2B5EF4-FFF2-40B4-BE49-F238E27FC236}">
                <a16:creationId xmlns:a16="http://schemas.microsoft.com/office/drawing/2014/main" id="{F7C667FC-C924-C332-FFB5-17A6A9D6DBE2}"/>
              </a:ext>
            </a:extLst>
          </p:cNvPr>
          <p:cNvSpPr>
            <a:spLocks noGrp="1"/>
          </p:cNvSpPr>
          <p:nvPr>
            <p:ph type="sldNum" sz="quarter" idx="12"/>
          </p:nvPr>
        </p:nvSpPr>
        <p:spPr/>
        <p:txBody>
          <a:bodyPr/>
          <a:lstStyle/>
          <a:p>
            <a:fld id="{E006A469-36A0-472D-AF10-FE5A841B8CFD}" type="slidenum">
              <a:rPr lang="it-IT" smtClean="0"/>
              <a:t>‹N›</a:t>
            </a:fld>
            <a:endParaRPr lang="it-IT"/>
          </a:p>
        </p:txBody>
      </p:sp>
    </p:spTree>
    <p:extLst>
      <p:ext uri="{BB962C8B-B14F-4D97-AF65-F5344CB8AC3E}">
        <p14:creationId xmlns:p14="http://schemas.microsoft.com/office/powerpoint/2010/main" val="1426886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5864A-8E92-4F3D-B076-9D1F81199024}"/>
              </a:ext>
            </a:extLst>
          </p:cNvPr>
          <p:cNvSpPr>
            <a:spLocks noGrp="1"/>
          </p:cNvSpPr>
          <p:nvPr>
            <p:ph type="title"/>
          </p:nvPr>
        </p:nvSpPr>
        <p:spPr>
          <a:xfrm>
            <a:off x="2630635" y="303343"/>
            <a:ext cx="8710808" cy="598702"/>
          </a:xfrm>
        </p:spPr>
        <p:txBody>
          <a:bodyPr>
            <a:noAutofit/>
          </a:bodyPr>
          <a:lstStyle>
            <a:lvl1pPr>
              <a:defRPr sz="40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B02DCFF3-841F-7620-22E0-5C33998061F0}"/>
              </a:ext>
            </a:extLst>
          </p:cNvPr>
          <p:cNvSpPr>
            <a:spLocks noGrp="1"/>
          </p:cNvSpPr>
          <p:nvPr>
            <p:ph sz="half" idx="1"/>
          </p:nvPr>
        </p:nvSpPr>
        <p:spPr>
          <a:xfrm>
            <a:off x="838200" y="1161535"/>
            <a:ext cx="5181600" cy="4473146"/>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E2AC4EB6-7CF2-7565-0D77-7FD1B4547F06}"/>
              </a:ext>
            </a:extLst>
          </p:cNvPr>
          <p:cNvSpPr>
            <a:spLocks noGrp="1"/>
          </p:cNvSpPr>
          <p:nvPr>
            <p:ph sz="half" idx="2"/>
          </p:nvPr>
        </p:nvSpPr>
        <p:spPr>
          <a:xfrm>
            <a:off x="6172200" y="1161535"/>
            <a:ext cx="5181600" cy="4473146"/>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Slide Number Placeholder 6">
            <a:extLst>
              <a:ext uri="{FF2B5EF4-FFF2-40B4-BE49-F238E27FC236}">
                <a16:creationId xmlns:a16="http://schemas.microsoft.com/office/drawing/2014/main" id="{340F2C5E-2122-1474-A204-221C81F3A456}"/>
              </a:ext>
            </a:extLst>
          </p:cNvPr>
          <p:cNvSpPr>
            <a:spLocks noGrp="1"/>
          </p:cNvSpPr>
          <p:nvPr>
            <p:ph type="sldNum" sz="quarter" idx="12"/>
          </p:nvPr>
        </p:nvSpPr>
        <p:spPr/>
        <p:txBody>
          <a:bodyPr/>
          <a:lstStyle/>
          <a:p>
            <a:fld id="{E006A469-36A0-472D-AF10-FE5A841B8CFD}" type="slidenum">
              <a:rPr lang="it-IT" smtClean="0"/>
              <a:t>‹N›</a:t>
            </a:fld>
            <a:endParaRPr lang="it-IT"/>
          </a:p>
        </p:txBody>
      </p:sp>
    </p:spTree>
    <p:extLst>
      <p:ext uri="{BB962C8B-B14F-4D97-AF65-F5344CB8AC3E}">
        <p14:creationId xmlns:p14="http://schemas.microsoft.com/office/powerpoint/2010/main" val="1993193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214BC-7A74-573E-BDF8-E5DE3A2D32F3}"/>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FCF75247-BB57-19B5-B26D-F2D7020203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B82F8F-C1BF-A9F9-2B48-30F9B90BB1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9A9B46A5-67BE-3637-EFDC-37D3213E60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7318B1-4C54-10FA-D5A5-3D1A66D406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F27DC099-E666-DBBE-62BA-1238B6755B3E}"/>
              </a:ext>
            </a:extLst>
          </p:cNvPr>
          <p:cNvSpPr>
            <a:spLocks noGrp="1"/>
          </p:cNvSpPr>
          <p:nvPr>
            <p:ph type="dt" sz="half" idx="10"/>
          </p:nvPr>
        </p:nvSpPr>
        <p:spPr>
          <a:xfrm>
            <a:off x="838200" y="6356350"/>
            <a:ext cx="2743200" cy="365125"/>
          </a:xfrm>
          <a:prstGeom prst="rect">
            <a:avLst/>
          </a:prstGeom>
        </p:spPr>
        <p:txBody>
          <a:bodyPr/>
          <a:lstStyle/>
          <a:p>
            <a:endParaRPr lang="it-IT"/>
          </a:p>
        </p:txBody>
      </p:sp>
      <p:sp>
        <p:nvSpPr>
          <p:cNvPr id="8" name="Footer Placeholder 7">
            <a:extLst>
              <a:ext uri="{FF2B5EF4-FFF2-40B4-BE49-F238E27FC236}">
                <a16:creationId xmlns:a16="http://schemas.microsoft.com/office/drawing/2014/main" id="{B2C6D6E8-ACC1-1584-9566-231853BD3F93}"/>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lide Number Placeholder 8">
            <a:extLst>
              <a:ext uri="{FF2B5EF4-FFF2-40B4-BE49-F238E27FC236}">
                <a16:creationId xmlns:a16="http://schemas.microsoft.com/office/drawing/2014/main" id="{2822DD47-4BFE-946E-F992-B105BD57F02B}"/>
              </a:ext>
            </a:extLst>
          </p:cNvPr>
          <p:cNvSpPr>
            <a:spLocks noGrp="1"/>
          </p:cNvSpPr>
          <p:nvPr>
            <p:ph type="sldNum" sz="quarter" idx="12"/>
          </p:nvPr>
        </p:nvSpPr>
        <p:spPr/>
        <p:txBody>
          <a:bodyPr/>
          <a:lstStyle/>
          <a:p>
            <a:fld id="{E006A469-36A0-472D-AF10-FE5A841B8CFD}" type="slidenum">
              <a:rPr lang="it-IT" smtClean="0"/>
              <a:t>‹N›</a:t>
            </a:fld>
            <a:endParaRPr lang="it-IT"/>
          </a:p>
        </p:txBody>
      </p:sp>
    </p:spTree>
    <p:extLst>
      <p:ext uri="{BB962C8B-B14F-4D97-AF65-F5344CB8AC3E}">
        <p14:creationId xmlns:p14="http://schemas.microsoft.com/office/powerpoint/2010/main" val="785198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5B6F-2C57-25D7-C73F-7C91E3E4EEFA}"/>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1DB92604-840E-55A6-446A-EB3ABC36C748}"/>
              </a:ext>
            </a:extLst>
          </p:cNvPr>
          <p:cNvSpPr>
            <a:spLocks noGrp="1"/>
          </p:cNvSpPr>
          <p:nvPr>
            <p:ph type="dt" sz="half" idx="10"/>
          </p:nvPr>
        </p:nvSpPr>
        <p:spPr>
          <a:xfrm>
            <a:off x="838200" y="6356350"/>
            <a:ext cx="2743200" cy="365125"/>
          </a:xfrm>
          <a:prstGeom prst="rect">
            <a:avLst/>
          </a:prstGeom>
        </p:spPr>
        <p:txBody>
          <a:bodyPr/>
          <a:lstStyle/>
          <a:p>
            <a:endParaRPr lang="it-IT"/>
          </a:p>
        </p:txBody>
      </p:sp>
      <p:sp>
        <p:nvSpPr>
          <p:cNvPr id="4" name="Footer Placeholder 3">
            <a:extLst>
              <a:ext uri="{FF2B5EF4-FFF2-40B4-BE49-F238E27FC236}">
                <a16:creationId xmlns:a16="http://schemas.microsoft.com/office/drawing/2014/main" id="{FF065092-317C-C9E1-CB8D-4214DA630F56}"/>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lide Number Placeholder 4">
            <a:extLst>
              <a:ext uri="{FF2B5EF4-FFF2-40B4-BE49-F238E27FC236}">
                <a16:creationId xmlns:a16="http://schemas.microsoft.com/office/drawing/2014/main" id="{126E0FEF-D416-5390-FCD6-FB06428511FB}"/>
              </a:ext>
            </a:extLst>
          </p:cNvPr>
          <p:cNvSpPr>
            <a:spLocks noGrp="1"/>
          </p:cNvSpPr>
          <p:nvPr>
            <p:ph type="sldNum" sz="quarter" idx="12"/>
          </p:nvPr>
        </p:nvSpPr>
        <p:spPr/>
        <p:txBody>
          <a:bodyPr/>
          <a:lstStyle/>
          <a:p>
            <a:fld id="{E006A469-36A0-472D-AF10-FE5A841B8CFD}" type="slidenum">
              <a:rPr lang="it-IT" smtClean="0"/>
              <a:t>‹N›</a:t>
            </a:fld>
            <a:endParaRPr lang="it-IT"/>
          </a:p>
        </p:txBody>
      </p:sp>
    </p:spTree>
    <p:extLst>
      <p:ext uri="{BB962C8B-B14F-4D97-AF65-F5344CB8AC3E}">
        <p14:creationId xmlns:p14="http://schemas.microsoft.com/office/powerpoint/2010/main" val="546971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EA60A7-C34E-E59D-AC11-895DA972F09A}"/>
              </a:ext>
            </a:extLst>
          </p:cNvPr>
          <p:cNvSpPr>
            <a:spLocks noGrp="1"/>
          </p:cNvSpPr>
          <p:nvPr>
            <p:ph type="dt" sz="half" idx="10"/>
          </p:nvPr>
        </p:nvSpPr>
        <p:spPr>
          <a:xfrm>
            <a:off x="838200" y="6356350"/>
            <a:ext cx="2743200" cy="365125"/>
          </a:xfrm>
          <a:prstGeom prst="rect">
            <a:avLst/>
          </a:prstGeom>
        </p:spPr>
        <p:txBody>
          <a:bodyPr/>
          <a:lstStyle/>
          <a:p>
            <a:endParaRPr lang="it-IT"/>
          </a:p>
        </p:txBody>
      </p:sp>
      <p:sp>
        <p:nvSpPr>
          <p:cNvPr id="3" name="Footer Placeholder 2">
            <a:extLst>
              <a:ext uri="{FF2B5EF4-FFF2-40B4-BE49-F238E27FC236}">
                <a16:creationId xmlns:a16="http://schemas.microsoft.com/office/drawing/2014/main" id="{65FB6C14-B11D-64F5-927F-A2D30027F1A3}"/>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4" name="Slide Number Placeholder 3">
            <a:extLst>
              <a:ext uri="{FF2B5EF4-FFF2-40B4-BE49-F238E27FC236}">
                <a16:creationId xmlns:a16="http://schemas.microsoft.com/office/drawing/2014/main" id="{05B9736B-235E-A2A9-1DC3-84237142E629}"/>
              </a:ext>
            </a:extLst>
          </p:cNvPr>
          <p:cNvSpPr>
            <a:spLocks noGrp="1"/>
          </p:cNvSpPr>
          <p:nvPr>
            <p:ph type="sldNum" sz="quarter" idx="12"/>
          </p:nvPr>
        </p:nvSpPr>
        <p:spPr/>
        <p:txBody>
          <a:bodyPr/>
          <a:lstStyle/>
          <a:p>
            <a:fld id="{E006A469-36A0-472D-AF10-FE5A841B8CFD}" type="slidenum">
              <a:rPr lang="it-IT" smtClean="0"/>
              <a:t>‹N›</a:t>
            </a:fld>
            <a:endParaRPr lang="it-IT"/>
          </a:p>
        </p:txBody>
      </p:sp>
    </p:spTree>
    <p:extLst>
      <p:ext uri="{BB962C8B-B14F-4D97-AF65-F5344CB8AC3E}">
        <p14:creationId xmlns:p14="http://schemas.microsoft.com/office/powerpoint/2010/main" val="575245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C5419-269B-82E5-30F7-DDA503728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34CC7054-8A1B-66CE-F818-6D02CB8425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38D0B890-4EA5-1D54-9B7A-C62247FFA1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60C33E-F89A-6323-56BC-1DC205490CE9}"/>
              </a:ext>
            </a:extLst>
          </p:cNvPr>
          <p:cNvSpPr>
            <a:spLocks noGrp="1"/>
          </p:cNvSpPr>
          <p:nvPr>
            <p:ph type="dt" sz="half" idx="10"/>
          </p:nvPr>
        </p:nvSpPr>
        <p:spPr>
          <a:xfrm>
            <a:off x="838200" y="6356350"/>
            <a:ext cx="2743200" cy="365125"/>
          </a:xfrm>
          <a:prstGeom prst="rect">
            <a:avLst/>
          </a:prstGeom>
        </p:spPr>
        <p:txBody>
          <a:bodyPr/>
          <a:lstStyle/>
          <a:p>
            <a:endParaRPr lang="it-IT"/>
          </a:p>
        </p:txBody>
      </p:sp>
      <p:sp>
        <p:nvSpPr>
          <p:cNvPr id="6" name="Footer Placeholder 5">
            <a:extLst>
              <a:ext uri="{FF2B5EF4-FFF2-40B4-BE49-F238E27FC236}">
                <a16:creationId xmlns:a16="http://schemas.microsoft.com/office/drawing/2014/main" id="{B4DEEE6E-2F63-5E73-496B-A3277D7854B1}"/>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lide Number Placeholder 6">
            <a:extLst>
              <a:ext uri="{FF2B5EF4-FFF2-40B4-BE49-F238E27FC236}">
                <a16:creationId xmlns:a16="http://schemas.microsoft.com/office/drawing/2014/main" id="{294942A3-D4BA-9DEC-0862-04140941C391}"/>
              </a:ext>
            </a:extLst>
          </p:cNvPr>
          <p:cNvSpPr>
            <a:spLocks noGrp="1"/>
          </p:cNvSpPr>
          <p:nvPr>
            <p:ph type="sldNum" sz="quarter" idx="12"/>
          </p:nvPr>
        </p:nvSpPr>
        <p:spPr/>
        <p:txBody>
          <a:bodyPr/>
          <a:lstStyle/>
          <a:p>
            <a:fld id="{E006A469-36A0-472D-AF10-FE5A841B8CFD}" type="slidenum">
              <a:rPr lang="it-IT" smtClean="0"/>
              <a:t>‹N›</a:t>
            </a:fld>
            <a:endParaRPr lang="it-IT"/>
          </a:p>
        </p:txBody>
      </p:sp>
    </p:spTree>
    <p:extLst>
      <p:ext uri="{BB962C8B-B14F-4D97-AF65-F5344CB8AC3E}">
        <p14:creationId xmlns:p14="http://schemas.microsoft.com/office/powerpoint/2010/main" val="424562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9BED7-D39D-95D0-2DC3-3F3E1E84AE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FDA11E6A-66B5-964C-6C6D-E80327129E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A537E002-BF90-5D0C-7843-2F01280D6E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2F1C2F-81CD-7AE1-9A74-23B8281AEB05}"/>
              </a:ext>
            </a:extLst>
          </p:cNvPr>
          <p:cNvSpPr>
            <a:spLocks noGrp="1"/>
          </p:cNvSpPr>
          <p:nvPr>
            <p:ph type="dt" sz="half" idx="10"/>
          </p:nvPr>
        </p:nvSpPr>
        <p:spPr>
          <a:xfrm>
            <a:off x="838200" y="6356350"/>
            <a:ext cx="2743200" cy="365125"/>
          </a:xfrm>
          <a:prstGeom prst="rect">
            <a:avLst/>
          </a:prstGeom>
        </p:spPr>
        <p:txBody>
          <a:bodyPr/>
          <a:lstStyle/>
          <a:p>
            <a:endParaRPr lang="it-IT"/>
          </a:p>
        </p:txBody>
      </p:sp>
      <p:sp>
        <p:nvSpPr>
          <p:cNvPr id="6" name="Footer Placeholder 5">
            <a:extLst>
              <a:ext uri="{FF2B5EF4-FFF2-40B4-BE49-F238E27FC236}">
                <a16:creationId xmlns:a16="http://schemas.microsoft.com/office/drawing/2014/main" id="{67839D03-7214-5A72-67A1-C51DFDB963BE}"/>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lide Number Placeholder 6">
            <a:extLst>
              <a:ext uri="{FF2B5EF4-FFF2-40B4-BE49-F238E27FC236}">
                <a16:creationId xmlns:a16="http://schemas.microsoft.com/office/drawing/2014/main" id="{1AD3C9D0-B434-5F0A-F1F2-FC860FD5BACD}"/>
              </a:ext>
            </a:extLst>
          </p:cNvPr>
          <p:cNvSpPr>
            <a:spLocks noGrp="1"/>
          </p:cNvSpPr>
          <p:nvPr>
            <p:ph type="sldNum" sz="quarter" idx="12"/>
          </p:nvPr>
        </p:nvSpPr>
        <p:spPr/>
        <p:txBody>
          <a:bodyPr/>
          <a:lstStyle/>
          <a:p>
            <a:fld id="{E006A469-36A0-472D-AF10-FE5A841B8CFD}" type="slidenum">
              <a:rPr lang="it-IT" smtClean="0"/>
              <a:t>‹N›</a:t>
            </a:fld>
            <a:endParaRPr lang="it-IT"/>
          </a:p>
        </p:txBody>
      </p:sp>
    </p:spTree>
    <p:extLst>
      <p:ext uri="{BB962C8B-B14F-4D97-AF65-F5344CB8AC3E}">
        <p14:creationId xmlns:p14="http://schemas.microsoft.com/office/powerpoint/2010/main" val="2147692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6E7930-FE84-F39C-CB54-1EB897CDADB9}"/>
              </a:ext>
            </a:extLst>
          </p:cNvPr>
          <p:cNvSpPr>
            <a:spLocks noGrp="1"/>
          </p:cNvSpPr>
          <p:nvPr>
            <p:ph type="title"/>
          </p:nvPr>
        </p:nvSpPr>
        <p:spPr>
          <a:xfrm>
            <a:off x="2642992" y="365125"/>
            <a:ext cx="8710808"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ACE19FB9-C231-F59F-30F9-7D46DC92F290}"/>
              </a:ext>
            </a:extLst>
          </p:cNvPr>
          <p:cNvSpPr>
            <a:spLocks noGrp="1"/>
          </p:cNvSpPr>
          <p:nvPr>
            <p:ph type="body" idx="1"/>
          </p:nvPr>
        </p:nvSpPr>
        <p:spPr>
          <a:xfrm>
            <a:off x="838200" y="1825625"/>
            <a:ext cx="10515600" cy="3823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Slide Number Placeholder 5">
            <a:extLst>
              <a:ext uri="{FF2B5EF4-FFF2-40B4-BE49-F238E27FC236}">
                <a16:creationId xmlns:a16="http://schemas.microsoft.com/office/drawing/2014/main" id="{DF3D1DB9-AF53-2A03-4B02-362220960B98}"/>
              </a:ext>
            </a:extLst>
          </p:cNvPr>
          <p:cNvSpPr>
            <a:spLocks noGrp="1"/>
          </p:cNvSpPr>
          <p:nvPr>
            <p:ph type="sldNum" sz="quarter" idx="4"/>
          </p:nvPr>
        </p:nvSpPr>
        <p:spPr>
          <a:xfrm>
            <a:off x="9036485" y="527911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6A469-36A0-472D-AF10-FE5A841B8CFD}" type="slidenum">
              <a:rPr lang="it-IT" smtClean="0"/>
              <a:t>‹N›</a:t>
            </a:fld>
            <a:endParaRPr lang="it-IT"/>
          </a:p>
        </p:txBody>
      </p:sp>
      <p:pic>
        <p:nvPicPr>
          <p:cNvPr id="8" name="Picture 32">
            <a:extLst>
              <a:ext uri="{FF2B5EF4-FFF2-40B4-BE49-F238E27FC236}">
                <a16:creationId xmlns:a16="http://schemas.microsoft.com/office/drawing/2014/main" id="{584E1817-183E-81D1-8D68-88CD932BFD95}"/>
              </a:ext>
            </a:extLst>
          </p:cNvPr>
          <p:cNvPicPr>
            <a:picLocks noChangeAspect="1"/>
          </p:cNvPicPr>
          <p:nvPr userDrawn="1"/>
        </p:nvPicPr>
        <p:blipFill rotWithShape="1">
          <a:blip r:embed="rId14"/>
          <a:srcRect l="72300" r="4998"/>
          <a:stretch/>
        </p:blipFill>
        <p:spPr>
          <a:xfrm>
            <a:off x="10298761" y="5562000"/>
            <a:ext cx="1893239" cy="1296000"/>
          </a:xfrm>
          <a:prstGeom prst="rect">
            <a:avLst/>
          </a:prstGeom>
        </p:spPr>
      </p:pic>
      <p:pic>
        <p:nvPicPr>
          <p:cNvPr id="9" name="Picture 34">
            <a:extLst>
              <a:ext uri="{FF2B5EF4-FFF2-40B4-BE49-F238E27FC236}">
                <a16:creationId xmlns:a16="http://schemas.microsoft.com/office/drawing/2014/main" id="{5DEB39E8-9022-78BB-831F-0D3890D24A1F}"/>
              </a:ext>
            </a:extLst>
          </p:cNvPr>
          <p:cNvPicPr>
            <a:picLocks noChangeAspect="1"/>
          </p:cNvPicPr>
          <p:nvPr userDrawn="1"/>
        </p:nvPicPr>
        <p:blipFill rotWithShape="1">
          <a:blip r:embed="rId14"/>
          <a:srcRect l="50000" r="26251"/>
          <a:stretch/>
        </p:blipFill>
        <p:spPr>
          <a:xfrm>
            <a:off x="6930632" y="5562000"/>
            <a:ext cx="1980514" cy="1296000"/>
          </a:xfrm>
          <a:prstGeom prst="rect">
            <a:avLst/>
          </a:prstGeom>
        </p:spPr>
      </p:pic>
      <p:pic>
        <p:nvPicPr>
          <p:cNvPr id="10" name="Picture 36">
            <a:extLst>
              <a:ext uri="{FF2B5EF4-FFF2-40B4-BE49-F238E27FC236}">
                <a16:creationId xmlns:a16="http://schemas.microsoft.com/office/drawing/2014/main" id="{D6077CE5-B4DE-0C7D-2B15-14B003B86E5C}"/>
              </a:ext>
            </a:extLst>
          </p:cNvPr>
          <p:cNvPicPr>
            <a:picLocks noChangeAspect="1"/>
          </p:cNvPicPr>
          <p:nvPr userDrawn="1"/>
        </p:nvPicPr>
        <p:blipFill rotWithShape="1">
          <a:blip r:embed="rId14"/>
          <a:srcRect l="25446" r="49195"/>
          <a:stretch/>
        </p:blipFill>
        <p:spPr>
          <a:xfrm>
            <a:off x="3531460" y="5562000"/>
            <a:ext cx="2114790" cy="1296000"/>
          </a:xfrm>
          <a:prstGeom prst="rect">
            <a:avLst/>
          </a:prstGeom>
        </p:spPr>
      </p:pic>
      <p:pic>
        <p:nvPicPr>
          <p:cNvPr id="11" name="Picture 38">
            <a:extLst>
              <a:ext uri="{FF2B5EF4-FFF2-40B4-BE49-F238E27FC236}">
                <a16:creationId xmlns:a16="http://schemas.microsoft.com/office/drawing/2014/main" id="{1EEF5B41-ECC0-F022-61CE-CB13B414B3A4}"/>
              </a:ext>
            </a:extLst>
          </p:cNvPr>
          <p:cNvPicPr>
            <a:picLocks noChangeAspect="1"/>
          </p:cNvPicPr>
          <p:nvPr userDrawn="1"/>
        </p:nvPicPr>
        <p:blipFill rotWithShape="1">
          <a:blip r:embed="rId14"/>
          <a:srcRect l="3968" r="72380"/>
          <a:stretch/>
        </p:blipFill>
        <p:spPr>
          <a:xfrm>
            <a:off x="275613" y="5562647"/>
            <a:ext cx="1971466" cy="1295353"/>
          </a:xfrm>
          <a:prstGeom prst="rect">
            <a:avLst/>
          </a:prstGeom>
        </p:spPr>
      </p:pic>
      <p:pic>
        <p:nvPicPr>
          <p:cNvPr id="4" name="Immagine 3">
            <a:extLst>
              <a:ext uri="{FF2B5EF4-FFF2-40B4-BE49-F238E27FC236}">
                <a16:creationId xmlns:a16="http://schemas.microsoft.com/office/drawing/2014/main" id="{69980FF8-03F6-BFA9-8C79-0333E7D6C77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77290" y="35859"/>
            <a:ext cx="2014543" cy="1075766"/>
          </a:xfrm>
          <a:prstGeom prst="rect">
            <a:avLst/>
          </a:prstGeom>
          <a:solidFill>
            <a:schemeClr val="bg1"/>
          </a:solidFill>
        </p:spPr>
      </p:pic>
    </p:spTree>
    <p:extLst>
      <p:ext uri="{BB962C8B-B14F-4D97-AF65-F5344CB8AC3E}">
        <p14:creationId xmlns:p14="http://schemas.microsoft.com/office/powerpoint/2010/main" val="4116625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86684DD-7673-64BA-A75D-705F9C373D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36AD15C-CC65-4F8D-A1E5-F60C3C40BC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2141397-38BA-FE66-C51B-43B4EBF70C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it-IT"/>
          </a:p>
        </p:txBody>
      </p:sp>
      <p:sp>
        <p:nvSpPr>
          <p:cNvPr id="5" name="Segnaposto piè di pagina 4">
            <a:extLst>
              <a:ext uri="{FF2B5EF4-FFF2-40B4-BE49-F238E27FC236}">
                <a16:creationId xmlns:a16="http://schemas.microsoft.com/office/drawing/2014/main" id="{26D4D4C6-B7A3-A213-3DBD-51EE79575B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BF353496-71E8-63DD-FEEC-31F509CCD6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01ED35A-C9BA-7843-A444-B8E182BE70A7}" type="slidenum">
              <a:rPr lang="it-IT" smtClean="0"/>
              <a:t>‹N›</a:t>
            </a:fld>
            <a:endParaRPr lang="it-IT"/>
          </a:p>
        </p:txBody>
      </p:sp>
    </p:spTree>
    <p:extLst>
      <p:ext uri="{BB962C8B-B14F-4D97-AF65-F5344CB8AC3E}">
        <p14:creationId xmlns:p14="http://schemas.microsoft.com/office/powerpoint/2010/main" val="230429512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D27435-CD21-3BDF-CBB6-5E81C6A9C5B2}"/>
              </a:ext>
            </a:extLst>
          </p:cNvPr>
          <p:cNvSpPr>
            <a:spLocks noGrp="1"/>
          </p:cNvSpPr>
          <p:nvPr>
            <p:ph type="ctrTitle"/>
          </p:nvPr>
        </p:nvSpPr>
        <p:spPr>
          <a:xfrm>
            <a:off x="821871" y="1249362"/>
            <a:ext cx="6455229" cy="3845152"/>
          </a:xfrm>
        </p:spPr>
        <p:txBody>
          <a:bodyPr anchor="t">
            <a:noAutofit/>
          </a:bodyPr>
          <a:lstStyle/>
          <a:p>
            <a:r>
              <a:rPr lang="it-IT" sz="2600" b="1" dirty="0">
                <a:latin typeface="+mn-lt"/>
              </a:rPr>
              <a:t>PRESENTAZIONE 18/09/24</a:t>
            </a:r>
            <a:br>
              <a:rPr lang="it-IT" sz="2600" dirty="0">
                <a:latin typeface="+mn-lt"/>
              </a:rPr>
            </a:br>
            <a:br>
              <a:rPr lang="it-IT" sz="2600" dirty="0">
                <a:latin typeface="+mn-lt"/>
              </a:rPr>
            </a:br>
            <a:r>
              <a:rPr lang="it-IT" sz="2600" dirty="0">
                <a:latin typeface="+mn-lt"/>
              </a:rPr>
              <a:t>COP 5: Promozione e realizzazione di spazi virtuali e fisici dedicati all’innovazione, a favorire l’ideazione di acceleratori pubblici dedicati allo sport.</a:t>
            </a:r>
            <a:br>
              <a:rPr lang="it-IT" sz="2600" dirty="0">
                <a:latin typeface="+mn-lt"/>
              </a:rPr>
            </a:br>
            <a:br>
              <a:rPr lang="it-IT" sz="2600" dirty="0">
                <a:latin typeface="+mn-lt"/>
              </a:rPr>
            </a:br>
            <a:r>
              <a:rPr lang="it-IT" sz="2600" dirty="0">
                <a:latin typeface="+mn-lt"/>
              </a:rPr>
              <a:t>Coordinatore: Massimiliano Lucchesi</a:t>
            </a:r>
            <a:br>
              <a:rPr lang="it-IT" sz="2600" dirty="0">
                <a:latin typeface="+mn-lt"/>
              </a:rPr>
            </a:br>
            <a:r>
              <a:rPr lang="it-IT" sz="2600" dirty="0">
                <a:latin typeface="+mn-lt"/>
              </a:rPr>
              <a:t>Facilitatrice: Monica Boni</a:t>
            </a:r>
          </a:p>
        </p:txBody>
      </p:sp>
      <p:pic>
        <p:nvPicPr>
          <p:cNvPr id="4" name="Immagine 3">
            <a:extLst>
              <a:ext uri="{FF2B5EF4-FFF2-40B4-BE49-F238E27FC236}">
                <a16:creationId xmlns:a16="http://schemas.microsoft.com/office/drawing/2014/main" id="{A099F69F-6FDC-3E48-CCF2-B0EBE1D5C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5775" y="1695450"/>
            <a:ext cx="2438400" cy="2438400"/>
          </a:xfrm>
          <a:prstGeom prst="rect">
            <a:avLst/>
          </a:prstGeom>
        </p:spPr>
      </p:pic>
    </p:spTree>
    <p:extLst>
      <p:ext uri="{BB962C8B-B14F-4D97-AF65-F5344CB8AC3E}">
        <p14:creationId xmlns:p14="http://schemas.microsoft.com/office/powerpoint/2010/main" val="4246214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8C11DF0-F9E7-2B27-DBB5-B73C374F690F}"/>
              </a:ext>
            </a:extLst>
          </p:cNvPr>
          <p:cNvSpPr>
            <a:spLocks noGrp="1"/>
          </p:cNvSpPr>
          <p:nvPr>
            <p:ph sz="half" idx="1"/>
          </p:nvPr>
        </p:nvSpPr>
        <p:spPr>
          <a:xfrm>
            <a:off x="838200" y="1161534"/>
            <a:ext cx="5181600" cy="4633959"/>
          </a:xfrm>
        </p:spPr>
        <p:txBody>
          <a:bodyPr lIns="90000">
            <a:noAutofit/>
          </a:bodyPr>
          <a:lstStyle/>
          <a:p>
            <a:pPr marL="0" marR="0" indent="0">
              <a:lnSpc>
                <a:spcPct val="100000"/>
              </a:lnSpc>
              <a:spcBef>
                <a:spcPts val="0"/>
              </a:spcBef>
              <a:spcAft>
                <a:spcPts val="400"/>
              </a:spcAft>
              <a:buNone/>
            </a:pPr>
            <a:r>
              <a:rPr lang="it-IT" sz="1750" dirty="0">
                <a:effectLst/>
                <a:latin typeface="Calibri" panose="020F0502020204030204" pitchFamily="34" charset="0"/>
                <a:cs typeface="Calibri" panose="020F0502020204030204" pitchFamily="34" charset="0"/>
              </a:rPr>
              <a:t>Le iniziative svolte </a:t>
            </a:r>
            <a:r>
              <a:rPr lang="it-IT" sz="1750" dirty="0">
                <a:latin typeface="Calibri" panose="020F0502020204030204" pitchFamily="34" charset="0"/>
                <a:cs typeface="Calibri" panose="020F0502020204030204" pitchFamily="34" charset="0"/>
              </a:rPr>
              <a:t>dall’Hub possono seguire </a:t>
            </a:r>
            <a:r>
              <a:rPr lang="it-IT" sz="1750" b="1" dirty="0">
                <a:latin typeface="Calibri" panose="020F0502020204030204" pitchFamily="34" charset="0"/>
                <a:cs typeface="Calibri" panose="020F0502020204030204" pitchFamily="34" charset="0"/>
              </a:rPr>
              <a:t>diversi filoni tematici:</a:t>
            </a:r>
          </a:p>
          <a:p>
            <a:pPr marL="342900" indent="-342900">
              <a:lnSpc>
                <a:spcPct val="100000"/>
              </a:lnSpc>
              <a:spcBef>
                <a:spcPts val="0"/>
              </a:spcBef>
              <a:spcAft>
                <a:spcPts val="400"/>
              </a:spcAft>
              <a:buAutoNum type="arabicPeriod"/>
            </a:pPr>
            <a:r>
              <a:rPr lang="it-IT" sz="1750" dirty="0">
                <a:latin typeface="Calibri" panose="020F0502020204030204" pitchFamily="34" charset="0"/>
                <a:cs typeface="Calibri" panose="020F0502020204030204" pitchFamily="34" charset="0"/>
              </a:rPr>
              <a:t>Innovazione sociale, economica e tecnologica</a:t>
            </a:r>
          </a:p>
          <a:p>
            <a:pPr marL="342900" indent="-342900">
              <a:lnSpc>
                <a:spcPct val="100000"/>
              </a:lnSpc>
              <a:spcBef>
                <a:spcPts val="0"/>
              </a:spcBef>
              <a:spcAft>
                <a:spcPts val="400"/>
              </a:spcAft>
              <a:buAutoNum type="arabicPeriod"/>
            </a:pPr>
            <a:r>
              <a:rPr lang="it-IT" sz="1750" dirty="0">
                <a:latin typeface="Calibri" panose="020F0502020204030204" pitchFamily="34" charset="0"/>
                <a:cs typeface="Calibri" panose="020F0502020204030204" pitchFamily="34" charset="0"/>
              </a:rPr>
              <a:t>Tecnologia dello sport e sicurezza per presentare nuove soluzioni, prodotti e metodologie (es. sostenibilità, nuovi materiali, ecc.)</a:t>
            </a:r>
          </a:p>
          <a:p>
            <a:pPr marL="342900" indent="-342900">
              <a:lnSpc>
                <a:spcPct val="100000"/>
              </a:lnSpc>
              <a:spcBef>
                <a:spcPts val="0"/>
              </a:spcBef>
              <a:spcAft>
                <a:spcPts val="400"/>
              </a:spcAft>
              <a:buAutoNum type="arabicPeriod"/>
            </a:pPr>
            <a:r>
              <a:rPr lang="it-IT" sz="1750" dirty="0">
                <a:latin typeface="Calibri" panose="020F0502020204030204" pitchFamily="34" charset="0"/>
                <a:cs typeface="Calibri" panose="020F0502020204030204" pitchFamily="34" charset="0"/>
              </a:rPr>
              <a:t>Nutrizione e benessere per promuovere i corretti stili di vita e fare prevenzione</a:t>
            </a:r>
          </a:p>
          <a:p>
            <a:pPr marL="342900" indent="-342900">
              <a:lnSpc>
                <a:spcPct val="100000"/>
              </a:lnSpc>
              <a:spcBef>
                <a:spcPts val="0"/>
              </a:spcBef>
              <a:spcAft>
                <a:spcPts val="400"/>
              </a:spcAft>
              <a:buAutoNum type="arabicPeriod"/>
            </a:pPr>
            <a:r>
              <a:rPr lang="it-IT" sz="1750" dirty="0">
                <a:latin typeface="Calibri" panose="020F0502020204030204" pitchFamily="34" charset="0"/>
                <a:cs typeface="Calibri" panose="020F0502020204030204" pitchFamily="34" charset="0"/>
              </a:rPr>
              <a:t>Gestione dello stress e del benessere mentale</a:t>
            </a:r>
          </a:p>
          <a:p>
            <a:pPr marL="342900" indent="-342900">
              <a:lnSpc>
                <a:spcPct val="100000"/>
              </a:lnSpc>
              <a:spcBef>
                <a:spcPts val="0"/>
              </a:spcBef>
              <a:spcAft>
                <a:spcPts val="400"/>
              </a:spcAft>
              <a:buAutoNum type="arabicPeriod"/>
            </a:pPr>
            <a:r>
              <a:rPr lang="it-IT" sz="1750" dirty="0">
                <a:latin typeface="Calibri" panose="020F0502020204030204" pitchFamily="34" charset="0"/>
                <a:cs typeface="Calibri" panose="020F0502020204030204" pitchFamily="34" charset="0"/>
              </a:rPr>
              <a:t>Innovazione e imprenditorialità nello sport</a:t>
            </a:r>
          </a:p>
          <a:p>
            <a:pPr marL="342900" indent="-342900">
              <a:lnSpc>
                <a:spcPct val="100000"/>
              </a:lnSpc>
              <a:spcBef>
                <a:spcPts val="0"/>
              </a:spcBef>
              <a:spcAft>
                <a:spcPts val="400"/>
              </a:spcAft>
              <a:buAutoNum type="arabicPeriod"/>
            </a:pPr>
            <a:r>
              <a:rPr lang="it-IT" sz="1750" dirty="0">
                <a:latin typeface="Calibri" panose="020F0502020204030204" pitchFamily="34" charset="0"/>
                <a:cs typeface="Calibri" panose="020F0502020204030204" pitchFamily="34" charset="0"/>
              </a:rPr>
              <a:t>Sport e inclusione sociale per coinvolgere diverse fasce d’età e persone con diverse abilità</a:t>
            </a:r>
          </a:p>
          <a:p>
            <a:pPr marL="0" indent="0">
              <a:lnSpc>
                <a:spcPct val="100000"/>
              </a:lnSpc>
              <a:spcBef>
                <a:spcPts val="0"/>
              </a:spcBef>
              <a:spcAft>
                <a:spcPts val="400"/>
              </a:spcAft>
              <a:buNone/>
            </a:pPr>
            <a:r>
              <a:rPr lang="it-IT" sz="1750" dirty="0">
                <a:effectLst/>
                <a:latin typeface="Calibri" panose="020F0502020204030204" pitchFamily="34" charset="0"/>
                <a:cs typeface="Calibri" panose="020F0502020204030204" pitchFamily="34" charset="0"/>
              </a:rPr>
              <a:t>All'interno di ciascun ambito saranno sviluppate iniziative rivolte ad atleti di alto livello e a tutta la cittadinanza. </a:t>
            </a:r>
            <a:endParaRPr lang="it-IT" sz="1750" dirty="0">
              <a:latin typeface="Calibri" panose="020F0502020204030204" pitchFamily="34" charset="0"/>
              <a:cs typeface="Calibri" panose="020F0502020204030204" pitchFamily="34" charset="0"/>
            </a:endParaRPr>
          </a:p>
          <a:p>
            <a:pPr marL="0" marR="0" indent="0">
              <a:lnSpc>
                <a:spcPct val="100000"/>
              </a:lnSpc>
              <a:spcBef>
                <a:spcPts val="0"/>
              </a:spcBef>
              <a:spcAft>
                <a:spcPts val="400"/>
              </a:spcAft>
              <a:buNone/>
            </a:pPr>
            <a:endParaRPr lang="it-IT" sz="1750" dirty="0">
              <a:effectLst/>
              <a:latin typeface="Calibri" panose="020F0502020204030204" pitchFamily="34" charset="0"/>
              <a:cs typeface="Calibri" panose="020F0502020204030204" pitchFamily="34" charset="0"/>
            </a:endParaRPr>
          </a:p>
          <a:p>
            <a:pPr marL="0" indent="0">
              <a:lnSpc>
                <a:spcPct val="100000"/>
              </a:lnSpc>
              <a:spcBef>
                <a:spcPts val="0"/>
              </a:spcBef>
              <a:spcAft>
                <a:spcPts val="400"/>
              </a:spcAft>
              <a:buNone/>
            </a:pPr>
            <a:endParaRPr lang="it-IT" sz="1750" b="0" i="0" dirty="0">
              <a:effectLst/>
              <a:latin typeface="Calibri" panose="020F0502020204030204" pitchFamily="34" charset="0"/>
              <a:cs typeface="Calibri" panose="020F0502020204030204" pitchFamily="34" charset="0"/>
            </a:endParaRPr>
          </a:p>
        </p:txBody>
      </p:sp>
      <p:sp>
        <p:nvSpPr>
          <p:cNvPr id="2" name="Segnaposto numero diapositiva 1">
            <a:extLst>
              <a:ext uri="{FF2B5EF4-FFF2-40B4-BE49-F238E27FC236}">
                <a16:creationId xmlns:a16="http://schemas.microsoft.com/office/drawing/2014/main" id="{11AF25AB-EA5D-3AAA-8784-8A3870C989BC}"/>
              </a:ext>
            </a:extLst>
          </p:cNvPr>
          <p:cNvSpPr>
            <a:spLocks noGrp="1"/>
          </p:cNvSpPr>
          <p:nvPr>
            <p:ph type="sldNum" sz="quarter" idx="12"/>
          </p:nvPr>
        </p:nvSpPr>
        <p:spPr/>
        <p:txBody>
          <a:bodyPr/>
          <a:lstStyle/>
          <a:p>
            <a:fld id="{E006A469-36A0-472D-AF10-FE5A841B8CFD}" type="slidenum">
              <a:rPr lang="it-IT" smtClean="0"/>
              <a:t>10</a:t>
            </a:fld>
            <a:endParaRPr lang="it-IT"/>
          </a:p>
        </p:txBody>
      </p:sp>
      <p:sp>
        <p:nvSpPr>
          <p:cNvPr id="7" name="Segnaposto contenuto 6">
            <a:extLst>
              <a:ext uri="{FF2B5EF4-FFF2-40B4-BE49-F238E27FC236}">
                <a16:creationId xmlns:a16="http://schemas.microsoft.com/office/drawing/2014/main" id="{7C9A4013-8777-AC09-EF63-FB612486B638}"/>
              </a:ext>
            </a:extLst>
          </p:cNvPr>
          <p:cNvSpPr>
            <a:spLocks noGrp="1"/>
          </p:cNvSpPr>
          <p:nvPr>
            <p:ph sz="half" idx="2"/>
          </p:nvPr>
        </p:nvSpPr>
        <p:spPr/>
        <p:txBody>
          <a:bodyPr lIns="90000">
            <a:noAutofit/>
          </a:bodyPr>
          <a:lstStyle/>
          <a:p>
            <a:pPr marL="0" indent="0">
              <a:lnSpc>
                <a:spcPct val="100000"/>
              </a:lnSpc>
              <a:spcBef>
                <a:spcPts val="0"/>
              </a:spcBef>
              <a:spcAft>
                <a:spcPts val="400"/>
              </a:spcAft>
              <a:buNone/>
            </a:pPr>
            <a:r>
              <a:rPr lang="it-IT" sz="1750" dirty="0">
                <a:effectLst/>
                <a:latin typeface="Calibri" panose="020F0502020204030204" pitchFamily="34" charset="0"/>
                <a:cs typeface="Calibri" panose="020F0502020204030204" pitchFamily="34" charset="0"/>
              </a:rPr>
              <a:t>L’Hub è anche un luogo dove </a:t>
            </a:r>
            <a:r>
              <a:rPr lang="it-IT" sz="1750" b="1" dirty="0">
                <a:effectLst/>
                <a:latin typeface="Calibri" panose="020F0502020204030204" pitchFamily="34" charset="0"/>
                <a:cs typeface="Calibri" panose="020F0502020204030204" pitchFamily="34" charset="0"/>
              </a:rPr>
              <a:t>fare sperimentazione e provare le innovazioni tecnologiche per lo sport</a:t>
            </a:r>
            <a:r>
              <a:rPr lang="it-IT" sz="1750" dirty="0">
                <a:effectLst/>
                <a:latin typeface="Calibri" panose="020F0502020204030204" pitchFamily="34" charset="0"/>
                <a:cs typeface="Calibri" panose="020F0502020204030204" pitchFamily="34" charset="0"/>
              </a:rPr>
              <a:t>; questo può aiutare le persone a mettere a punto una nuova mentalità e nuove abitudini. L’Hub </a:t>
            </a:r>
            <a:r>
              <a:rPr lang="it-IT" sz="1750" dirty="0">
                <a:latin typeface="Calibri" panose="020F0502020204030204" pitchFamily="34" charset="0"/>
                <a:cs typeface="Calibri" panose="020F0502020204030204" pitchFamily="34" charset="0"/>
              </a:rPr>
              <a:t>è un luogo che favorisce la creazione di comunità e la creazione di connessioni tra le persone che vengono incoraggiate e coinvolte per svolgere attività insieme.</a:t>
            </a:r>
            <a:endParaRPr lang="it-IT" sz="1750" dirty="0">
              <a:effectLst/>
              <a:latin typeface="Calibri" panose="020F0502020204030204" pitchFamily="34" charset="0"/>
              <a:cs typeface="Calibri" panose="020F0502020204030204" pitchFamily="34" charset="0"/>
            </a:endParaRPr>
          </a:p>
          <a:p>
            <a:pPr marL="0" indent="0">
              <a:lnSpc>
                <a:spcPct val="100000"/>
              </a:lnSpc>
              <a:spcBef>
                <a:spcPts val="0"/>
              </a:spcBef>
              <a:spcAft>
                <a:spcPts val="400"/>
              </a:spcAft>
              <a:buNone/>
            </a:pPr>
            <a:r>
              <a:rPr lang="it-IT" sz="1750" dirty="0">
                <a:latin typeface="Calibri" panose="020F0502020204030204" pitchFamily="34" charset="0"/>
                <a:cs typeface="Calibri" panose="020F0502020204030204" pitchFamily="34" charset="0"/>
              </a:rPr>
              <a:t>Sarà importante anche trovare strumenti per attrarre nuovi segmenti di popolazione, per esempio le donne, che per i troppi impegni familiari spesso abbandonano l’attività sportiva.</a:t>
            </a:r>
          </a:p>
          <a:p>
            <a:pPr marL="0" indent="0">
              <a:lnSpc>
                <a:spcPct val="100000"/>
              </a:lnSpc>
              <a:spcBef>
                <a:spcPts val="0"/>
              </a:spcBef>
              <a:spcAft>
                <a:spcPts val="400"/>
              </a:spcAft>
              <a:buNone/>
            </a:pPr>
            <a:r>
              <a:rPr lang="it-IT" sz="1750" dirty="0">
                <a:effectLst/>
                <a:latin typeface="Calibri" panose="020F0502020204030204" pitchFamily="34" charset="0"/>
                <a:cs typeface="Calibri" panose="020F0502020204030204" pitchFamily="34" charset="0"/>
              </a:rPr>
              <a:t>Fondamentale sarà avere un </a:t>
            </a:r>
            <a:r>
              <a:rPr lang="it-IT" sz="1750" b="1" dirty="0">
                <a:effectLst/>
                <a:latin typeface="Calibri" panose="020F0502020204030204" pitchFamily="34" charset="0"/>
                <a:cs typeface="Calibri" panose="020F0502020204030204" pitchFamily="34" charset="0"/>
              </a:rPr>
              <a:t>coordinamento costante</a:t>
            </a:r>
            <a:r>
              <a:rPr lang="it-IT" sz="1750" dirty="0">
                <a:effectLst/>
                <a:latin typeface="Calibri" panose="020F0502020204030204" pitchFamily="34" charset="0"/>
                <a:cs typeface="Calibri" panose="020F0502020204030204" pitchFamily="34" charset="0"/>
              </a:rPr>
              <a:t>, che raccordi le singole iniziative fatte da specialisti. Questo vale anche per la comunicazione (es. sito internet, canali sociali) e per tutte quelle iniziative che aiutano a mantenere il coordinamento delle attività svolte.</a:t>
            </a:r>
          </a:p>
          <a:p>
            <a:pPr marL="0" marR="0" indent="0">
              <a:lnSpc>
                <a:spcPct val="100000"/>
              </a:lnSpc>
              <a:spcBef>
                <a:spcPts val="0"/>
              </a:spcBef>
              <a:spcAft>
                <a:spcPts val="400"/>
              </a:spcAft>
              <a:buNone/>
            </a:pPr>
            <a:endParaRPr lang="it-IT" sz="1750" dirty="0">
              <a:latin typeface="Calibri" panose="020F0502020204030204" pitchFamily="34" charset="0"/>
              <a:cs typeface="Calibri" panose="020F0502020204030204" pitchFamily="34" charset="0"/>
            </a:endParaRPr>
          </a:p>
        </p:txBody>
      </p:sp>
      <p:sp>
        <p:nvSpPr>
          <p:cNvPr id="8" name="Titolo 7">
            <a:extLst>
              <a:ext uri="{FF2B5EF4-FFF2-40B4-BE49-F238E27FC236}">
                <a16:creationId xmlns:a16="http://schemas.microsoft.com/office/drawing/2014/main" id="{4820D776-F9EE-C35D-4F3E-A710C1A33E4F}"/>
              </a:ext>
            </a:extLst>
          </p:cNvPr>
          <p:cNvSpPr>
            <a:spLocks noGrp="1"/>
          </p:cNvSpPr>
          <p:nvPr>
            <p:ph type="title"/>
          </p:nvPr>
        </p:nvSpPr>
        <p:spPr/>
        <p:txBody>
          <a:bodyPr/>
          <a:lstStyle/>
          <a:p>
            <a:r>
              <a:rPr lang="it-IT" sz="3200" b="1" dirty="0">
                <a:solidFill>
                  <a:schemeClr val="tx1"/>
                </a:solidFill>
              </a:rPr>
              <a:t>Cosa: </a:t>
            </a:r>
            <a:r>
              <a:rPr lang="it-IT" sz="3200" dirty="0">
                <a:solidFill>
                  <a:schemeClr val="tx1"/>
                </a:solidFill>
              </a:rPr>
              <a:t>iniziative dello «Sport-Tech Hub» </a:t>
            </a:r>
            <a:r>
              <a:rPr lang="it-IT" sz="2000" dirty="0"/>
              <a:t>2</a:t>
            </a:r>
            <a:r>
              <a:rPr lang="it-IT" sz="2000" dirty="0">
                <a:solidFill>
                  <a:schemeClr val="tx1"/>
                </a:solidFill>
              </a:rPr>
              <a:t>/5</a:t>
            </a:r>
            <a:endParaRPr lang="it-IT" sz="3200" dirty="0"/>
          </a:p>
        </p:txBody>
      </p:sp>
    </p:spTree>
    <p:extLst>
      <p:ext uri="{BB962C8B-B14F-4D97-AF65-F5344CB8AC3E}">
        <p14:creationId xmlns:p14="http://schemas.microsoft.com/office/powerpoint/2010/main" val="594279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8C11DF0-F9E7-2B27-DBB5-B73C374F690F}"/>
              </a:ext>
            </a:extLst>
          </p:cNvPr>
          <p:cNvSpPr>
            <a:spLocks noGrp="1"/>
          </p:cNvSpPr>
          <p:nvPr>
            <p:ph sz="half" idx="1"/>
          </p:nvPr>
        </p:nvSpPr>
        <p:spPr>
          <a:xfrm>
            <a:off x="838200" y="1161534"/>
            <a:ext cx="5181600" cy="4633959"/>
          </a:xfrm>
        </p:spPr>
        <p:txBody>
          <a:bodyPr>
            <a:normAutofit/>
          </a:bodyPr>
          <a:lstStyle/>
          <a:p>
            <a:pPr marL="0" marR="0" indent="0">
              <a:lnSpc>
                <a:spcPct val="100000"/>
              </a:lnSpc>
              <a:spcBef>
                <a:spcPts val="0"/>
              </a:spcBef>
              <a:spcAft>
                <a:spcPts val="400"/>
              </a:spcAft>
              <a:buNone/>
            </a:pPr>
            <a:r>
              <a:rPr lang="it-IT" dirty="0">
                <a:effectLst/>
                <a:latin typeface="Calibri" panose="020F0502020204030204" pitchFamily="34" charset="0"/>
              </a:rPr>
              <a:t>La </a:t>
            </a:r>
            <a:r>
              <a:rPr lang="it-IT" dirty="0" err="1">
                <a:effectLst/>
                <a:latin typeface="Calibri" panose="020F0502020204030204" pitchFamily="34" charset="0"/>
              </a:rPr>
              <a:t>value</a:t>
            </a:r>
            <a:r>
              <a:rPr lang="it-IT" dirty="0">
                <a:effectLst/>
                <a:latin typeface="Calibri" panose="020F0502020204030204" pitchFamily="34" charset="0"/>
              </a:rPr>
              <a:t> </a:t>
            </a:r>
            <a:r>
              <a:rPr lang="it-IT" dirty="0" err="1">
                <a:effectLst/>
                <a:latin typeface="Calibri" panose="020F0502020204030204" pitchFamily="34" charset="0"/>
              </a:rPr>
              <a:t>proposition</a:t>
            </a:r>
            <a:r>
              <a:rPr lang="it-IT" dirty="0">
                <a:effectLst/>
                <a:latin typeface="Calibri" panose="020F0502020204030204" pitchFamily="34" charset="0"/>
              </a:rPr>
              <a:t> dell’Hub parte dai seguenti elementi fondamentali: </a:t>
            </a:r>
            <a:endParaRPr lang="it-IT" dirty="0">
              <a:latin typeface="Calibri" panose="020F0502020204030204" pitchFamily="34" charset="0"/>
            </a:endParaRPr>
          </a:p>
          <a:p>
            <a:pPr fontAlgn="ctr">
              <a:lnSpc>
                <a:spcPct val="100000"/>
              </a:lnSpc>
              <a:spcBef>
                <a:spcPts val="0"/>
              </a:spcBef>
              <a:spcAft>
                <a:spcPts val="400"/>
              </a:spcAft>
            </a:pPr>
            <a:r>
              <a:rPr lang="it-IT" dirty="0">
                <a:effectLst/>
                <a:latin typeface="Calibri" panose="020F0502020204030204" pitchFamily="34" charset="0"/>
              </a:rPr>
              <a:t>importanza della replicabilità del modello proposto, sottolineandone i suoi elementi di valore per il territorio e i cittadini;</a:t>
            </a:r>
          </a:p>
          <a:p>
            <a:pPr fontAlgn="ctr">
              <a:lnSpc>
                <a:spcPct val="100000"/>
              </a:lnSpc>
              <a:spcBef>
                <a:spcPts val="0"/>
              </a:spcBef>
              <a:spcAft>
                <a:spcPts val="400"/>
              </a:spcAft>
            </a:pPr>
            <a:r>
              <a:rPr lang="it-IT" dirty="0">
                <a:latin typeface="Calibri" panose="020F0502020204030204" pitchFamily="34" charset="0"/>
              </a:rPr>
              <a:t>a</a:t>
            </a:r>
            <a:r>
              <a:rPr lang="it-IT" dirty="0">
                <a:effectLst/>
                <a:latin typeface="Calibri" panose="020F0502020204030204" pitchFamily="34" charset="0"/>
              </a:rPr>
              <a:t>dattabilità e personalizzazione rispetto al territorio specifico;</a:t>
            </a:r>
          </a:p>
          <a:p>
            <a:pPr fontAlgn="ctr">
              <a:lnSpc>
                <a:spcPct val="100000"/>
              </a:lnSpc>
              <a:spcBef>
                <a:spcPts val="0"/>
              </a:spcBef>
              <a:spcAft>
                <a:spcPts val="400"/>
              </a:spcAft>
            </a:pPr>
            <a:r>
              <a:rPr lang="it-IT" dirty="0">
                <a:latin typeface="Calibri" panose="020F0502020204030204" pitchFamily="34" charset="0"/>
              </a:rPr>
              <a:t>r</a:t>
            </a:r>
            <a:r>
              <a:rPr lang="it-IT" dirty="0">
                <a:effectLst/>
                <a:latin typeface="Calibri" panose="020F0502020204030204" pitchFamily="34" charset="0"/>
              </a:rPr>
              <a:t>accordo con l'agenda 2030, in particolare obiettivo 3, obiettivo 9, obiettivo 11, obiettivo 17</a:t>
            </a:r>
          </a:p>
          <a:p>
            <a:pPr fontAlgn="ctr">
              <a:lnSpc>
                <a:spcPct val="100000"/>
              </a:lnSpc>
              <a:spcBef>
                <a:spcPts val="0"/>
              </a:spcBef>
              <a:spcAft>
                <a:spcPts val="400"/>
              </a:spcAft>
            </a:pPr>
            <a:r>
              <a:rPr lang="it-IT" dirty="0">
                <a:latin typeface="Calibri" panose="020F0502020204030204" pitchFamily="34" charset="0"/>
              </a:rPr>
              <a:t>valorizzazione del ruolo positivo de</a:t>
            </a:r>
            <a:r>
              <a:rPr lang="it-IT" dirty="0">
                <a:effectLst/>
                <a:latin typeface="Calibri" panose="020F0502020204030204" pitchFamily="34" charset="0"/>
              </a:rPr>
              <a:t>ll'utilizzo della tecnologia per la messa in atto di corretti stili di vita.</a:t>
            </a:r>
          </a:p>
          <a:p>
            <a:pPr marL="0" indent="0">
              <a:lnSpc>
                <a:spcPct val="100000"/>
              </a:lnSpc>
              <a:spcBef>
                <a:spcPts val="0"/>
              </a:spcBef>
              <a:spcAft>
                <a:spcPts val="400"/>
              </a:spcAft>
              <a:buNone/>
            </a:pPr>
            <a:endParaRPr lang="it-IT" b="0" i="0" dirty="0">
              <a:effectLst/>
            </a:endParaRPr>
          </a:p>
        </p:txBody>
      </p:sp>
      <p:sp>
        <p:nvSpPr>
          <p:cNvPr id="2" name="Segnaposto numero diapositiva 1">
            <a:extLst>
              <a:ext uri="{FF2B5EF4-FFF2-40B4-BE49-F238E27FC236}">
                <a16:creationId xmlns:a16="http://schemas.microsoft.com/office/drawing/2014/main" id="{11AF25AB-EA5D-3AAA-8784-8A3870C989BC}"/>
              </a:ext>
            </a:extLst>
          </p:cNvPr>
          <p:cNvSpPr>
            <a:spLocks noGrp="1"/>
          </p:cNvSpPr>
          <p:nvPr>
            <p:ph type="sldNum" sz="quarter" idx="12"/>
          </p:nvPr>
        </p:nvSpPr>
        <p:spPr/>
        <p:txBody>
          <a:bodyPr/>
          <a:lstStyle/>
          <a:p>
            <a:fld id="{E006A469-36A0-472D-AF10-FE5A841B8CFD}" type="slidenum">
              <a:rPr lang="it-IT" smtClean="0"/>
              <a:t>11</a:t>
            </a:fld>
            <a:endParaRPr lang="it-IT"/>
          </a:p>
        </p:txBody>
      </p:sp>
      <p:sp>
        <p:nvSpPr>
          <p:cNvPr id="6" name="Segnaposto contenuto 5">
            <a:extLst>
              <a:ext uri="{FF2B5EF4-FFF2-40B4-BE49-F238E27FC236}">
                <a16:creationId xmlns:a16="http://schemas.microsoft.com/office/drawing/2014/main" id="{669D6A75-848F-3FD4-81A7-BB1C7D78CDB1}"/>
              </a:ext>
            </a:extLst>
          </p:cNvPr>
          <p:cNvSpPr>
            <a:spLocks noGrp="1"/>
          </p:cNvSpPr>
          <p:nvPr>
            <p:ph sz="half" idx="2"/>
          </p:nvPr>
        </p:nvSpPr>
        <p:spPr/>
        <p:txBody>
          <a:bodyPr/>
          <a:lstStyle/>
          <a:p>
            <a:endParaRPr lang="it-IT"/>
          </a:p>
        </p:txBody>
      </p:sp>
      <p:sp>
        <p:nvSpPr>
          <p:cNvPr id="9" name="Titolo 8">
            <a:extLst>
              <a:ext uri="{FF2B5EF4-FFF2-40B4-BE49-F238E27FC236}">
                <a16:creationId xmlns:a16="http://schemas.microsoft.com/office/drawing/2014/main" id="{4C072BE9-297C-FD32-A4A1-883D901105FF}"/>
              </a:ext>
            </a:extLst>
          </p:cNvPr>
          <p:cNvSpPr>
            <a:spLocks noGrp="1"/>
          </p:cNvSpPr>
          <p:nvPr>
            <p:ph type="title"/>
          </p:nvPr>
        </p:nvSpPr>
        <p:spPr/>
        <p:txBody>
          <a:bodyPr/>
          <a:lstStyle/>
          <a:p>
            <a:r>
              <a:rPr lang="it-IT" sz="3200" b="1" dirty="0">
                <a:solidFill>
                  <a:schemeClr val="tx1"/>
                </a:solidFill>
              </a:rPr>
              <a:t>Cosa: </a:t>
            </a:r>
            <a:r>
              <a:rPr lang="it-IT" sz="3200" dirty="0">
                <a:solidFill>
                  <a:schemeClr val="tx1"/>
                </a:solidFill>
              </a:rPr>
              <a:t>iniziative dello «Sport-Tech Hub» </a:t>
            </a:r>
            <a:r>
              <a:rPr lang="it-IT" sz="2000" dirty="0"/>
              <a:t>3</a:t>
            </a:r>
            <a:r>
              <a:rPr lang="it-IT" sz="2000" dirty="0">
                <a:solidFill>
                  <a:schemeClr val="tx1"/>
                </a:solidFill>
              </a:rPr>
              <a:t>/5</a:t>
            </a:r>
            <a:endParaRPr lang="it-IT" sz="3200" dirty="0"/>
          </a:p>
        </p:txBody>
      </p:sp>
    </p:spTree>
    <p:extLst>
      <p:ext uri="{BB962C8B-B14F-4D97-AF65-F5344CB8AC3E}">
        <p14:creationId xmlns:p14="http://schemas.microsoft.com/office/powerpoint/2010/main" val="47243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8C11DF0-F9E7-2B27-DBB5-B73C374F690F}"/>
              </a:ext>
            </a:extLst>
          </p:cNvPr>
          <p:cNvSpPr>
            <a:spLocks noGrp="1"/>
          </p:cNvSpPr>
          <p:nvPr>
            <p:ph sz="half" idx="1"/>
          </p:nvPr>
        </p:nvSpPr>
        <p:spPr>
          <a:xfrm>
            <a:off x="838200" y="1161534"/>
            <a:ext cx="5181600" cy="4633959"/>
          </a:xfrm>
        </p:spPr>
        <p:txBody>
          <a:bodyPr lIns="90000">
            <a:noAutofit/>
          </a:bodyPr>
          <a:lstStyle/>
          <a:p>
            <a:pPr marL="0" indent="0">
              <a:lnSpc>
                <a:spcPct val="100000"/>
              </a:lnSpc>
              <a:spcBef>
                <a:spcPts val="0"/>
              </a:spcBef>
              <a:spcAft>
                <a:spcPts val="400"/>
              </a:spcAft>
              <a:buNone/>
            </a:pPr>
            <a:r>
              <a:rPr lang="it-IT" dirty="0">
                <a:latin typeface="Calibri" panose="020F0502020204030204" pitchFamily="34" charset="0"/>
              </a:rPr>
              <a:t>Per quanto riguarda la </a:t>
            </a:r>
            <a:r>
              <a:rPr lang="it-IT" b="1" dirty="0">
                <a:latin typeface="Calibri" panose="020F0502020204030204" pitchFamily="34" charset="0"/>
              </a:rPr>
              <a:t>sostenibilità finanziaria del progetto</a:t>
            </a:r>
            <a:r>
              <a:rPr lang="it-IT" dirty="0">
                <a:latin typeface="Calibri" panose="020F0502020204030204" pitchFamily="34" charset="0"/>
              </a:rPr>
              <a:t>, la PA </a:t>
            </a:r>
            <a:r>
              <a:rPr lang="it-IT" sz="1800" dirty="0">
                <a:effectLst/>
                <a:latin typeface="Calibri" panose="020F0502020204030204" pitchFamily="34" charset="0"/>
              </a:rPr>
              <a:t>potrebbe fornire gli spazi, mentre altri soggetti potrebbero finanziare le attività (es. Fondazioni, università, centri di ricerca). </a:t>
            </a:r>
            <a:r>
              <a:rPr lang="it-IT" dirty="0">
                <a:effectLst/>
                <a:latin typeface="Calibri" panose="020F0502020204030204" pitchFamily="34" charset="0"/>
              </a:rPr>
              <a:t>Le aziende presenti sul territorio possono finanziare il progetto in logica CSR o welfare aziendale.</a:t>
            </a:r>
          </a:p>
          <a:p>
            <a:pPr marL="0" marR="0" indent="0">
              <a:lnSpc>
                <a:spcPct val="100000"/>
              </a:lnSpc>
              <a:spcBef>
                <a:spcPts val="0"/>
              </a:spcBef>
              <a:spcAft>
                <a:spcPts val="400"/>
              </a:spcAft>
              <a:buNone/>
            </a:pPr>
            <a:r>
              <a:rPr lang="it-IT" sz="1800" dirty="0">
                <a:effectLst/>
                <a:latin typeface="Calibri" panose="020F0502020204030204" pitchFamily="34" charset="0"/>
              </a:rPr>
              <a:t>La logica può essere quella del bando, che finanzia l’</a:t>
            </a:r>
            <a:r>
              <a:rPr lang="it-IT" dirty="0">
                <a:latin typeface="Calibri" panose="020F0502020204030204" pitchFamily="34" charset="0"/>
              </a:rPr>
              <a:t>hub affidandolo in gestione da parte di un soggetto </a:t>
            </a:r>
            <a:r>
              <a:rPr lang="it-IT" sz="1800" dirty="0">
                <a:effectLst/>
                <a:latin typeface="Calibri" panose="020F0502020204030204" pitchFamily="34" charset="0"/>
              </a:rPr>
              <a:t>anche coinvolgendo i giovani e creando così posti di lavoro. </a:t>
            </a:r>
            <a:endParaRPr lang="it-IT" dirty="0">
              <a:latin typeface="Calibri" panose="020F0502020204030204" pitchFamily="34" charset="0"/>
            </a:endParaRPr>
          </a:p>
          <a:p>
            <a:pPr marL="0" marR="0" indent="0">
              <a:lnSpc>
                <a:spcPct val="100000"/>
              </a:lnSpc>
              <a:spcBef>
                <a:spcPts val="0"/>
              </a:spcBef>
              <a:spcAft>
                <a:spcPts val="400"/>
              </a:spcAft>
              <a:buNone/>
            </a:pPr>
            <a:r>
              <a:rPr lang="it-IT" sz="1800" dirty="0">
                <a:effectLst/>
                <a:latin typeface="Calibri" panose="020F0502020204030204" pitchFamily="34" charset="0"/>
              </a:rPr>
              <a:t>Gli enti di promozione sportiva possono svolgere il ruolo di gestore con una governance chiara (es. rete d’imprese, consorzi o altro) e una sostenibilità nel tempo. Perché il progetto possa essere solido e imparare a camminare con le proprie gambe bisogna </a:t>
            </a:r>
            <a:r>
              <a:rPr lang="it-IT" sz="1800" u="sng" dirty="0">
                <a:effectLst/>
                <a:latin typeface="Calibri" panose="020F0502020204030204" pitchFamily="34" charset="0"/>
              </a:rPr>
              <a:t>prevedere un finanziamento di almeno 3 anni</a:t>
            </a:r>
            <a:r>
              <a:rPr lang="it-IT" sz="1800" dirty="0">
                <a:effectLst/>
                <a:latin typeface="Calibri" panose="020F0502020204030204" pitchFamily="34" charset="0"/>
              </a:rPr>
              <a:t>.  </a:t>
            </a:r>
            <a:endParaRPr lang="it-IT" b="0" i="0" dirty="0">
              <a:effectLst/>
            </a:endParaRPr>
          </a:p>
        </p:txBody>
      </p:sp>
      <p:sp>
        <p:nvSpPr>
          <p:cNvPr id="2" name="Segnaposto numero diapositiva 1">
            <a:extLst>
              <a:ext uri="{FF2B5EF4-FFF2-40B4-BE49-F238E27FC236}">
                <a16:creationId xmlns:a16="http://schemas.microsoft.com/office/drawing/2014/main" id="{11AF25AB-EA5D-3AAA-8784-8A3870C989BC}"/>
              </a:ext>
            </a:extLst>
          </p:cNvPr>
          <p:cNvSpPr>
            <a:spLocks noGrp="1"/>
          </p:cNvSpPr>
          <p:nvPr>
            <p:ph type="sldNum" sz="quarter" idx="12"/>
          </p:nvPr>
        </p:nvSpPr>
        <p:spPr/>
        <p:txBody>
          <a:bodyPr/>
          <a:lstStyle/>
          <a:p>
            <a:fld id="{E006A469-36A0-472D-AF10-FE5A841B8CFD}" type="slidenum">
              <a:rPr lang="it-IT" smtClean="0"/>
              <a:t>12</a:t>
            </a:fld>
            <a:endParaRPr lang="it-IT"/>
          </a:p>
        </p:txBody>
      </p:sp>
      <p:sp>
        <p:nvSpPr>
          <p:cNvPr id="7" name="Segnaposto contenuto 6">
            <a:extLst>
              <a:ext uri="{FF2B5EF4-FFF2-40B4-BE49-F238E27FC236}">
                <a16:creationId xmlns:a16="http://schemas.microsoft.com/office/drawing/2014/main" id="{7C9A4013-8777-AC09-EF63-FB612486B638}"/>
              </a:ext>
            </a:extLst>
          </p:cNvPr>
          <p:cNvSpPr>
            <a:spLocks noGrp="1"/>
          </p:cNvSpPr>
          <p:nvPr>
            <p:ph sz="half" idx="2"/>
          </p:nvPr>
        </p:nvSpPr>
        <p:spPr/>
        <p:txBody>
          <a:bodyPr lIns="90000">
            <a:noAutofit/>
          </a:bodyPr>
          <a:lstStyle/>
          <a:p>
            <a:pPr marL="0" indent="0">
              <a:lnSpc>
                <a:spcPct val="100000"/>
              </a:lnSpc>
              <a:spcBef>
                <a:spcPts val="0"/>
              </a:spcBef>
              <a:spcAft>
                <a:spcPts val="400"/>
              </a:spcAft>
              <a:buNone/>
            </a:pPr>
            <a:r>
              <a:rPr lang="it-IT" sz="1800" dirty="0">
                <a:effectLst/>
                <a:latin typeface="Calibri" panose="020F0502020204030204" pitchFamily="34" charset="0"/>
              </a:rPr>
              <a:t>Per rendere operativo il progetto bisognerà capire qual è la struttura dei costi e dei ricavi e quali possono essere le possibili fonti di finanziamento anche tramite un monitoraggio dei bandi in corso o passati, anche a favore di specifiche fasce di popolazione.</a:t>
            </a:r>
          </a:p>
          <a:p>
            <a:pPr marL="0" indent="0">
              <a:lnSpc>
                <a:spcPct val="100000"/>
              </a:lnSpc>
              <a:spcBef>
                <a:spcPts val="0"/>
              </a:spcBef>
              <a:spcAft>
                <a:spcPts val="400"/>
              </a:spcAft>
              <a:buNone/>
            </a:pPr>
            <a:r>
              <a:rPr lang="it-IT" dirty="0">
                <a:latin typeface="Calibri" panose="020F0502020204030204" pitchFamily="34" charset="0"/>
              </a:rPr>
              <a:t>La struttura dei bandi dovrebbe favorire e incoraggiare il partenariato tra soggetti diversi, che in vario modo possano garantire la continuità e la sostenibilità del progetto.</a:t>
            </a:r>
            <a:r>
              <a:rPr lang="it-IT" sz="1800" dirty="0">
                <a:effectLst/>
                <a:latin typeface="Calibri" panose="020F0502020204030204" pitchFamily="34" charset="0"/>
              </a:rPr>
              <a:t> </a:t>
            </a:r>
            <a:endParaRPr lang="it-IT" dirty="0"/>
          </a:p>
        </p:txBody>
      </p:sp>
      <p:sp>
        <p:nvSpPr>
          <p:cNvPr id="4" name="CasellaDiTesto 3">
            <a:extLst>
              <a:ext uri="{FF2B5EF4-FFF2-40B4-BE49-F238E27FC236}">
                <a16:creationId xmlns:a16="http://schemas.microsoft.com/office/drawing/2014/main" id="{1184123E-B4CB-8759-CD38-40A51A410277}"/>
              </a:ext>
            </a:extLst>
          </p:cNvPr>
          <p:cNvSpPr txBox="1"/>
          <p:nvPr/>
        </p:nvSpPr>
        <p:spPr>
          <a:xfrm>
            <a:off x="-484094" y="2164976"/>
            <a:ext cx="184731" cy="369332"/>
          </a:xfrm>
          <a:prstGeom prst="rect">
            <a:avLst/>
          </a:prstGeom>
          <a:noFill/>
        </p:spPr>
        <p:txBody>
          <a:bodyPr wrap="none" rtlCol="0">
            <a:spAutoFit/>
          </a:bodyPr>
          <a:lstStyle/>
          <a:p>
            <a:endParaRPr lang="it-IT" dirty="0"/>
          </a:p>
        </p:txBody>
      </p:sp>
      <p:sp>
        <p:nvSpPr>
          <p:cNvPr id="8" name="Titolo 7">
            <a:extLst>
              <a:ext uri="{FF2B5EF4-FFF2-40B4-BE49-F238E27FC236}">
                <a16:creationId xmlns:a16="http://schemas.microsoft.com/office/drawing/2014/main" id="{13E14FD4-582E-89D7-157E-65B76570B6E7}"/>
              </a:ext>
            </a:extLst>
          </p:cNvPr>
          <p:cNvSpPr>
            <a:spLocks noGrp="1"/>
          </p:cNvSpPr>
          <p:nvPr>
            <p:ph type="title"/>
          </p:nvPr>
        </p:nvSpPr>
        <p:spPr/>
        <p:txBody>
          <a:bodyPr/>
          <a:lstStyle/>
          <a:p>
            <a:r>
              <a:rPr lang="it-IT" sz="3200" b="1" dirty="0">
                <a:solidFill>
                  <a:schemeClr val="tx1"/>
                </a:solidFill>
              </a:rPr>
              <a:t>Cosa: </a:t>
            </a:r>
            <a:r>
              <a:rPr lang="it-IT" sz="3200" dirty="0">
                <a:solidFill>
                  <a:schemeClr val="tx1"/>
                </a:solidFill>
              </a:rPr>
              <a:t>iniziative dello «Sport-Tech Hub» </a:t>
            </a:r>
            <a:r>
              <a:rPr lang="it-IT" sz="2000" dirty="0"/>
              <a:t>4</a:t>
            </a:r>
            <a:r>
              <a:rPr lang="it-IT" sz="2000" dirty="0">
                <a:solidFill>
                  <a:schemeClr val="tx1"/>
                </a:solidFill>
              </a:rPr>
              <a:t>/5</a:t>
            </a:r>
            <a:endParaRPr lang="it-IT" sz="3200" dirty="0"/>
          </a:p>
        </p:txBody>
      </p:sp>
    </p:spTree>
    <p:extLst>
      <p:ext uri="{BB962C8B-B14F-4D97-AF65-F5344CB8AC3E}">
        <p14:creationId xmlns:p14="http://schemas.microsoft.com/office/powerpoint/2010/main" val="724896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22FB61-A86C-E562-A0E7-284DF529285A}"/>
              </a:ext>
            </a:extLst>
          </p:cNvPr>
          <p:cNvSpPr>
            <a:spLocks noGrp="1"/>
          </p:cNvSpPr>
          <p:nvPr>
            <p:ph type="title"/>
          </p:nvPr>
        </p:nvSpPr>
        <p:spPr>
          <a:xfrm>
            <a:off x="2630634" y="303343"/>
            <a:ext cx="9256565" cy="598702"/>
          </a:xfrm>
        </p:spPr>
        <p:txBody>
          <a:bodyPr/>
          <a:lstStyle/>
          <a:p>
            <a:r>
              <a:rPr lang="it-IT" sz="3200" b="1" dirty="0">
                <a:solidFill>
                  <a:schemeClr val="tx1"/>
                </a:solidFill>
              </a:rPr>
              <a:t>Cosa: </a:t>
            </a:r>
            <a:r>
              <a:rPr lang="it-IT" sz="3200" dirty="0">
                <a:solidFill>
                  <a:schemeClr val="tx1"/>
                </a:solidFill>
              </a:rPr>
              <a:t>iniziative dello «Sport-Tech Hub» </a:t>
            </a:r>
            <a:r>
              <a:rPr lang="it-IT" sz="2000" dirty="0"/>
              <a:t>5</a:t>
            </a:r>
            <a:r>
              <a:rPr lang="it-IT" sz="2000" dirty="0">
                <a:solidFill>
                  <a:schemeClr val="tx1"/>
                </a:solidFill>
              </a:rPr>
              <a:t>/5</a:t>
            </a:r>
            <a:endParaRPr lang="it-IT" sz="3200" dirty="0"/>
          </a:p>
        </p:txBody>
      </p:sp>
      <p:sp>
        <p:nvSpPr>
          <p:cNvPr id="3" name="Segnaposto contenuto 2">
            <a:extLst>
              <a:ext uri="{FF2B5EF4-FFF2-40B4-BE49-F238E27FC236}">
                <a16:creationId xmlns:a16="http://schemas.microsoft.com/office/drawing/2014/main" id="{5A8ABA5F-97C7-8707-7950-7F67F60E681D}"/>
              </a:ext>
            </a:extLst>
          </p:cNvPr>
          <p:cNvSpPr>
            <a:spLocks noGrp="1"/>
          </p:cNvSpPr>
          <p:nvPr>
            <p:ph sz="half" idx="1"/>
          </p:nvPr>
        </p:nvSpPr>
        <p:spPr>
          <a:xfrm>
            <a:off x="838200" y="1161534"/>
            <a:ext cx="5181600" cy="4685083"/>
          </a:xfrm>
        </p:spPr>
        <p:txBody>
          <a:bodyPr>
            <a:normAutofit/>
          </a:bodyPr>
          <a:lstStyle/>
          <a:p>
            <a:pPr marL="0" indent="0">
              <a:buNone/>
            </a:pPr>
            <a:r>
              <a:rPr lang="it-IT" sz="1700" dirty="0">
                <a:solidFill>
                  <a:srgbClr val="0D0D0D"/>
                </a:solidFill>
                <a:effectLst/>
                <a:highlight>
                  <a:srgbClr val="FFFFFF"/>
                </a:highlight>
              </a:rPr>
              <a:t>La creazione dell’Hub è un'opportunità per </a:t>
            </a:r>
            <a:r>
              <a:rPr lang="it-IT" sz="1700" b="1" dirty="0">
                <a:solidFill>
                  <a:srgbClr val="0D0D0D"/>
                </a:solidFill>
                <a:effectLst/>
                <a:highlight>
                  <a:srgbClr val="FFFFFF"/>
                </a:highlight>
              </a:rPr>
              <a:t>promuovere l'innovazione, la salute e il benessere nella comunità</a:t>
            </a:r>
            <a:r>
              <a:rPr lang="it-IT" sz="1700" dirty="0">
                <a:solidFill>
                  <a:srgbClr val="0D0D0D"/>
                </a:solidFill>
                <a:effectLst/>
                <a:highlight>
                  <a:srgbClr val="FFFFFF"/>
                </a:highlight>
              </a:rPr>
              <a:t>. </a:t>
            </a:r>
          </a:p>
          <a:p>
            <a:pPr marL="0" indent="0">
              <a:buNone/>
            </a:pPr>
            <a:r>
              <a:rPr lang="it-IT" sz="1700" b="1" dirty="0">
                <a:solidFill>
                  <a:srgbClr val="0D0D0D"/>
                </a:solidFill>
                <a:effectLst/>
                <a:highlight>
                  <a:srgbClr val="FFFFFF"/>
                </a:highlight>
              </a:rPr>
              <a:t>TARGET</a:t>
            </a:r>
            <a:r>
              <a:rPr lang="it-IT" sz="1700" dirty="0">
                <a:solidFill>
                  <a:srgbClr val="0D0D0D"/>
                </a:solidFill>
                <a:effectLst/>
                <a:highlight>
                  <a:srgbClr val="FFFFFF"/>
                </a:highlight>
              </a:rPr>
              <a:t>: l</a:t>
            </a:r>
            <a:r>
              <a:rPr lang="it-IT" sz="1700" dirty="0">
                <a:solidFill>
                  <a:srgbClr val="0D0D0D"/>
                </a:solidFill>
                <a:highlight>
                  <a:srgbClr val="FFFFFF"/>
                </a:highlight>
              </a:rPr>
              <a:t>e sessioni formative possono essere erogate a:</a:t>
            </a:r>
          </a:p>
          <a:p>
            <a:pPr>
              <a:lnSpc>
                <a:spcPct val="100000"/>
              </a:lnSpc>
              <a:spcBef>
                <a:spcPts val="0"/>
              </a:spcBef>
              <a:spcAft>
                <a:spcPts val="400"/>
              </a:spcAft>
              <a:buFontTx/>
              <a:buChar char="-"/>
            </a:pPr>
            <a:r>
              <a:rPr lang="it-IT" sz="1700" u="sng" dirty="0">
                <a:solidFill>
                  <a:srgbClr val="0D0D0D"/>
                </a:solidFill>
                <a:effectLst/>
                <a:highlight>
                  <a:srgbClr val="FFFFFF"/>
                </a:highlight>
              </a:rPr>
              <a:t>Cittadini di ogni età</a:t>
            </a:r>
            <a:r>
              <a:rPr lang="it-IT" sz="1700" dirty="0">
                <a:solidFill>
                  <a:srgbClr val="0D0D0D"/>
                </a:solidFill>
                <a:effectLst/>
                <a:highlight>
                  <a:srgbClr val="FFFFFF"/>
                </a:highlight>
              </a:rPr>
              <a:t> presso l’Hub o via webinar (su diverse fasce orarie in base ai bisogni e alle disponibilità);</a:t>
            </a:r>
          </a:p>
          <a:p>
            <a:pPr>
              <a:lnSpc>
                <a:spcPct val="100000"/>
              </a:lnSpc>
              <a:spcBef>
                <a:spcPts val="0"/>
              </a:spcBef>
              <a:spcAft>
                <a:spcPts val="400"/>
              </a:spcAft>
              <a:buFontTx/>
              <a:buChar char="-"/>
            </a:pPr>
            <a:r>
              <a:rPr lang="it-IT" sz="1700" u="sng" dirty="0">
                <a:solidFill>
                  <a:srgbClr val="0D0D0D"/>
                </a:solidFill>
                <a:effectLst/>
                <a:highlight>
                  <a:srgbClr val="FFFFFF"/>
                </a:highlight>
              </a:rPr>
              <a:t>Studenti</a:t>
            </a:r>
            <a:r>
              <a:rPr lang="it-IT" sz="1700" dirty="0">
                <a:solidFill>
                  <a:srgbClr val="0D0D0D"/>
                </a:solidFill>
                <a:effectLst/>
                <a:highlight>
                  <a:srgbClr val="FFFFFF"/>
                </a:highlight>
              </a:rPr>
              <a:t>, in particolare delle scuole primarie di secondo grado e secondarie</a:t>
            </a:r>
            <a:r>
              <a:rPr lang="it-IT" sz="1700" dirty="0"/>
              <a:t>;</a:t>
            </a:r>
          </a:p>
          <a:p>
            <a:pPr>
              <a:lnSpc>
                <a:spcPct val="100000"/>
              </a:lnSpc>
              <a:spcBef>
                <a:spcPts val="0"/>
              </a:spcBef>
              <a:spcAft>
                <a:spcPts val="400"/>
              </a:spcAft>
              <a:buFontTx/>
              <a:buChar char="-"/>
            </a:pPr>
            <a:r>
              <a:rPr lang="it-IT" sz="1700" u="sng" dirty="0">
                <a:solidFill>
                  <a:srgbClr val="0D0D0D"/>
                </a:solidFill>
                <a:effectLst/>
                <a:highlight>
                  <a:srgbClr val="FFFFFF"/>
                </a:highlight>
              </a:rPr>
              <a:t>Dipendenti della PA e delle aziende del territorio</a:t>
            </a:r>
            <a:r>
              <a:rPr lang="it-IT" sz="1700" b="1" dirty="0">
                <a:solidFill>
                  <a:srgbClr val="0D0D0D"/>
                </a:solidFill>
                <a:effectLst/>
                <a:highlight>
                  <a:srgbClr val="FFFFFF"/>
                </a:highlight>
              </a:rPr>
              <a:t>, </a:t>
            </a:r>
            <a:r>
              <a:rPr lang="it-IT" sz="1700" dirty="0">
                <a:effectLst/>
              </a:rPr>
              <a:t>anche in logica CSR o welfare aziendale</a:t>
            </a:r>
            <a:r>
              <a:rPr lang="it-IT" sz="1700" dirty="0"/>
              <a:t>.</a:t>
            </a:r>
          </a:p>
          <a:p>
            <a:pPr marL="0" indent="0">
              <a:lnSpc>
                <a:spcPct val="100000"/>
              </a:lnSpc>
              <a:spcBef>
                <a:spcPts val="0"/>
              </a:spcBef>
              <a:spcAft>
                <a:spcPts val="400"/>
              </a:spcAft>
              <a:buNone/>
            </a:pPr>
            <a:r>
              <a:rPr lang="it-IT" sz="1700" b="1" dirty="0"/>
              <a:t>FORMAT</a:t>
            </a:r>
            <a:r>
              <a:rPr lang="it-IT" sz="1700" dirty="0"/>
              <a:t>: La formazione dovrebbe essere interattiva e pratica, includendo workshop, seminari e webinar. La logica è modulare e i diversi moduli possono essere fruiti singolarmente oppure in modo additivo.</a:t>
            </a:r>
          </a:p>
          <a:p>
            <a:pPr>
              <a:lnSpc>
                <a:spcPct val="100000"/>
              </a:lnSpc>
              <a:spcBef>
                <a:spcPts val="0"/>
              </a:spcBef>
              <a:spcAft>
                <a:spcPts val="400"/>
              </a:spcAft>
              <a:buFontTx/>
              <a:buChar char="-"/>
            </a:pPr>
            <a:endParaRPr lang="it-IT" sz="1700" dirty="0">
              <a:solidFill>
                <a:srgbClr val="0D0D0D"/>
              </a:solidFill>
              <a:effectLst/>
              <a:highlight>
                <a:srgbClr val="FFFFFF"/>
              </a:highlight>
            </a:endParaRPr>
          </a:p>
          <a:p>
            <a:pPr marL="0" indent="0">
              <a:buNone/>
            </a:pPr>
            <a:endParaRPr lang="it-IT" sz="1700" dirty="0"/>
          </a:p>
        </p:txBody>
      </p:sp>
      <p:sp>
        <p:nvSpPr>
          <p:cNvPr id="4" name="Segnaposto contenuto 3">
            <a:extLst>
              <a:ext uri="{FF2B5EF4-FFF2-40B4-BE49-F238E27FC236}">
                <a16:creationId xmlns:a16="http://schemas.microsoft.com/office/drawing/2014/main" id="{2580AC0E-0313-009C-2569-34D66D413B4D}"/>
              </a:ext>
            </a:extLst>
          </p:cNvPr>
          <p:cNvSpPr>
            <a:spLocks noGrp="1"/>
          </p:cNvSpPr>
          <p:nvPr>
            <p:ph sz="half" idx="2"/>
          </p:nvPr>
        </p:nvSpPr>
        <p:spPr/>
        <p:txBody>
          <a:bodyPr>
            <a:normAutofit/>
          </a:bodyPr>
          <a:lstStyle/>
          <a:p>
            <a:pPr marL="0" indent="0">
              <a:lnSpc>
                <a:spcPct val="110000"/>
              </a:lnSpc>
              <a:spcAft>
                <a:spcPts val="400"/>
              </a:spcAft>
              <a:buNone/>
            </a:pPr>
            <a:r>
              <a:rPr lang="it-IT" sz="1700" b="1" dirty="0"/>
              <a:t>DOCENTI</a:t>
            </a:r>
            <a:r>
              <a:rPr lang="it-IT" sz="1700" dirty="0"/>
              <a:t>: esperti del settore sport-tech, atleti, coach ed esperti delle materie trattate (es. psicologici), anche in raccordo con ITS e licei sportivi.</a:t>
            </a:r>
          </a:p>
          <a:p>
            <a:pPr marL="0" indent="0">
              <a:lnSpc>
                <a:spcPct val="110000"/>
              </a:lnSpc>
              <a:spcAft>
                <a:spcPts val="400"/>
              </a:spcAft>
              <a:buNone/>
            </a:pPr>
            <a:r>
              <a:rPr lang="it-IT" sz="1700" b="1" dirty="0">
                <a:solidFill>
                  <a:srgbClr val="0D0D0D"/>
                </a:solidFill>
                <a:effectLst/>
                <a:highlight>
                  <a:srgbClr val="FFFFFF"/>
                </a:highlight>
              </a:rPr>
              <a:t>CONTENUTI</a:t>
            </a:r>
            <a:r>
              <a:rPr lang="it-IT" sz="1700" dirty="0">
                <a:solidFill>
                  <a:srgbClr val="0D0D0D"/>
                </a:solidFill>
                <a:effectLst/>
                <a:highlight>
                  <a:srgbClr val="FFFFFF"/>
                </a:highlight>
              </a:rPr>
              <a:t>: questi i possibili ambiti di contenuti:</a:t>
            </a:r>
            <a:endParaRPr lang="it-IT" sz="1700" dirty="0"/>
          </a:p>
          <a:p>
            <a:pPr marL="342900" indent="-342900">
              <a:lnSpc>
                <a:spcPct val="110000"/>
              </a:lnSpc>
              <a:spcBef>
                <a:spcPts val="0"/>
              </a:spcBef>
              <a:spcAft>
                <a:spcPts val="400"/>
              </a:spcAft>
              <a:buAutoNum type="arabicPeriod"/>
            </a:pPr>
            <a:r>
              <a:rPr lang="it-IT" sz="1700" dirty="0"/>
              <a:t>Innovazione: sociale, economica e tecnologica</a:t>
            </a:r>
          </a:p>
          <a:p>
            <a:pPr marL="342900" indent="-342900">
              <a:lnSpc>
                <a:spcPct val="110000"/>
              </a:lnSpc>
              <a:spcBef>
                <a:spcPts val="0"/>
              </a:spcBef>
              <a:spcAft>
                <a:spcPts val="400"/>
              </a:spcAft>
              <a:buAutoNum type="arabicPeriod"/>
            </a:pPr>
            <a:r>
              <a:rPr lang="it-IT" sz="1700" dirty="0"/>
              <a:t>Tecnologia dello sport</a:t>
            </a:r>
          </a:p>
          <a:p>
            <a:pPr marL="342900" indent="-342900">
              <a:lnSpc>
                <a:spcPct val="110000"/>
              </a:lnSpc>
              <a:spcBef>
                <a:spcPts val="0"/>
              </a:spcBef>
              <a:spcAft>
                <a:spcPts val="400"/>
              </a:spcAft>
              <a:buAutoNum type="arabicPeriod"/>
            </a:pPr>
            <a:r>
              <a:rPr lang="it-IT" sz="1700" dirty="0"/>
              <a:t>Nutrizione e benessere</a:t>
            </a:r>
          </a:p>
          <a:p>
            <a:pPr marL="342900" indent="-342900">
              <a:lnSpc>
                <a:spcPct val="110000"/>
              </a:lnSpc>
              <a:spcBef>
                <a:spcPts val="0"/>
              </a:spcBef>
              <a:spcAft>
                <a:spcPts val="400"/>
              </a:spcAft>
              <a:buAutoNum type="arabicPeriod"/>
            </a:pPr>
            <a:r>
              <a:rPr lang="it-IT" sz="1700" dirty="0"/>
              <a:t>Gestione dello stress e del benessere mentale</a:t>
            </a:r>
          </a:p>
          <a:p>
            <a:pPr marL="342900" indent="-342900">
              <a:lnSpc>
                <a:spcPct val="110000"/>
              </a:lnSpc>
              <a:spcBef>
                <a:spcPts val="0"/>
              </a:spcBef>
              <a:spcAft>
                <a:spcPts val="400"/>
              </a:spcAft>
              <a:buAutoNum type="arabicPeriod"/>
            </a:pPr>
            <a:r>
              <a:rPr lang="it-IT" sz="1700" dirty="0"/>
              <a:t>Innovazione e imprenditorialità nello sport</a:t>
            </a:r>
          </a:p>
          <a:p>
            <a:pPr marL="342900" indent="-342900">
              <a:lnSpc>
                <a:spcPct val="110000"/>
              </a:lnSpc>
              <a:spcBef>
                <a:spcPts val="0"/>
              </a:spcBef>
              <a:spcAft>
                <a:spcPts val="400"/>
              </a:spcAft>
              <a:buAutoNum type="arabicPeriod"/>
            </a:pPr>
            <a:r>
              <a:rPr lang="it-IT" sz="1700" dirty="0"/>
              <a:t>Sport e inclusione sociale</a:t>
            </a:r>
          </a:p>
          <a:p>
            <a:pPr marL="0" indent="0">
              <a:lnSpc>
                <a:spcPct val="110000"/>
              </a:lnSpc>
              <a:spcAft>
                <a:spcPts val="400"/>
              </a:spcAft>
              <a:buNone/>
            </a:pPr>
            <a:endParaRPr lang="it-IT" sz="1700" dirty="0"/>
          </a:p>
        </p:txBody>
      </p:sp>
      <p:sp>
        <p:nvSpPr>
          <p:cNvPr id="5" name="Segnaposto numero diapositiva 4">
            <a:extLst>
              <a:ext uri="{FF2B5EF4-FFF2-40B4-BE49-F238E27FC236}">
                <a16:creationId xmlns:a16="http://schemas.microsoft.com/office/drawing/2014/main" id="{88201A35-FA5B-BEF4-E87F-2DB6904B2EB3}"/>
              </a:ext>
            </a:extLst>
          </p:cNvPr>
          <p:cNvSpPr>
            <a:spLocks noGrp="1"/>
          </p:cNvSpPr>
          <p:nvPr>
            <p:ph type="sldNum" sz="quarter" idx="12"/>
          </p:nvPr>
        </p:nvSpPr>
        <p:spPr/>
        <p:txBody>
          <a:bodyPr/>
          <a:lstStyle/>
          <a:p>
            <a:fld id="{E006A469-36A0-472D-AF10-FE5A841B8CFD}" type="slidenum">
              <a:rPr lang="it-IT" smtClean="0"/>
              <a:t>13</a:t>
            </a:fld>
            <a:endParaRPr lang="it-IT"/>
          </a:p>
        </p:txBody>
      </p:sp>
    </p:spTree>
    <p:extLst>
      <p:ext uri="{BB962C8B-B14F-4D97-AF65-F5344CB8AC3E}">
        <p14:creationId xmlns:p14="http://schemas.microsoft.com/office/powerpoint/2010/main" val="3812682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C35BE1-338D-61FE-92A5-9E43B2C72AE3}"/>
              </a:ext>
            </a:extLst>
          </p:cNvPr>
          <p:cNvSpPr>
            <a:spLocks noGrp="1"/>
          </p:cNvSpPr>
          <p:nvPr>
            <p:ph type="title"/>
          </p:nvPr>
        </p:nvSpPr>
        <p:spPr/>
        <p:txBody>
          <a:bodyPr>
            <a:normAutofit/>
          </a:bodyPr>
          <a:lstStyle/>
          <a:p>
            <a:r>
              <a:rPr lang="it-IT" sz="3200" b="1" dirty="0"/>
              <a:t>Come</a:t>
            </a:r>
            <a:r>
              <a:rPr lang="it-IT" sz="3200" dirty="0"/>
              <a:t>: strategia di stakeholder engagement</a:t>
            </a:r>
          </a:p>
        </p:txBody>
      </p:sp>
      <p:sp>
        <p:nvSpPr>
          <p:cNvPr id="3" name="Segnaposto contenuto 2">
            <a:extLst>
              <a:ext uri="{FF2B5EF4-FFF2-40B4-BE49-F238E27FC236}">
                <a16:creationId xmlns:a16="http://schemas.microsoft.com/office/drawing/2014/main" id="{EE0EBD1C-B02E-0A0D-82E9-342CEEA7393E}"/>
              </a:ext>
            </a:extLst>
          </p:cNvPr>
          <p:cNvSpPr>
            <a:spLocks noGrp="1"/>
          </p:cNvSpPr>
          <p:nvPr>
            <p:ph sz="half" idx="1"/>
          </p:nvPr>
        </p:nvSpPr>
        <p:spPr/>
        <p:txBody>
          <a:bodyPr lIns="90000">
            <a:noAutofit/>
          </a:bodyPr>
          <a:lstStyle/>
          <a:p>
            <a:pPr marL="0" indent="0">
              <a:lnSpc>
                <a:spcPct val="100000"/>
              </a:lnSpc>
              <a:spcBef>
                <a:spcPts val="0"/>
              </a:spcBef>
              <a:spcAft>
                <a:spcPts val="600"/>
              </a:spcAft>
              <a:buNone/>
            </a:pPr>
            <a:r>
              <a:rPr lang="it-IT" dirty="0">
                <a:effectLst/>
                <a:latin typeface="Calibri" panose="020F0502020204030204" pitchFamily="34" charset="0"/>
              </a:rPr>
              <a:t>Fin dal primo incontro la </a:t>
            </a:r>
            <a:r>
              <a:rPr lang="it-IT" dirty="0" err="1">
                <a:effectLst/>
                <a:latin typeface="Calibri" panose="020F0502020204030204" pitchFamily="34" charset="0"/>
              </a:rPr>
              <a:t>Cop</a:t>
            </a:r>
            <a:r>
              <a:rPr lang="it-IT" dirty="0">
                <a:effectLst/>
                <a:latin typeface="Calibri" panose="020F0502020204030204" pitchFamily="34" charset="0"/>
              </a:rPr>
              <a:t> 5 </a:t>
            </a:r>
            <a:r>
              <a:rPr lang="it-IT" dirty="0">
                <a:latin typeface="Calibri" panose="020F0502020204030204" pitchFamily="34" charset="0"/>
              </a:rPr>
              <a:t>ha sottolineato </a:t>
            </a:r>
            <a:r>
              <a:rPr lang="it-IT" b="1" dirty="0">
                <a:latin typeface="Calibri" panose="020F0502020204030204" pitchFamily="34" charset="0"/>
              </a:rPr>
              <a:t>l’importanza della comunicazione quale elemento per avvicinare i cittadini alla tecnologia.</a:t>
            </a:r>
          </a:p>
          <a:p>
            <a:pPr marL="0" indent="0">
              <a:lnSpc>
                <a:spcPct val="100000"/>
              </a:lnSpc>
              <a:spcBef>
                <a:spcPts val="0"/>
              </a:spcBef>
              <a:spcAft>
                <a:spcPts val="600"/>
              </a:spcAft>
              <a:buNone/>
            </a:pPr>
            <a:r>
              <a:rPr lang="it-IT" dirty="0">
                <a:latin typeface="Calibri" panose="020F0502020204030204" pitchFamily="34" charset="0"/>
              </a:rPr>
              <a:t>Per rendere più incisive le iniziative e coinvolgere i cittadini è importante la </a:t>
            </a:r>
            <a:r>
              <a:rPr lang="it-IT" b="1" dirty="0">
                <a:latin typeface="Calibri" panose="020F0502020204030204" pitchFamily="34" charset="0"/>
              </a:rPr>
              <a:t>creazione di un vero e proprio brand</a:t>
            </a:r>
            <a:r>
              <a:rPr lang="it-IT" dirty="0">
                <a:latin typeface="Calibri" panose="020F0502020204030204" pitchFamily="34" charset="0"/>
              </a:rPr>
              <a:t>, che possa essere elemento sia di garanzia che di ingaggio. Questo potrebbe favorire anche la continuità nel tempo rispetto ad avvicendamenti politici.</a:t>
            </a:r>
          </a:p>
          <a:p>
            <a:pPr marL="0" indent="0">
              <a:lnSpc>
                <a:spcPct val="100000"/>
              </a:lnSpc>
              <a:spcBef>
                <a:spcPts val="0"/>
              </a:spcBef>
              <a:spcAft>
                <a:spcPts val="600"/>
              </a:spcAft>
              <a:buNone/>
            </a:pPr>
            <a:r>
              <a:rPr lang="it-IT" dirty="0">
                <a:effectLst/>
                <a:latin typeface="Calibri" panose="020F0502020204030204" pitchFamily="34" charset="0"/>
              </a:rPr>
              <a:t>Inoltre ci si può collegare alle società sportive, alle aziende e alle scuole che vogliono usufruire delle attività organizzate nell’hub.</a:t>
            </a:r>
          </a:p>
          <a:p>
            <a:pPr marL="0" indent="0">
              <a:lnSpc>
                <a:spcPct val="100000"/>
              </a:lnSpc>
              <a:spcBef>
                <a:spcPts val="0"/>
              </a:spcBef>
              <a:spcAft>
                <a:spcPts val="600"/>
              </a:spcAft>
              <a:buNone/>
            </a:pPr>
            <a:r>
              <a:rPr lang="it-IT" dirty="0">
                <a:latin typeface="Calibri" panose="020F0502020204030204" pitchFamily="34" charset="0"/>
              </a:rPr>
              <a:t>I comuni possono dare supporto anche mediante la concessione del patrocinio e la promozione delle iniziative sui propri canali social, newsletter ecc.</a:t>
            </a:r>
          </a:p>
          <a:p>
            <a:pPr marL="0" indent="0">
              <a:lnSpc>
                <a:spcPct val="100000"/>
              </a:lnSpc>
              <a:spcAft>
                <a:spcPts val="600"/>
              </a:spcAft>
              <a:buNone/>
            </a:pPr>
            <a:endParaRPr lang="it-IT" dirty="0"/>
          </a:p>
        </p:txBody>
      </p:sp>
      <p:sp>
        <p:nvSpPr>
          <p:cNvPr id="6" name="Segnaposto contenuto 5">
            <a:extLst>
              <a:ext uri="{FF2B5EF4-FFF2-40B4-BE49-F238E27FC236}">
                <a16:creationId xmlns:a16="http://schemas.microsoft.com/office/drawing/2014/main" id="{38ABAED0-CA4E-4494-9A0F-ECF86D409971}"/>
              </a:ext>
            </a:extLst>
          </p:cNvPr>
          <p:cNvSpPr>
            <a:spLocks noGrp="1"/>
          </p:cNvSpPr>
          <p:nvPr>
            <p:ph sz="half" idx="2"/>
          </p:nvPr>
        </p:nvSpPr>
        <p:spPr>
          <a:xfrm>
            <a:off x="6172200" y="1161535"/>
            <a:ext cx="5451764" cy="4473146"/>
          </a:xfrm>
        </p:spPr>
        <p:txBody>
          <a:bodyPr lIns="90000">
            <a:noAutofit/>
          </a:bodyPr>
          <a:lstStyle/>
          <a:p>
            <a:pPr marL="0" indent="0">
              <a:lnSpc>
                <a:spcPct val="100000"/>
              </a:lnSpc>
              <a:spcBef>
                <a:spcPts val="0"/>
              </a:spcBef>
              <a:spcAft>
                <a:spcPts val="600"/>
              </a:spcAft>
              <a:buNone/>
            </a:pPr>
            <a:r>
              <a:rPr lang="it-IT" dirty="0">
                <a:effectLst/>
                <a:latin typeface="Calibri" panose="020F0502020204030204" pitchFamily="34" charset="0"/>
              </a:rPr>
              <a:t>In Italia sono già presenti numerosi eventi in cui si parla di innovazione, ma il tema è affrontato in modo molto generale oppure in modo troppo specifico, cioè legato solo a chi fa sport ad alto livello. </a:t>
            </a:r>
            <a:r>
              <a:rPr lang="it-IT" dirty="0">
                <a:latin typeface="Calibri" panose="020F0502020204030204" pitchFamily="34" charset="0"/>
              </a:rPr>
              <a:t>In particolare si è riflettuto su </a:t>
            </a:r>
            <a:r>
              <a:rPr lang="it-IT" b="1" dirty="0">
                <a:latin typeface="Calibri" panose="020F0502020204030204" pitchFamily="34" charset="0"/>
              </a:rPr>
              <a:t>possibili media partner</a:t>
            </a:r>
            <a:r>
              <a:rPr lang="it-IT" dirty="0">
                <a:latin typeface="Calibri" panose="020F0502020204030204" pitchFamily="34" charset="0"/>
              </a:rPr>
              <a:t> come Fortune e sulla partecipazione a fiere di settore come Rimini Fitness.</a:t>
            </a:r>
            <a:endParaRPr lang="it-IT" dirty="0">
              <a:effectLst/>
              <a:latin typeface="Calibri" panose="020F0502020204030204" pitchFamily="34" charset="0"/>
            </a:endParaRPr>
          </a:p>
          <a:p>
            <a:pPr marL="0" indent="0">
              <a:lnSpc>
                <a:spcPct val="100000"/>
              </a:lnSpc>
              <a:spcBef>
                <a:spcPts val="0"/>
              </a:spcBef>
              <a:spcAft>
                <a:spcPts val="600"/>
              </a:spcAft>
              <a:buNone/>
            </a:pPr>
            <a:r>
              <a:rPr lang="it-IT" dirty="0">
                <a:effectLst/>
                <a:latin typeface="Calibri" panose="020F0502020204030204" pitchFamily="34" charset="0"/>
              </a:rPr>
              <a:t>Nell’ipotesi di realizzare iniziative sul territorio in logica </a:t>
            </a:r>
            <a:r>
              <a:rPr lang="it-IT" dirty="0">
                <a:latin typeface="Calibri" panose="020F0502020204030204" pitchFamily="34" charset="0"/>
              </a:rPr>
              <a:t>Roadshow, si potrebbero </a:t>
            </a:r>
            <a:r>
              <a:rPr lang="it-IT" b="1" dirty="0">
                <a:latin typeface="Calibri" panose="020F0502020204030204" pitchFamily="34" charset="0"/>
              </a:rPr>
              <a:t>attivare collaborazioni con </a:t>
            </a:r>
            <a:r>
              <a:rPr lang="it-IT" b="1" dirty="0">
                <a:effectLst/>
                <a:latin typeface="Calibri" panose="020F0502020204030204" pitchFamily="34" charset="0"/>
              </a:rPr>
              <a:t>televisioni, social media e radio </a:t>
            </a:r>
            <a:r>
              <a:rPr lang="it-IT" dirty="0">
                <a:effectLst/>
                <a:latin typeface="Calibri" panose="020F0502020204030204" pitchFamily="34" charset="0"/>
              </a:rPr>
              <a:t>per seguire le attività, generando un effetto moltiplicatore </a:t>
            </a:r>
            <a:r>
              <a:rPr lang="it-IT" dirty="0">
                <a:latin typeface="Calibri" panose="020F0502020204030204" pitchFamily="34" charset="0"/>
              </a:rPr>
              <a:t>del</a:t>
            </a:r>
            <a:r>
              <a:rPr lang="it-IT" dirty="0">
                <a:effectLst/>
                <a:latin typeface="Calibri" panose="020F0502020204030204" pitchFamily="34" charset="0"/>
              </a:rPr>
              <a:t>l'impatto sul territorio.</a:t>
            </a:r>
          </a:p>
          <a:p>
            <a:pPr marL="0" indent="0">
              <a:lnSpc>
                <a:spcPct val="100000"/>
              </a:lnSpc>
              <a:spcAft>
                <a:spcPts val="600"/>
              </a:spcAft>
              <a:buNone/>
            </a:pPr>
            <a:endParaRPr lang="it-IT" dirty="0"/>
          </a:p>
        </p:txBody>
      </p:sp>
      <p:sp>
        <p:nvSpPr>
          <p:cNvPr id="5" name="Segnaposto numero diapositiva 4">
            <a:extLst>
              <a:ext uri="{FF2B5EF4-FFF2-40B4-BE49-F238E27FC236}">
                <a16:creationId xmlns:a16="http://schemas.microsoft.com/office/drawing/2014/main" id="{8362FFBA-12C2-75FE-02F4-0D940B773191}"/>
              </a:ext>
            </a:extLst>
          </p:cNvPr>
          <p:cNvSpPr>
            <a:spLocks noGrp="1"/>
          </p:cNvSpPr>
          <p:nvPr>
            <p:ph type="sldNum" sz="quarter" idx="12"/>
          </p:nvPr>
        </p:nvSpPr>
        <p:spPr/>
        <p:txBody>
          <a:bodyPr/>
          <a:lstStyle/>
          <a:p>
            <a:fld id="{E006A469-36A0-472D-AF10-FE5A841B8CFD}" type="slidenum">
              <a:rPr lang="it-IT" smtClean="0"/>
              <a:t>14</a:t>
            </a:fld>
            <a:endParaRPr lang="it-IT"/>
          </a:p>
        </p:txBody>
      </p:sp>
    </p:spTree>
    <p:extLst>
      <p:ext uri="{BB962C8B-B14F-4D97-AF65-F5344CB8AC3E}">
        <p14:creationId xmlns:p14="http://schemas.microsoft.com/office/powerpoint/2010/main" val="1147646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C35BE1-338D-61FE-92A5-9E43B2C72AE3}"/>
              </a:ext>
            </a:extLst>
          </p:cNvPr>
          <p:cNvSpPr>
            <a:spLocks noGrp="1"/>
          </p:cNvSpPr>
          <p:nvPr>
            <p:ph type="title"/>
          </p:nvPr>
        </p:nvSpPr>
        <p:spPr/>
        <p:txBody>
          <a:bodyPr>
            <a:normAutofit/>
          </a:bodyPr>
          <a:lstStyle/>
          <a:p>
            <a:r>
              <a:rPr lang="it-IT" sz="3200" b="1" dirty="0"/>
              <a:t>Dove</a:t>
            </a:r>
            <a:r>
              <a:rPr lang="it-IT" sz="3200" dirty="0"/>
              <a:t>: contesti di riferimento / territorio </a:t>
            </a:r>
            <a:r>
              <a:rPr lang="it-IT" sz="2400" dirty="0"/>
              <a:t>1/3</a:t>
            </a:r>
            <a:endParaRPr lang="it-IT" sz="3200" dirty="0"/>
          </a:p>
        </p:txBody>
      </p:sp>
      <p:sp>
        <p:nvSpPr>
          <p:cNvPr id="3" name="Segnaposto contenuto 2">
            <a:extLst>
              <a:ext uri="{FF2B5EF4-FFF2-40B4-BE49-F238E27FC236}">
                <a16:creationId xmlns:a16="http://schemas.microsoft.com/office/drawing/2014/main" id="{EE0EBD1C-B02E-0A0D-82E9-342CEEA7393E}"/>
              </a:ext>
            </a:extLst>
          </p:cNvPr>
          <p:cNvSpPr>
            <a:spLocks noGrp="1"/>
          </p:cNvSpPr>
          <p:nvPr>
            <p:ph sz="half" idx="1"/>
          </p:nvPr>
        </p:nvSpPr>
        <p:spPr>
          <a:xfrm>
            <a:off x="838200" y="1161535"/>
            <a:ext cx="5181600" cy="4698938"/>
          </a:xfrm>
        </p:spPr>
        <p:txBody>
          <a:bodyPr lIns="90000">
            <a:noAutofit/>
          </a:bodyPr>
          <a:lstStyle/>
          <a:p>
            <a:pPr marL="0" indent="0">
              <a:lnSpc>
                <a:spcPct val="100000"/>
              </a:lnSpc>
              <a:spcBef>
                <a:spcPts val="0"/>
              </a:spcBef>
              <a:spcAft>
                <a:spcPts val="400"/>
              </a:spcAft>
              <a:buNone/>
            </a:pPr>
            <a:r>
              <a:rPr lang="it-IT" sz="1900" dirty="0">
                <a:effectLst/>
                <a:latin typeface="Calibri" panose="020F0502020204030204" pitchFamily="34" charset="0"/>
              </a:rPr>
              <a:t>Per quanto riguarda la localizzazione geografica, </a:t>
            </a:r>
            <a:r>
              <a:rPr lang="it-IT" sz="1900" b="1" dirty="0">
                <a:effectLst/>
                <a:latin typeface="Calibri" panose="020F0502020204030204" pitchFamily="34" charset="0"/>
              </a:rPr>
              <a:t>si propone di realizzare il progetto pilota a Torino </a:t>
            </a:r>
            <a:r>
              <a:rPr lang="it-IT" sz="1900" dirty="0">
                <a:effectLst/>
                <a:latin typeface="Calibri" panose="020F0502020204030204" pitchFamily="34" charset="0"/>
              </a:rPr>
              <a:t>dove sono già presenti le attività di Sport Innovation </a:t>
            </a:r>
            <a:r>
              <a:rPr lang="it-IT" sz="1900" dirty="0">
                <a:latin typeface="Calibri" panose="020F0502020204030204" pitchFamily="34" charset="0"/>
              </a:rPr>
              <a:t>Hub, partner della </a:t>
            </a:r>
            <a:r>
              <a:rPr lang="it-IT" sz="1900" dirty="0" err="1">
                <a:latin typeface="Calibri" panose="020F0502020204030204" pitchFamily="34" charset="0"/>
              </a:rPr>
              <a:t>Cop</a:t>
            </a:r>
            <a:r>
              <a:rPr lang="it-IT" sz="1900" dirty="0">
                <a:latin typeface="Calibri" panose="020F0502020204030204" pitchFamily="34" charset="0"/>
              </a:rPr>
              <a:t> 5, e sono disponibili molte aree dismesse. Da evitare però le aree industriali per gli alti costi di bonifica (es. Mirafiori), meglio centri commerciali o impianti sportivi in dismissione (es. Porte di Torino).</a:t>
            </a:r>
          </a:p>
          <a:p>
            <a:pPr marL="0" indent="0">
              <a:lnSpc>
                <a:spcPct val="100000"/>
              </a:lnSpc>
              <a:spcBef>
                <a:spcPts val="0"/>
              </a:spcBef>
              <a:spcAft>
                <a:spcPts val="400"/>
              </a:spcAft>
              <a:buNone/>
            </a:pPr>
            <a:r>
              <a:rPr lang="it-IT" sz="1900" dirty="0">
                <a:latin typeface="Calibri" panose="020F0502020204030204" pitchFamily="34" charset="0"/>
              </a:rPr>
              <a:t>Quale location ideali sono state individuati degli spazi pubblici, che sono sempre stati di uso pubblico e sociale e che consentono un recupero più veloce. Gli spazi potrebbero essere adibiti da un lato a uffici e co-working per le start-up, dall’altro a palestra e sale polifunzionali per workshop e attività con i cittadini. </a:t>
            </a:r>
          </a:p>
        </p:txBody>
      </p:sp>
      <p:sp>
        <p:nvSpPr>
          <p:cNvPr id="6" name="Segnaposto contenuto 5">
            <a:extLst>
              <a:ext uri="{FF2B5EF4-FFF2-40B4-BE49-F238E27FC236}">
                <a16:creationId xmlns:a16="http://schemas.microsoft.com/office/drawing/2014/main" id="{F44607B0-490D-4C7A-5CA4-EC0D8C0A5F8E}"/>
              </a:ext>
            </a:extLst>
          </p:cNvPr>
          <p:cNvSpPr>
            <a:spLocks noGrp="1"/>
          </p:cNvSpPr>
          <p:nvPr>
            <p:ph sz="half" idx="2"/>
          </p:nvPr>
        </p:nvSpPr>
        <p:spPr>
          <a:xfrm>
            <a:off x="6172199" y="1161534"/>
            <a:ext cx="5479473" cy="4588101"/>
          </a:xfrm>
        </p:spPr>
        <p:txBody>
          <a:bodyPr lIns="90000">
            <a:noAutofit/>
          </a:bodyPr>
          <a:lstStyle/>
          <a:p>
            <a:pPr marL="0" indent="0">
              <a:lnSpc>
                <a:spcPct val="100000"/>
              </a:lnSpc>
              <a:spcBef>
                <a:spcPts val="0"/>
              </a:spcBef>
              <a:spcAft>
                <a:spcPts val="400"/>
              </a:spcAft>
              <a:buNone/>
            </a:pPr>
            <a:r>
              <a:rPr lang="it-IT" sz="1900" dirty="0"/>
              <a:t>L’idea è recuperare questi spazi in logica di moderno dopolavoro, offrendo anche servizi alle aziende che si vogliono associare. In questo modo si recupera una logica di socialità e dall'altro si crea un ponte con il welfare aziendale.</a:t>
            </a:r>
          </a:p>
          <a:p>
            <a:pPr marL="0" indent="0">
              <a:lnSpc>
                <a:spcPct val="100000"/>
              </a:lnSpc>
              <a:spcBef>
                <a:spcPts val="0"/>
              </a:spcBef>
              <a:spcAft>
                <a:spcPts val="400"/>
              </a:spcAft>
              <a:buNone/>
            </a:pPr>
            <a:r>
              <a:rPr lang="it-IT" sz="1900" dirty="0"/>
              <a:t>Obiettivo: diminuire i costi e mantenere affollato il luogo, evitare che resti vuoto e capire quali sono le entità che ci sono nei dintorni. </a:t>
            </a:r>
          </a:p>
        </p:txBody>
      </p:sp>
      <p:sp>
        <p:nvSpPr>
          <p:cNvPr id="5" name="Segnaposto numero diapositiva 4">
            <a:extLst>
              <a:ext uri="{FF2B5EF4-FFF2-40B4-BE49-F238E27FC236}">
                <a16:creationId xmlns:a16="http://schemas.microsoft.com/office/drawing/2014/main" id="{8362FFBA-12C2-75FE-02F4-0D940B773191}"/>
              </a:ext>
            </a:extLst>
          </p:cNvPr>
          <p:cNvSpPr>
            <a:spLocks noGrp="1"/>
          </p:cNvSpPr>
          <p:nvPr>
            <p:ph type="sldNum" sz="quarter" idx="12"/>
          </p:nvPr>
        </p:nvSpPr>
        <p:spPr>
          <a:xfrm>
            <a:off x="11346873" y="5279111"/>
            <a:ext cx="432812" cy="365125"/>
          </a:xfrm>
        </p:spPr>
        <p:txBody>
          <a:bodyPr/>
          <a:lstStyle/>
          <a:p>
            <a:fld id="{E006A469-36A0-472D-AF10-FE5A841B8CFD}" type="slidenum">
              <a:rPr lang="it-IT" smtClean="0"/>
              <a:t>15</a:t>
            </a:fld>
            <a:endParaRPr lang="it-IT" dirty="0"/>
          </a:p>
        </p:txBody>
      </p:sp>
    </p:spTree>
    <p:extLst>
      <p:ext uri="{BB962C8B-B14F-4D97-AF65-F5344CB8AC3E}">
        <p14:creationId xmlns:p14="http://schemas.microsoft.com/office/powerpoint/2010/main" val="592863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C35BE1-338D-61FE-92A5-9E43B2C72AE3}"/>
              </a:ext>
            </a:extLst>
          </p:cNvPr>
          <p:cNvSpPr>
            <a:spLocks noGrp="1"/>
          </p:cNvSpPr>
          <p:nvPr>
            <p:ph type="title"/>
          </p:nvPr>
        </p:nvSpPr>
        <p:spPr/>
        <p:txBody>
          <a:bodyPr>
            <a:normAutofit/>
          </a:bodyPr>
          <a:lstStyle/>
          <a:p>
            <a:r>
              <a:rPr lang="it-IT" sz="3200" b="1" dirty="0"/>
              <a:t>Dove</a:t>
            </a:r>
            <a:r>
              <a:rPr lang="it-IT" sz="3200" dirty="0"/>
              <a:t>: contesti di riferimento / territorio </a:t>
            </a:r>
            <a:r>
              <a:rPr lang="it-IT" sz="2400" dirty="0"/>
              <a:t>2/3</a:t>
            </a:r>
            <a:endParaRPr lang="it-IT" sz="3200" dirty="0"/>
          </a:p>
        </p:txBody>
      </p:sp>
      <p:sp>
        <p:nvSpPr>
          <p:cNvPr id="3" name="Segnaposto contenuto 2">
            <a:extLst>
              <a:ext uri="{FF2B5EF4-FFF2-40B4-BE49-F238E27FC236}">
                <a16:creationId xmlns:a16="http://schemas.microsoft.com/office/drawing/2014/main" id="{EE0EBD1C-B02E-0A0D-82E9-342CEEA7393E}"/>
              </a:ext>
            </a:extLst>
          </p:cNvPr>
          <p:cNvSpPr>
            <a:spLocks noGrp="1"/>
          </p:cNvSpPr>
          <p:nvPr>
            <p:ph sz="half" idx="1"/>
          </p:nvPr>
        </p:nvSpPr>
        <p:spPr>
          <a:xfrm>
            <a:off x="838200" y="1161535"/>
            <a:ext cx="5181600" cy="4698938"/>
          </a:xfrm>
        </p:spPr>
        <p:txBody>
          <a:bodyPr lIns="90000">
            <a:noAutofit/>
          </a:bodyPr>
          <a:lstStyle/>
          <a:p>
            <a:pPr marL="0" indent="0">
              <a:lnSpc>
                <a:spcPct val="100000"/>
              </a:lnSpc>
              <a:spcBef>
                <a:spcPts val="0"/>
              </a:spcBef>
              <a:spcAft>
                <a:spcPts val="600"/>
              </a:spcAft>
              <a:buNone/>
            </a:pPr>
            <a:r>
              <a:rPr lang="it-IT" sz="1900" dirty="0"/>
              <a:t>L’hub diventa così una vetrina per le aziende sport-tech, che possono fare test di mercato, confrontarsi con le persone e presentare le proprie soluzioni.</a:t>
            </a:r>
          </a:p>
          <a:p>
            <a:pPr marL="0" indent="0">
              <a:lnSpc>
                <a:spcPct val="100000"/>
              </a:lnSpc>
              <a:spcBef>
                <a:spcPts val="0"/>
              </a:spcBef>
              <a:spcAft>
                <a:spcPts val="600"/>
              </a:spcAft>
              <a:buNone/>
            </a:pPr>
            <a:r>
              <a:rPr lang="it-IT" sz="1900" dirty="0"/>
              <a:t>Presso l’hub possono </a:t>
            </a:r>
            <a:r>
              <a:rPr lang="it-IT" sz="1900" dirty="0">
                <a:latin typeface="Calibri" panose="020F0502020204030204" pitchFamily="34" charset="0"/>
              </a:rPr>
              <a:t>essere integrate </a:t>
            </a:r>
            <a:r>
              <a:rPr lang="it-IT" sz="1900" b="1" dirty="0">
                <a:latin typeface="Calibri" panose="020F0502020204030204" pitchFamily="34" charset="0"/>
              </a:rPr>
              <a:t>attività di mappatura e </a:t>
            </a:r>
            <a:r>
              <a:rPr lang="it-IT" sz="1900" b="1" dirty="0">
                <a:effectLst/>
                <a:latin typeface="Calibri" panose="020F0502020204030204" pitchFamily="34" charset="0"/>
              </a:rPr>
              <a:t>monitoraggio (su base volontaria) tramite </a:t>
            </a:r>
            <a:r>
              <a:rPr lang="it-IT" sz="1900" b="1" dirty="0" err="1">
                <a:effectLst/>
                <a:latin typeface="Calibri" panose="020F0502020204030204" pitchFamily="34" charset="0"/>
              </a:rPr>
              <a:t>wifi</a:t>
            </a:r>
            <a:r>
              <a:rPr lang="it-IT" sz="1900" b="1" dirty="0">
                <a:effectLst/>
                <a:latin typeface="Calibri" panose="020F0502020204030204" pitchFamily="34" charset="0"/>
              </a:rPr>
              <a:t>, </a:t>
            </a:r>
            <a:r>
              <a:rPr lang="it-IT" sz="1900" dirty="0">
                <a:effectLst/>
                <a:latin typeface="Calibri" panose="020F0502020204030204" pitchFamily="34" charset="0"/>
              </a:rPr>
              <a:t>per raccogliere dati e proporre quindi alle persone dei servizi specifici </a:t>
            </a:r>
            <a:r>
              <a:rPr lang="it-IT" sz="1900" dirty="0">
                <a:latin typeface="Calibri" panose="020F0502020204030204" pitchFamily="34" charset="0"/>
              </a:rPr>
              <a:t>erogati </a:t>
            </a:r>
            <a:r>
              <a:rPr lang="it-IT" sz="1900" dirty="0">
                <a:effectLst/>
                <a:latin typeface="Calibri" panose="020F0502020204030204" pitchFamily="34" charset="0"/>
              </a:rPr>
              <a:t>dalle imprese sport-tech. </a:t>
            </a:r>
          </a:p>
          <a:p>
            <a:pPr marL="0" indent="0">
              <a:lnSpc>
                <a:spcPct val="100000"/>
              </a:lnSpc>
              <a:spcBef>
                <a:spcPts val="0"/>
              </a:spcBef>
              <a:spcAft>
                <a:spcPts val="600"/>
              </a:spcAft>
              <a:buNone/>
            </a:pPr>
            <a:r>
              <a:rPr lang="it-IT" sz="1900" dirty="0">
                <a:effectLst/>
                <a:latin typeface="Calibri" panose="020F0502020204030204" pitchFamily="34" charset="0"/>
              </a:rPr>
              <a:t>Simili iniziative sono in forte sinergia con le azioni di riqualificazione territoriale e beneficiano del fatto che gli spazi pubblici (es. i parchi) hanno un proprio bacino di utenza e che tutti portano con sé strumenti (es. telefonino) per tracciare i dati.</a:t>
            </a:r>
          </a:p>
          <a:p>
            <a:pPr marL="0" indent="0">
              <a:lnSpc>
                <a:spcPct val="100000"/>
              </a:lnSpc>
              <a:spcBef>
                <a:spcPts val="0"/>
              </a:spcBef>
              <a:spcAft>
                <a:spcPts val="400"/>
              </a:spcAft>
              <a:buNone/>
            </a:pPr>
            <a:endParaRPr lang="it-IT" sz="1900" dirty="0"/>
          </a:p>
        </p:txBody>
      </p:sp>
      <p:sp>
        <p:nvSpPr>
          <p:cNvPr id="6" name="Segnaposto contenuto 5">
            <a:extLst>
              <a:ext uri="{FF2B5EF4-FFF2-40B4-BE49-F238E27FC236}">
                <a16:creationId xmlns:a16="http://schemas.microsoft.com/office/drawing/2014/main" id="{F44607B0-490D-4C7A-5CA4-EC0D8C0A5F8E}"/>
              </a:ext>
            </a:extLst>
          </p:cNvPr>
          <p:cNvSpPr>
            <a:spLocks noGrp="1"/>
          </p:cNvSpPr>
          <p:nvPr>
            <p:ph sz="half" idx="2"/>
          </p:nvPr>
        </p:nvSpPr>
        <p:spPr>
          <a:xfrm>
            <a:off x="6172200" y="1161534"/>
            <a:ext cx="5313218" cy="4588101"/>
          </a:xfrm>
        </p:spPr>
        <p:txBody>
          <a:bodyPr lIns="90000">
            <a:noAutofit/>
          </a:bodyPr>
          <a:lstStyle/>
          <a:p>
            <a:pPr marL="0" indent="0" fontAlgn="ctr">
              <a:lnSpc>
                <a:spcPct val="100000"/>
              </a:lnSpc>
              <a:spcBef>
                <a:spcPts val="0"/>
              </a:spcBef>
              <a:spcAft>
                <a:spcPts val="600"/>
              </a:spcAft>
              <a:buNone/>
            </a:pPr>
            <a:r>
              <a:rPr lang="it-IT" sz="1900" dirty="0">
                <a:latin typeface="Calibri" panose="020F0502020204030204" pitchFamily="34" charset="0"/>
              </a:rPr>
              <a:t>Anche Ferrovie dello Stato potrebbe essere un interlocutore interessante, considerate le esperienze realizzate per esempio a</a:t>
            </a:r>
            <a:r>
              <a:rPr lang="it-IT" sz="1900" dirty="0">
                <a:effectLst/>
                <a:latin typeface="Calibri" panose="020F0502020204030204" pitchFamily="34" charset="0"/>
              </a:rPr>
              <a:t>lla stazione Termini (</a:t>
            </a:r>
            <a:r>
              <a:rPr lang="it-IT" sz="1900" dirty="0">
                <a:latin typeface="Calibri" panose="020F0502020204030204" pitchFamily="34" charset="0"/>
              </a:rPr>
              <a:t>Luiss </a:t>
            </a:r>
            <a:r>
              <a:rPr lang="it-IT" sz="1900" dirty="0" err="1">
                <a:latin typeface="Calibri" panose="020F0502020204030204" pitchFamily="34" charset="0"/>
              </a:rPr>
              <a:t>Enlabs</a:t>
            </a:r>
            <a:r>
              <a:rPr lang="it-IT" sz="1900" dirty="0">
                <a:latin typeface="Calibri" panose="020F0502020204030204" pitchFamily="34" charset="0"/>
              </a:rPr>
              <a:t> con anche spazi di co-working) e alla stazione Tiburtina (casa delle tecnologie emergenti).</a:t>
            </a:r>
          </a:p>
          <a:p>
            <a:pPr marL="0" indent="0" fontAlgn="ctr">
              <a:lnSpc>
                <a:spcPct val="100000"/>
              </a:lnSpc>
              <a:spcBef>
                <a:spcPts val="0"/>
              </a:spcBef>
              <a:spcAft>
                <a:spcPts val="600"/>
              </a:spcAft>
              <a:buNone/>
            </a:pPr>
            <a:r>
              <a:rPr lang="it-IT" sz="1900" dirty="0">
                <a:effectLst/>
                <a:latin typeface="Calibri" panose="020F0502020204030204" pitchFamily="34" charset="0"/>
              </a:rPr>
              <a:t>A Torino uno spazio interessante è OGR (Officine Grandi Riparazion</a:t>
            </a:r>
            <a:r>
              <a:rPr lang="it-IT" sz="1900" dirty="0">
                <a:latin typeface="Calibri" panose="020F0502020204030204" pitchFamily="34" charset="0"/>
              </a:rPr>
              <a:t>i), che è stato riconvertito a spazio per eventi.</a:t>
            </a:r>
            <a:endParaRPr lang="it-IT" sz="1900" dirty="0">
              <a:effectLst/>
              <a:latin typeface="Calibri" panose="020F0502020204030204" pitchFamily="34" charset="0"/>
            </a:endParaRPr>
          </a:p>
          <a:p>
            <a:pPr marL="0" indent="0">
              <a:lnSpc>
                <a:spcPct val="100000"/>
              </a:lnSpc>
              <a:spcAft>
                <a:spcPts val="600"/>
              </a:spcAft>
              <a:buNone/>
            </a:pPr>
            <a:endParaRPr lang="it-IT" sz="1900" dirty="0"/>
          </a:p>
        </p:txBody>
      </p:sp>
      <p:sp>
        <p:nvSpPr>
          <p:cNvPr id="5" name="Segnaposto numero diapositiva 4">
            <a:extLst>
              <a:ext uri="{FF2B5EF4-FFF2-40B4-BE49-F238E27FC236}">
                <a16:creationId xmlns:a16="http://schemas.microsoft.com/office/drawing/2014/main" id="{8362FFBA-12C2-75FE-02F4-0D940B773191}"/>
              </a:ext>
            </a:extLst>
          </p:cNvPr>
          <p:cNvSpPr>
            <a:spLocks noGrp="1"/>
          </p:cNvSpPr>
          <p:nvPr>
            <p:ph type="sldNum" sz="quarter" idx="12"/>
          </p:nvPr>
        </p:nvSpPr>
        <p:spPr>
          <a:xfrm>
            <a:off x="11346873" y="5279111"/>
            <a:ext cx="432812" cy="365125"/>
          </a:xfrm>
        </p:spPr>
        <p:txBody>
          <a:bodyPr/>
          <a:lstStyle/>
          <a:p>
            <a:fld id="{E006A469-36A0-472D-AF10-FE5A841B8CFD}" type="slidenum">
              <a:rPr lang="it-IT" smtClean="0"/>
              <a:t>16</a:t>
            </a:fld>
            <a:endParaRPr lang="it-IT" dirty="0"/>
          </a:p>
        </p:txBody>
      </p:sp>
    </p:spTree>
    <p:extLst>
      <p:ext uri="{BB962C8B-B14F-4D97-AF65-F5344CB8AC3E}">
        <p14:creationId xmlns:p14="http://schemas.microsoft.com/office/powerpoint/2010/main" val="14600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C35BE1-338D-61FE-92A5-9E43B2C72AE3}"/>
              </a:ext>
            </a:extLst>
          </p:cNvPr>
          <p:cNvSpPr>
            <a:spLocks noGrp="1"/>
          </p:cNvSpPr>
          <p:nvPr>
            <p:ph type="title"/>
          </p:nvPr>
        </p:nvSpPr>
        <p:spPr/>
        <p:txBody>
          <a:bodyPr>
            <a:normAutofit/>
          </a:bodyPr>
          <a:lstStyle/>
          <a:p>
            <a:r>
              <a:rPr lang="it-IT" sz="3200" b="1" dirty="0"/>
              <a:t>Dove</a:t>
            </a:r>
            <a:r>
              <a:rPr lang="it-IT" sz="3200" dirty="0"/>
              <a:t>: contesti di riferimento / territorio </a:t>
            </a:r>
            <a:r>
              <a:rPr lang="it-IT" sz="2400" dirty="0"/>
              <a:t>3/3</a:t>
            </a:r>
            <a:endParaRPr lang="it-IT" sz="3200" dirty="0"/>
          </a:p>
        </p:txBody>
      </p:sp>
      <p:sp>
        <p:nvSpPr>
          <p:cNvPr id="3" name="Segnaposto contenuto 2">
            <a:extLst>
              <a:ext uri="{FF2B5EF4-FFF2-40B4-BE49-F238E27FC236}">
                <a16:creationId xmlns:a16="http://schemas.microsoft.com/office/drawing/2014/main" id="{EE0EBD1C-B02E-0A0D-82E9-342CEEA7393E}"/>
              </a:ext>
            </a:extLst>
          </p:cNvPr>
          <p:cNvSpPr>
            <a:spLocks noGrp="1"/>
          </p:cNvSpPr>
          <p:nvPr>
            <p:ph sz="half" idx="1"/>
          </p:nvPr>
        </p:nvSpPr>
        <p:spPr>
          <a:xfrm>
            <a:off x="838200" y="1161535"/>
            <a:ext cx="5181600" cy="4698938"/>
          </a:xfrm>
        </p:spPr>
        <p:txBody>
          <a:bodyPr lIns="90000">
            <a:noAutofit/>
          </a:bodyPr>
          <a:lstStyle/>
          <a:p>
            <a:pPr marL="0" indent="0">
              <a:lnSpc>
                <a:spcPct val="100000"/>
              </a:lnSpc>
              <a:spcBef>
                <a:spcPts val="0"/>
              </a:spcBef>
              <a:spcAft>
                <a:spcPts val="400"/>
              </a:spcAft>
              <a:buNone/>
            </a:pPr>
            <a:r>
              <a:rPr lang="it-IT" sz="1900" dirty="0"/>
              <a:t>In altri territori, per esempio borghi che hanno vinto un PNRR, l’Hub potrebbe essere </a:t>
            </a:r>
            <a:r>
              <a:rPr lang="it-IT" sz="1900" b="1" dirty="0"/>
              <a:t>connesso a cammini o percorsi che le persone fanno durante il weekend</a:t>
            </a:r>
            <a:r>
              <a:rPr lang="it-IT" sz="1900" dirty="0"/>
              <a:t>. Un Hub riconoscibile con un brand noto, può consentire di svolgere attività e partecipare a iniziative. </a:t>
            </a:r>
          </a:p>
          <a:p>
            <a:pPr marL="0" indent="0">
              <a:lnSpc>
                <a:spcPct val="100000"/>
              </a:lnSpc>
              <a:spcBef>
                <a:spcPts val="0"/>
              </a:spcBef>
              <a:spcAft>
                <a:spcPts val="400"/>
              </a:spcAft>
              <a:buNone/>
            </a:pPr>
            <a:r>
              <a:rPr lang="it-IT" sz="1900" dirty="0">
                <a:effectLst/>
              </a:rPr>
              <a:t>Il mondo associativo alberghiero, come Federalberghi</a:t>
            </a:r>
            <a:r>
              <a:rPr lang="it-IT" sz="1900" b="1" dirty="0">
                <a:effectLst/>
              </a:rPr>
              <a:t>,</a:t>
            </a:r>
            <a:r>
              <a:rPr lang="it-IT" sz="1900" dirty="0">
                <a:effectLst/>
              </a:rPr>
              <a:t> può diventare un player importante in quanto punto di riferimento per chi viaggia per lavoro. Quando ci sono occasioni di comunicazione sul territorio, gli alberghi possono essere una vetrina. Far trovare informazioni e veicolare la possibilità di vivere determinati tipi di esperienza. Questo oltre ai grandi sportivi e anche con la logica di coinvolgere gli accompagnatori di chi partecipa agli eventi sportivi. </a:t>
            </a:r>
            <a:endParaRPr lang="it-IT" sz="1900" dirty="0"/>
          </a:p>
          <a:p>
            <a:pPr marL="0" indent="0">
              <a:lnSpc>
                <a:spcPct val="100000"/>
              </a:lnSpc>
              <a:spcBef>
                <a:spcPts val="0"/>
              </a:spcBef>
              <a:spcAft>
                <a:spcPts val="400"/>
              </a:spcAft>
              <a:buNone/>
            </a:pPr>
            <a:endParaRPr lang="it-IT" sz="1900" dirty="0"/>
          </a:p>
        </p:txBody>
      </p:sp>
      <p:sp>
        <p:nvSpPr>
          <p:cNvPr id="6" name="Segnaposto contenuto 5">
            <a:extLst>
              <a:ext uri="{FF2B5EF4-FFF2-40B4-BE49-F238E27FC236}">
                <a16:creationId xmlns:a16="http://schemas.microsoft.com/office/drawing/2014/main" id="{F44607B0-490D-4C7A-5CA4-EC0D8C0A5F8E}"/>
              </a:ext>
            </a:extLst>
          </p:cNvPr>
          <p:cNvSpPr>
            <a:spLocks noGrp="1"/>
          </p:cNvSpPr>
          <p:nvPr>
            <p:ph sz="half" idx="2"/>
          </p:nvPr>
        </p:nvSpPr>
        <p:spPr>
          <a:xfrm>
            <a:off x="6172199" y="1161534"/>
            <a:ext cx="5479473" cy="4588101"/>
          </a:xfrm>
        </p:spPr>
        <p:txBody>
          <a:bodyPr lIns="90000">
            <a:noAutofit/>
          </a:bodyPr>
          <a:lstStyle/>
          <a:p>
            <a:pPr marL="0" indent="0">
              <a:lnSpc>
                <a:spcPct val="100000"/>
              </a:lnSpc>
              <a:spcBef>
                <a:spcPts val="0"/>
              </a:spcBef>
              <a:spcAft>
                <a:spcPts val="400"/>
              </a:spcAft>
              <a:buNone/>
            </a:pPr>
            <a:r>
              <a:rPr lang="it-IT" sz="1900" dirty="0">
                <a:effectLst/>
              </a:rPr>
              <a:t>Particolare attenzione deve essere posta a porsi in relazione con progettualità </a:t>
            </a:r>
            <a:r>
              <a:rPr lang="it-IT" sz="1900" dirty="0"/>
              <a:t>stabili e radicate sul territorio, al riparo da logiche troppo «tattiche» e di breve periodo, che potrebbero inficiare la bontà dei risultati perseguiti. </a:t>
            </a:r>
          </a:p>
          <a:p>
            <a:pPr marL="0" indent="0">
              <a:lnSpc>
                <a:spcPct val="100000"/>
              </a:lnSpc>
              <a:spcBef>
                <a:spcPts val="0"/>
              </a:spcBef>
              <a:spcAft>
                <a:spcPts val="400"/>
              </a:spcAft>
              <a:buNone/>
            </a:pPr>
            <a:endParaRPr lang="it-IT" sz="1900" dirty="0"/>
          </a:p>
        </p:txBody>
      </p:sp>
      <p:sp>
        <p:nvSpPr>
          <p:cNvPr id="5" name="Segnaposto numero diapositiva 4">
            <a:extLst>
              <a:ext uri="{FF2B5EF4-FFF2-40B4-BE49-F238E27FC236}">
                <a16:creationId xmlns:a16="http://schemas.microsoft.com/office/drawing/2014/main" id="{8362FFBA-12C2-75FE-02F4-0D940B773191}"/>
              </a:ext>
            </a:extLst>
          </p:cNvPr>
          <p:cNvSpPr>
            <a:spLocks noGrp="1"/>
          </p:cNvSpPr>
          <p:nvPr>
            <p:ph type="sldNum" sz="quarter" idx="12"/>
          </p:nvPr>
        </p:nvSpPr>
        <p:spPr>
          <a:xfrm>
            <a:off x="11346873" y="5279111"/>
            <a:ext cx="432812" cy="365125"/>
          </a:xfrm>
        </p:spPr>
        <p:txBody>
          <a:bodyPr/>
          <a:lstStyle/>
          <a:p>
            <a:fld id="{E006A469-36A0-472D-AF10-FE5A841B8CFD}" type="slidenum">
              <a:rPr lang="it-IT" smtClean="0"/>
              <a:t>17</a:t>
            </a:fld>
            <a:endParaRPr lang="it-IT" dirty="0"/>
          </a:p>
        </p:txBody>
      </p:sp>
    </p:spTree>
    <p:extLst>
      <p:ext uri="{BB962C8B-B14F-4D97-AF65-F5344CB8AC3E}">
        <p14:creationId xmlns:p14="http://schemas.microsoft.com/office/powerpoint/2010/main" val="252763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C792FE-C20D-71C0-681E-24A95A0ACA4C}"/>
              </a:ext>
            </a:extLst>
          </p:cNvPr>
          <p:cNvSpPr>
            <a:spLocks noGrp="1"/>
          </p:cNvSpPr>
          <p:nvPr>
            <p:ph type="title"/>
          </p:nvPr>
        </p:nvSpPr>
        <p:spPr>
          <a:xfrm>
            <a:off x="2630635" y="303343"/>
            <a:ext cx="9339692" cy="598702"/>
          </a:xfrm>
        </p:spPr>
        <p:txBody>
          <a:bodyPr/>
          <a:lstStyle/>
          <a:p>
            <a:r>
              <a:rPr lang="it-IT" sz="3200" dirty="0"/>
              <a:t>Quando: tempistiche e cronoprogramma di lancio</a:t>
            </a:r>
          </a:p>
        </p:txBody>
      </p:sp>
      <p:sp>
        <p:nvSpPr>
          <p:cNvPr id="3" name="Segnaposto contenuto 2">
            <a:extLst>
              <a:ext uri="{FF2B5EF4-FFF2-40B4-BE49-F238E27FC236}">
                <a16:creationId xmlns:a16="http://schemas.microsoft.com/office/drawing/2014/main" id="{60DA05E6-4728-F992-CCDE-67AF7F4550AD}"/>
              </a:ext>
            </a:extLst>
          </p:cNvPr>
          <p:cNvSpPr>
            <a:spLocks noGrp="1"/>
          </p:cNvSpPr>
          <p:nvPr>
            <p:ph sz="half" idx="1"/>
          </p:nvPr>
        </p:nvSpPr>
        <p:spPr/>
        <p:txBody>
          <a:bodyPr>
            <a:normAutofit fontScale="92500" lnSpcReduction="20000"/>
          </a:bodyPr>
          <a:lstStyle/>
          <a:p>
            <a:pPr marL="0" indent="0">
              <a:buNone/>
            </a:pPr>
            <a:r>
              <a:rPr lang="it-IT" b="1" dirty="0"/>
              <a:t>Fasi lancio del progetto Sport-Tech Hub</a:t>
            </a:r>
          </a:p>
          <a:p>
            <a:pPr marL="342900" indent="-342900">
              <a:buFont typeface="+mj-lt"/>
              <a:buAutoNum type="arabicPeriod"/>
            </a:pPr>
            <a:r>
              <a:rPr lang="it-IT" dirty="0"/>
              <a:t>Rete di partenariato tra i diversi stakeholder del territorio</a:t>
            </a:r>
          </a:p>
          <a:p>
            <a:pPr marL="342900" indent="-342900">
              <a:buFont typeface="+mj-lt"/>
              <a:buAutoNum type="arabicPeriod"/>
            </a:pPr>
            <a:r>
              <a:rPr lang="it-IT" dirty="0"/>
              <a:t>Presentare il progetto al comune</a:t>
            </a:r>
          </a:p>
          <a:p>
            <a:pPr marL="342900" indent="-342900">
              <a:buFont typeface="+mj-lt"/>
              <a:buAutoNum type="arabicPeriod"/>
            </a:pPr>
            <a:r>
              <a:rPr lang="it-IT" dirty="0"/>
              <a:t>Business plan con piano economico-finanziario, in ottica sostenibile per il comune e per i cittadini</a:t>
            </a:r>
          </a:p>
          <a:p>
            <a:pPr marL="342900" indent="-342900">
              <a:buFont typeface="+mj-lt"/>
              <a:buAutoNum type="arabicPeriod"/>
            </a:pPr>
            <a:r>
              <a:rPr lang="it-IT" dirty="0"/>
              <a:t>Acquisizione dei locali</a:t>
            </a:r>
          </a:p>
          <a:p>
            <a:pPr marL="342900" indent="-342900">
              <a:buFont typeface="+mj-lt"/>
              <a:buAutoNum type="arabicPeriod"/>
            </a:pPr>
            <a:r>
              <a:rPr lang="it-IT" dirty="0"/>
              <a:t>Deposito marchio</a:t>
            </a:r>
          </a:p>
          <a:p>
            <a:pPr marL="342900" indent="-342900">
              <a:buFont typeface="+mj-lt"/>
              <a:buAutoNum type="arabicPeriod"/>
            </a:pPr>
            <a:r>
              <a:rPr lang="it-IT" dirty="0"/>
              <a:t>Capire il coinvolgimento delle imprese Sport-Tech nella realizzazione degli eventi</a:t>
            </a:r>
          </a:p>
          <a:p>
            <a:pPr marL="342900" indent="-342900">
              <a:buFont typeface="+mj-lt"/>
              <a:buAutoNum type="arabicPeriod"/>
            </a:pPr>
            <a:r>
              <a:rPr lang="it-IT" dirty="0"/>
              <a:t>Inizio eventi con organizzazione, ricerca fondi e sponsor</a:t>
            </a:r>
          </a:p>
          <a:p>
            <a:pPr marL="342900" indent="-342900">
              <a:buFont typeface="+mj-lt"/>
              <a:buAutoNum type="arabicPeriod"/>
            </a:pPr>
            <a:r>
              <a:rPr lang="it-IT" dirty="0"/>
              <a:t>Andare nelle scuole e iniziare a raccogliere partnership con le aziende</a:t>
            </a:r>
          </a:p>
          <a:p>
            <a:pPr marL="342900" indent="-342900">
              <a:buFont typeface="+mj-lt"/>
              <a:buAutoNum type="arabicPeriod"/>
            </a:pPr>
            <a:r>
              <a:rPr lang="it-IT" dirty="0"/>
              <a:t>A ridosso dall'acquisizione e apertura dei locali, si investe in comunicazione e si apre l'attività nei locali</a:t>
            </a:r>
          </a:p>
        </p:txBody>
      </p:sp>
      <p:sp>
        <p:nvSpPr>
          <p:cNvPr id="5" name="Segnaposto numero diapositiva 4">
            <a:extLst>
              <a:ext uri="{FF2B5EF4-FFF2-40B4-BE49-F238E27FC236}">
                <a16:creationId xmlns:a16="http://schemas.microsoft.com/office/drawing/2014/main" id="{004B025D-09E1-37F3-80DC-5254C34AF6A3}"/>
              </a:ext>
            </a:extLst>
          </p:cNvPr>
          <p:cNvSpPr>
            <a:spLocks noGrp="1"/>
          </p:cNvSpPr>
          <p:nvPr>
            <p:ph type="sldNum" sz="quarter" idx="12"/>
          </p:nvPr>
        </p:nvSpPr>
        <p:spPr/>
        <p:txBody>
          <a:bodyPr/>
          <a:lstStyle/>
          <a:p>
            <a:fld id="{E006A469-36A0-472D-AF10-FE5A841B8CFD}" type="slidenum">
              <a:rPr lang="it-IT" smtClean="0"/>
              <a:t>18</a:t>
            </a:fld>
            <a:endParaRPr lang="it-IT"/>
          </a:p>
        </p:txBody>
      </p:sp>
      <p:graphicFrame>
        <p:nvGraphicFramePr>
          <p:cNvPr id="9" name="Segnaposto contenuto 8">
            <a:extLst>
              <a:ext uri="{FF2B5EF4-FFF2-40B4-BE49-F238E27FC236}">
                <a16:creationId xmlns:a16="http://schemas.microsoft.com/office/drawing/2014/main" id="{F1105FC1-3E36-749D-FE80-7B1D7CCDF323}"/>
              </a:ext>
            </a:extLst>
          </p:cNvPr>
          <p:cNvGraphicFramePr>
            <a:graphicFrameLocks noGrp="1"/>
          </p:cNvGraphicFramePr>
          <p:nvPr>
            <p:ph sz="half" idx="2"/>
            <p:extLst>
              <p:ext uri="{D42A27DB-BD31-4B8C-83A1-F6EECF244321}">
                <p14:modId xmlns:p14="http://schemas.microsoft.com/office/powerpoint/2010/main" val="1591585175"/>
              </p:ext>
            </p:extLst>
          </p:nvPr>
        </p:nvGraphicFramePr>
        <p:xfrm>
          <a:off x="6248401" y="1477608"/>
          <a:ext cx="5273526" cy="3810670"/>
        </p:xfrm>
        <a:graphic>
          <a:graphicData uri="http://schemas.openxmlformats.org/drawingml/2006/table">
            <a:tbl>
              <a:tblPr>
                <a:tableStyleId>{5940675A-B579-460E-94D1-54222C63F5DA}</a:tableStyleId>
              </a:tblPr>
              <a:tblGrid>
                <a:gridCol w="270289">
                  <a:extLst>
                    <a:ext uri="{9D8B030D-6E8A-4147-A177-3AD203B41FA5}">
                      <a16:colId xmlns:a16="http://schemas.microsoft.com/office/drawing/2014/main" val="3895776596"/>
                    </a:ext>
                  </a:extLst>
                </a:gridCol>
                <a:gridCol w="2388607">
                  <a:extLst>
                    <a:ext uri="{9D8B030D-6E8A-4147-A177-3AD203B41FA5}">
                      <a16:colId xmlns:a16="http://schemas.microsoft.com/office/drawing/2014/main" val="3983254269"/>
                    </a:ext>
                  </a:extLst>
                </a:gridCol>
                <a:gridCol w="452314">
                  <a:extLst>
                    <a:ext uri="{9D8B030D-6E8A-4147-A177-3AD203B41FA5}">
                      <a16:colId xmlns:a16="http://schemas.microsoft.com/office/drawing/2014/main" val="3221495736"/>
                    </a:ext>
                  </a:extLst>
                </a:gridCol>
                <a:gridCol w="360386">
                  <a:extLst>
                    <a:ext uri="{9D8B030D-6E8A-4147-A177-3AD203B41FA5}">
                      <a16:colId xmlns:a16="http://schemas.microsoft.com/office/drawing/2014/main" val="622460267"/>
                    </a:ext>
                  </a:extLst>
                </a:gridCol>
                <a:gridCol w="360386">
                  <a:extLst>
                    <a:ext uri="{9D8B030D-6E8A-4147-A177-3AD203B41FA5}">
                      <a16:colId xmlns:a16="http://schemas.microsoft.com/office/drawing/2014/main" val="3931777398"/>
                    </a:ext>
                  </a:extLst>
                </a:gridCol>
                <a:gridCol w="360386">
                  <a:extLst>
                    <a:ext uri="{9D8B030D-6E8A-4147-A177-3AD203B41FA5}">
                      <a16:colId xmlns:a16="http://schemas.microsoft.com/office/drawing/2014/main" val="1757291336"/>
                    </a:ext>
                  </a:extLst>
                </a:gridCol>
                <a:gridCol w="360386">
                  <a:extLst>
                    <a:ext uri="{9D8B030D-6E8A-4147-A177-3AD203B41FA5}">
                      <a16:colId xmlns:a16="http://schemas.microsoft.com/office/drawing/2014/main" val="3175983934"/>
                    </a:ext>
                  </a:extLst>
                </a:gridCol>
                <a:gridCol w="360386">
                  <a:extLst>
                    <a:ext uri="{9D8B030D-6E8A-4147-A177-3AD203B41FA5}">
                      <a16:colId xmlns:a16="http://schemas.microsoft.com/office/drawing/2014/main" val="3330581365"/>
                    </a:ext>
                  </a:extLst>
                </a:gridCol>
                <a:gridCol w="360386">
                  <a:extLst>
                    <a:ext uri="{9D8B030D-6E8A-4147-A177-3AD203B41FA5}">
                      <a16:colId xmlns:a16="http://schemas.microsoft.com/office/drawing/2014/main" val="4053250206"/>
                    </a:ext>
                  </a:extLst>
                </a:gridCol>
              </a:tblGrid>
              <a:tr h="381067">
                <a:tc>
                  <a:txBody>
                    <a:bodyPr/>
                    <a:lstStyle/>
                    <a:p>
                      <a:pPr algn="ctr" fontAlgn="b"/>
                      <a:r>
                        <a:rPr lang="it-IT" sz="1100" b="1" u="none" strike="noStrike" dirty="0">
                          <a:solidFill>
                            <a:schemeClr val="bg1"/>
                          </a:solidFill>
                          <a:effectLst/>
                        </a:rPr>
                        <a:t>Fase</a:t>
                      </a:r>
                      <a:endParaRPr lang="it-IT" sz="1100" b="1" i="0" u="none" strike="noStrike" dirty="0">
                        <a:solidFill>
                          <a:schemeClr val="bg1"/>
                        </a:solidFill>
                        <a:effectLst/>
                        <a:latin typeface="+mn-lt"/>
                      </a:endParaRPr>
                    </a:p>
                  </a:txBody>
                  <a:tcPr marL="6288" marR="6288" marT="6288" marB="0" anchor="ctr">
                    <a:solidFill>
                      <a:schemeClr val="accent1"/>
                    </a:solidFill>
                  </a:tcPr>
                </a:tc>
                <a:tc>
                  <a:txBody>
                    <a:bodyPr/>
                    <a:lstStyle/>
                    <a:p>
                      <a:pPr algn="ctr" fontAlgn="b"/>
                      <a:r>
                        <a:rPr lang="it-IT" sz="1100" b="1" u="none" strike="noStrike" dirty="0">
                          <a:solidFill>
                            <a:schemeClr val="bg1"/>
                          </a:solidFill>
                          <a:effectLst/>
                        </a:rPr>
                        <a:t>Attività</a:t>
                      </a:r>
                      <a:endParaRPr lang="it-IT" sz="1100" b="1" i="0" u="none" strike="noStrike" dirty="0">
                        <a:solidFill>
                          <a:schemeClr val="bg1"/>
                        </a:solidFill>
                        <a:effectLst/>
                        <a:latin typeface="+mn-lt"/>
                      </a:endParaRPr>
                    </a:p>
                  </a:txBody>
                  <a:tcPr marL="6288" marR="6288" marT="6288" marB="0" anchor="ctr">
                    <a:solidFill>
                      <a:schemeClr val="accent1"/>
                    </a:solidFill>
                  </a:tcPr>
                </a:tc>
                <a:tc>
                  <a:txBody>
                    <a:bodyPr/>
                    <a:lstStyle/>
                    <a:p>
                      <a:pPr algn="ctr" fontAlgn="b"/>
                      <a:r>
                        <a:rPr lang="it-IT" sz="1100" b="1" u="none" strike="noStrike" dirty="0">
                          <a:solidFill>
                            <a:schemeClr val="bg1"/>
                          </a:solidFill>
                          <a:effectLst/>
                        </a:rPr>
                        <a:t>Durata</a:t>
                      </a:r>
                      <a:endParaRPr lang="it-IT" sz="1100" b="1" i="0" u="none" strike="noStrike" dirty="0">
                        <a:solidFill>
                          <a:schemeClr val="bg1"/>
                        </a:solidFill>
                        <a:effectLst/>
                        <a:latin typeface="+mn-lt"/>
                      </a:endParaRPr>
                    </a:p>
                  </a:txBody>
                  <a:tcPr marL="6288" marR="6288" marT="6288" marB="0" anchor="ctr">
                    <a:solidFill>
                      <a:schemeClr val="accent1"/>
                    </a:solidFill>
                  </a:tcPr>
                </a:tc>
                <a:tc>
                  <a:txBody>
                    <a:bodyPr/>
                    <a:lstStyle/>
                    <a:p>
                      <a:pPr algn="ctr" fontAlgn="b"/>
                      <a:r>
                        <a:rPr lang="it-IT" sz="1100" b="1" u="none" strike="noStrike" dirty="0">
                          <a:solidFill>
                            <a:schemeClr val="bg1"/>
                          </a:solidFill>
                          <a:effectLst/>
                        </a:rPr>
                        <a:t>Mese 1</a:t>
                      </a:r>
                      <a:endParaRPr lang="it-IT" sz="1100" b="1" i="0" u="none" strike="noStrike" dirty="0">
                        <a:solidFill>
                          <a:schemeClr val="bg1"/>
                        </a:solidFill>
                        <a:effectLst/>
                        <a:latin typeface="+mn-lt"/>
                      </a:endParaRPr>
                    </a:p>
                  </a:txBody>
                  <a:tcPr marL="6288" marR="6288" marT="6288" marB="0" anchor="ctr">
                    <a:solidFill>
                      <a:schemeClr val="accent1"/>
                    </a:solidFill>
                  </a:tcPr>
                </a:tc>
                <a:tc>
                  <a:txBody>
                    <a:bodyPr/>
                    <a:lstStyle/>
                    <a:p>
                      <a:pPr algn="ctr" fontAlgn="b"/>
                      <a:r>
                        <a:rPr lang="it-IT" sz="1100" b="1" u="none" strike="noStrike" dirty="0">
                          <a:solidFill>
                            <a:schemeClr val="bg1"/>
                          </a:solidFill>
                          <a:effectLst/>
                        </a:rPr>
                        <a:t>Mese 2</a:t>
                      </a:r>
                      <a:endParaRPr lang="it-IT" sz="1100" b="1" i="0" u="none" strike="noStrike" dirty="0">
                        <a:solidFill>
                          <a:schemeClr val="bg1"/>
                        </a:solidFill>
                        <a:effectLst/>
                        <a:latin typeface="+mn-lt"/>
                      </a:endParaRPr>
                    </a:p>
                  </a:txBody>
                  <a:tcPr marL="6288" marR="6288" marT="6288" marB="0" anchor="ctr">
                    <a:solidFill>
                      <a:schemeClr val="accent1"/>
                    </a:solidFill>
                  </a:tcPr>
                </a:tc>
                <a:tc>
                  <a:txBody>
                    <a:bodyPr/>
                    <a:lstStyle/>
                    <a:p>
                      <a:pPr algn="ctr" fontAlgn="b"/>
                      <a:r>
                        <a:rPr lang="it-IT" sz="1100" b="1" u="none" strike="noStrike" dirty="0">
                          <a:solidFill>
                            <a:schemeClr val="bg1"/>
                          </a:solidFill>
                          <a:effectLst/>
                        </a:rPr>
                        <a:t>Mese 3</a:t>
                      </a:r>
                      <a:endParaRPr lang="it-IT" sz="1100" b="1" i="0" u="none" strike="noStrike" dirty="0">
                        <a:solidFill>
                          <a:schemeClr val="bg1"/>
                        </a:solidFill>
                        <a:effectLst/>
                        <a:latin typeface="+mn-lt"/>
                      </a:endParaRPr>
                    </a:p>
                  </a:txBody>
                  <a:tcPr marL="6288" marR="6288" marT="6288" marB="0" anchor="ctr">
                    <a:solidFill>
                      <a:schemeClr val="accent1"/>
                    </a:solidFill>
                  </a:tcPr>
                </a:tc>
                <a:tc>
                  <a:txBody>
                    <a:bodyPr/>
                    <a:lstStyle/>
                    <a:p>
                      <a:pPr algn="ctr" fontAlgn="b"/>
                      <a:r>
                        <a:rPr lang="it-IT" sz="1100" b="1" u="none" strike="noStrike" dirty="0">
                          <a:solidFill>
                            <a:schemeClr val="bg1"/>
                          </a:solidFill>
                          <a:effectLst/>
                        </a:rPr>
                        <a:t>Mese 4</a:t>
                      </a:r>
                      <a:endParaRPr lang="it-IT" sz="1100" b="1" i="0" u="none" strike="noStrike" dirty="0">
                        <a:solidFill>
                          <a:schemeClr val="bg1"/>
                        </a:solidFill>
                        <a:effectLst/>
                        <a:latin typeface="+mn-lt"/>
                      </a:endParaRPr>
                    </a:p>
                  </a:txBody>
                  <a:tcPr marL="6288" marR="6288" marT="6288" marB="0" anchor="ctr">
                    <a:solidFill>
                      <a:schemeClr val="accent1"/>
                    </a:solidFill>
                  </a:tcPr>
                </a:tc>
                <a:tc>
                  <a:txBody>
                    <a:bodyPr/>
                    <a:lstStyle/>
                    <a:p>
                      <a:pPr algn="ctr" fontAlgn="b"/>
                      <a:r>
                        <a:rPr lang="it-IT" sz="1100" b="1" u="none" strike="noStrike" dirty="0">
                          <a:solidFill>
                            <a:schemeClr val="bg1"/>
                          </a:solidFill>
                          <a:effectLst/>
                        </a:rPr>
                        <a:t>Mese 5</a:t>
                      </a:r>
                      <a:endParaRPr lang="it-IT" sz="1100" b="1" i="0" u="none" strike="noStrike" dirty="0">
                        <a:solidFill>
                          <a:schemeClr val="bg1"/>
                        </a:solidFill>
                        <a:effectLst/>
                        <a:latin typeface="+mn-lt"/>
                      </a:endParaRPr>
                    </a:p>
                  </a:txBody>
                  <a:tcPr marL="6288" marR="6288" marT="6288" marB="0" anchor="ctr">
                    <a:solidFill>
                      <a:schemeClr val="accent1"/>
                    </a:solidFill>
                  </a:tcPr>
                </a:tc>
                <a:tc>
                  <a:txBody>
                    <a:bodyPr/>
                    <a:lstStyle/>
                    <a:p>
                      <a:pPr algn="ctr" fontAlgn="b"/>
                      <a:r>
                        <a:rPr lang="it-IT" sz="1100" b="1" u="none" strike="noStrike" dirty="0">
                          <a:solidFill>
                            <a:schemeClr val="bg1"/>
                          </a:solidFill>
                          <a:effectLst/>
                        </a:rPr>
                        <a:t>Mese 6</a:t>
                      </a:r>
                      <a:endParaRPr lang="it-IT" sz="1100" b="1" i="0" u="none" strike="noStrike" dirty="0">
                        <a:solidFill>
                          <a:schemeClr val="bg1"/>
                        </a:solidFill>
                        <a:effectLst/>
                        <a:latin typeface="+mn-lt"/>
                      </a:endParaRPr>
                    </a:p>
                  </a:txBody>
                  <a:tcPr marL="6288" marR="6288" marT="6288" marB="0" anchor="ctr">
                    <a:solidFill>
                      <a:schemeClr val="accent1"/>
                    </a:solidFill>
                  </a:tcPr>
                </a:tc>
                <a:extLst>
                  <a:ext uri="{0D108BD9-81ED-4DB2-BD59-A6C34878D82A}">
                    <a16:rowId xmlns:a16="http://schemas.microsoft.com/office/drawing/2014/main" val="4108721725"/>
                  </a:ext>
                </a:extLst>
              </a:tr>
              <a:tr h="381067">
                <a:tc>
                  <a:txBody>
                    <a:bodyPr/>
                    <a:lstStyle/>
                    <a:p>
                      <a:pPr algn="r" fontAlgn="b"/>
                      <a:r>
                        <a:rPr lang="it-IT" sz="1100" u="none" strike="noStrike" dirty="0">
                          <a:effectLst/>
                        </a:rPr>
                        <a:t>1</a:t>
                      </a:r>
                      <a:endParaRPr lang="it-IT" sz="1100" b="0" i="0" u="none" strike="noStrike" dirty="0">
                        <a:solidFill>
                          <a:srgbClr val="0D0D0D"/>
                        </a:solidFill>
                        <a:effectLst/>
                        <a:latin typeface="+mn-lt"/>
                      </a:endParaRPr>
                    </a:p>
                  </a:txBody>
                  <a:tcPr marL="6288" marR="6288" marT="6288" marB="0"/>
                </a:tc>
                <a:tc>
                  <a:txBody>
                    <a:bodyPr/>
                    <a:lstStyle/>
                    <a:p>
                      <a:pPr algn="l" fontAlgn="b"/>
                      <a:r>
                        <a:rPr lang="it-IT" sz="1100" u="none" strike="noStrike" dirty="0">
                          <a:effectLst/>
                        </a:rPr>
                        <a:t>Rete di partenariato tra i diversi stakeholder del territorio</a:t>
                      </a:r>
                      <a:endParaRPr lang="it-IT" sz="1100" b="0" i="0" u="none" strike="noStrike" dirty="0">
                        <a:solidFill>
                          <a:srgbClr val="0D0D0D"/>
                        </a:solidFill>
                        <a:effectLst/>
                        <a:latin typeface="+mn-lt"/>
                      </a:endParaRPr>
                    </a:p>
                  </a:txBody>
                  <a:tcPr marL="6288" marR="6288" marT="6288" marB="0"/>
                </a:tc>
                <a:tc>
                  <a:txBody>
                    <a:bodyPr/>
                    <a:lstStyle/>
                    <a:p>
                      <a:pPr algn="ctr" fontAlgn="b"/>
                      <a:r>
                        <a:rPr lang="it-IT" sz="1100" u="none" strike="noStrike" dirty="0">
                          <a:effectLst/>
                        </a:rPr>
                        <a:t>1 mese</a:t>
                      </a:r>
                      <a:endParaRPr lang="it-IT" sz="1100" b="0" i="0" u="none" strike="noStrike" dirty="0">
                        <a:solidFill>
                          <a:srgbClr val="0D0D0D"/>
                        </a:solidFill>
                        <a:effectLst/>
                        <a:latin typeface="+mn-lt"/>
                      </a:endParaRPr>
                    </a:p>
                  </a:txBody>
                  <a:tcPr marL="6288" marR="6288" marT="6288" marB="0" anchor="ctr"/>
                </a:tc>
                <a:tc>
                  <a:txBody>
                    <a:bodyPr/>
                    <a:lstStyle/>
                    <a:p>
                      <a:pPr algn="ctr" fontAlgn="b"/>
                      <a:r>
                        <a:rPr lang="it-IT" sz="1100" u="none" strike="noStrike">
                          <a:effectLst/>
                        </a:rPr>
                        <a:t>X</a:t>
                      </a:r>
                      <a:endParaRPr lang="it-IT" sz="1100" b="0" i="0" u="none" strike="noStrike">
                        <a:solidFill>
                          <a:srgbClr val="0D0D0D"/>
                        </a:solidFill>
                        <a:effectLst/>
                        <a:latin typeface="+mn-lt"/>
                      </a:endParaRPr>
                    </a:p>
                  </a:txBody>
                  <a:tcPr marL="6288" marR="6288" marT="6288" marB="0" anchor="ctr"/>
                </a:tc>
                <a:tc>
                  <a:txBody>
                    <a:bodyPr/>
                    <a:lstStyle/>
                    <a:p>
                      <a:pPr algn="ctr" fontAlgn="b"/>
                      <a:endParaRPr lang="it-IT" sz="1100" b="0" i="0" u="none" strike="noStrike">
                        <a:solidFill>
                          <a:srgbClr val="0D0D0D"/>
                        </a:solidFill>
                        <a:effectLst/>
                        <a:latin typeface="+mn-lt"/>
                      </a:endParaRPr>
                    </a:p>
                  </a:txBody>
                  <a:tcPr marL="6288" marR="6288" marT="6288" marB="0" anchor="ctr"/>
                </a:tc>
                <a:tc>
                  <a:txBody>
                    <a:bodyPr/>
                    <a:lstStyle/>
                    <a:p>
                      <a:pPr algn="ctr" fontAlgn="b"/>
                      <a:endParaRPr lang="it-IT" sz="1100" b="0" i="0" u="none" strike="noStrike">
                        <a:solidFill>
                          <a:srgbClr val="0D0D0D"/>
                        </a:solidFill>
                        <a:effectLst/>
                        <a:latin typeface="+mn-lt"/>
                      </a:endParaRPr>
                    </a:p>
                  </a:txBody>
                  <a:tcPr marL="6288" marR="6288" marT="6288" marB="0" anchor="ctr"/>
                </a:tc>
                <a:tc>
                  <a:txBody>
                    <a:bodyPr/>
                    <a:lstStyle/>
                    <a:p>
                      <a:pPr algn="ctr" fontAlgn="b"/>
                      <a:endParaRPr lang="it-IT" sz="1100" b="0" i="0" u="none" strike="noStrike">
                        <a:solidFill>
                          <a:srgbClr val="0D0D0D"/>
                        </a:solidFill>
                        <a:effectLst/>
                        <a:latin typeface="+mn-lt"/>
                      </a:endParaRPr>
                    </a:p>
                  </a:txBody>
                  <a:tcPr marL="6288" marR="6288" marT="6288" marB="0" anchor="ctr"/>
                </a:tc>
                <a:tc>
                  <a:txBody>
                    <a:bodyPr/>
                    <a:lstStyle/>
                    <a:p>
                      <a:pPr algn="ctr" fontAlgn="b"/>
                      <a:endParaRPr lang="it-IT" sz="1100" b="0" i="0" u="none" strike="noStrike">
                        <a:solidFill>
                          <a:srgbClr val="0D0D0D"/>
                        </a:solidFill>
                        <a:effectLst/>
                        <a:latin typeface="+mn-lt"/>
                      </a:endParaRPr>
                    </a:p>
                  </a:txBody>
                  <a:tcPr marL="6288" marR="6288" marT="6288" marB="0" anchor="ctr"/>
                </a:tc>
                <a:tc>
                  <a:txBody>
                    <a:bodyPr/>
                    <a:lstStyle/>
                    <a:p>
                      <a:pPr algn="ctr" fontAlgn="b"/>
                      <a:endParaRPr lang="it-IT" sz="1100" b="0" i="0" u="none" strike="noStrike">
                        <a:solidFill>
                          <a:srgbClr val="0D0D0D"/>
                        </a:solidFill>
                        <a:effectLst/>
                        <a:latin typeface="+mn-lt"/>
                      </a:endParaRPr>
                    </a:p>
                  </a:txBody>
                  <a:tcPr marL="6288" marR="6288" marT="6288" marB="0" anchor="ctr"/>
                </a:tc>
                <a:extLst>
                  <a:ext uri="{0D108BD9-81ED-4DB2-BD59-A6C34878D82A}">
                    <a16:rowId xmlns:a16="http://schemas.microsoft.com/office/drawing/2014/main" val="1897091316"/>
                  </a:ext>
                </a:extLst>
              </a:tr>
              <a:tr h="381067">
                <a:tc>
                  <a:txBody>
                    <a:bodyPr/>
                    <a:lstStyle/>
                    <a:p>
                      <a:pPr algn="r" fontAlgn="b"/>
                      <a:r>
                        <a:rPr lang="it-IT" sz="1100" u="none" strike="noStrike">
                          <a:effectLst/>
                        </a:rPr>
                        <a:t>2</a:t>
                      </a:r>
                      <a:endParaRPr lang="it-IT" sz="1100" b="0" i="0" u="none" strike="noStrike">
                        <a:solidFill>
                          <a:srgbClr val="0D0D0D"/>
                        </a:solidFill>
                        <a:effectLst/>
                        <a:latin typeface="+mn-lt"/>
                      </a:endParaRPr>
                    </a:p>
                  </a:txBody>
                  <a:tcPr marL="6288" marR="6288" marT="6288" marB="0"/>
                </a:tc>
                <a:tc>
                  <a:txBody>
                    <a:bodyPr/>
                    <a:lstStyle/>
                    <a:p>
                      <a:pPr algn="l" fontAlgn="b"/>
                      <a:r>
                        <a:rPr lang="it-IT" sz="1100" u="none" strike="noStrike" dirty="0">
                          <a:effectLst/>
                        </a:rPr>
                        <a:t>Presentare il progetto al comune</a:t>
                      </a:r>
                      <a:endParaRPr lang="it-IT" sz="1100" b="0" i="0" u="none" strike="noStrike" dirty="0">
                        <a:solidFill>
                          <a:srgbClr val="0D0D0D"/>
                        </a:solidFill>
                        <a:effectLst/>
                        <a:latin typeface="+mn-lt"/>
                      </a:endParaRPr>
                    </a:p>
                  </a:txBody>
                  <a:tcPr marL="6288" marR="6288" marT="6288" marB="0"/>
                </a:tc>
                <a:tc>
                  <a:txBody>
                    <a:bodyPr/>
                    <a:lstStyle/>
                    <a:p>
                      <a:pPr algn="ctr" fontAlgn="b"/>
                      <a:r>
                        <a:rPr lang="it-IT" sz="1100" u="none" strike="noStrike">
                          <a:effectLst/>
                        </a:rPr>
                        <a:t>1 mese</a:t>
                      </a:r>
                      <a:endParaRPr lang="it-IT" sz="1100" b="0" i="0" u="none" strike="noStrike">
                        <a:solidFill>
                          <a:srgbClr val="0D0D0D"/>
                        </a:solidFill>
                        <a:effectLst/>
                        <a:latin typeface="+mn-lt"/>
                      </a:endParaRPr>
                    </a:p>
                  </a:txBody>
                  <a:tcPr marL="6288" marR="6288" marT="6288" marB="0" anchor="ctr"/>
                </a:tc>
                <a:tc>
                  <a:txBody>
                    <a:bodyPr/>
                    <a:lstStyle/>
                    <a:p>
                      <a:pPr algn="ctr" fontAlgn="b"/>
                      <a:endParaRPr lang="it-IT" sz="1100" b="0" i="0" u="none" strike="noStrike" dirty="0">
                        <a:solidFill>
                          <a:srgbClr val="0D0D0D"/>
                        </a:solidFill>
                        <a:effectLst/>
                        <a:latin typeface="+mn-lt"/>
                      </a:endParaRPr>
                    </a:p>
                  </a:txBody>
                  <a:tcPr marL="6288" marR="6288" marT="6288" marB="0" anchor="ctr"/>
                </a:tc>
                <a:tc>
                  <a:txBody>
                    <a:bodyPr/>
                    <a:lstStyle/>
                    <a:p>
                      <a:pPr algn="ctr" fontAlgn="b"/>
                      <a:r>
                        <a:rPr lang="it-IT" sz="1100" u="none" strike="noStrike">
                          <a:effectLst/>
                        </a:rPr>
                        <a:t>X</a:t>
                      </a:r>
                      <a:endParaRPr lang="it-IT" sz="1100" b="0" i="0" u="none" strike="noStrike">
                        <a:solidFill>
                          <a:srgbClr val="0D0D0D"/>
                        </a:solidFill>
                        <a:effectLst/>
                        <a:latin typeface="+mn-lt"/>
                      </a:endParaRPr>
                    </a:p>
                  </a:txBody>
                  <a:tcPr marL="6288" marR="6288" marT="6288" marB="0" anchor="ctr"/>
                </a:tc>
                <a:tc>
                  <a:txBody>
                    <a:bodyPr/>
                    <a:lstStyle/>
                    <a:p>
                      <a:pPr algn="ctr" fontAlgn="b"/>
                      <a:endParaRPr lang="it-IT" sz="1100" b="0" i="0" u="none" strike="noStrike">
                        <a:solidFill>
                          <a:srgbClr val="0D0D0D"/>
                        </a:solidFill>
                        <a:effectLst/>
                        <a:latin typeface="+mn-lt"/>
                      </a:endParaRPr>
                    </a:p>
                  </a:txBody>
                  <a:tcPr marL="6288" marR="6288" marT="6288" marB="0" anchor="ctr"/>
                </a:tc>
                <a:tc>
                  <a:txBody>
                    <a:bodyPr/>
                    <a:lstStyle/>
                    <a:p>
                      <a:pPr algn="ctr" fontAlgn="b"/>
                      <a:endParaRPr lang="it-IT" sz="1100" b="0" i="0" u="none" strike="noStrike">
                        <a:solidFill>
                          <a:srgbClr val="0D0D0D"/>
                        </a:solidFill>
                        <a:effectLst/>
                        <a:latin typeface="+mn-lt"/>
                      </a:endParaRPr>
                    </a:p>
                  </a:txBody>
                  <a:tcPr marL="6288" marR="6288" marT="6288" marB="0" anchor="ctr"/>
                </a:tc>
                <a:tc>
                  <a:txBody>
                    <a:bodyPr/>
                    <a:lstStyle/>
                    <a:p>
                      <a:pPr algn="ctr" fontAlgn="b"/>
                      <a:endParaRPr lang="it-IT" sz="1100" b="0" i="0" u="none" strike="noStrike">
                        <a:solidFill>
                          <a:srgbClr val="0D0D0D"/>
                        </a:solidFill>
                        <a:effectLst/>
                        <a:latin typeface="+mn-lt"/>
                      </a:endParaRPr>
                    </a:p>
                  </a:txBody>
                  <a:tcPr marL="6288" marR="6288" marT="6288" marB="0" anchor="ctr"/>
                </a:tc>
                <a:tc>
                  <a:txBody>
                    <a:bodyPr/>
                    <a:lstStyle/>
                    <a:p>
                      <a:pPr algn="ctr" fontAlgn="b"/>
                      <a:endParaRPr lang="it-IT" sz="1100" b="0" i="0" u="none" strike="noStrike">
                        <a:solidFill>
                          <a:srgbClr val="0D0D0D"/>
                        </a:solidFill>
                        <a:effectLst/>
                        <a:latin typeface="+mn-lt"/>
                      </a:endParaRPr>
                    </a:p>
                  </a:txBody>
                  <a:tcPr marL="6288" marR="6288" marT="6288" marB="0" anchor="ctr"/>
                </a:tc>
                <a:extLst>
                  <a:ext uri="{0D108BD9-81ED-4DB2-BD59-A6C34878D82A}">
                    <a16:rowId xmlns:a16="http://schemas.microsoft.com/office/drawing/2014/main" val="412947655"/>
                  </a:ext>
                </a:extLst>
              </a:tr>
              <a:tr h="381067">
                <a:tc>
                  <a:txBody>
                    <a:bodyPr/>
                    <a:lstStyle/>
                    <a:p>
                      <a:pPr algn="r" fontAlgn="b"/>
                      <a:r>
                        <a:rPr lang="it-IT" sz="1100" u="none" strike="noStrike">
                          <a:effectLst/>
                        </a:rPr>
                        <a:t>3</a:t>
                      </a:r>
                      <a:endParaRPr lang="it-IT" sz="1100" b="0" i="0" u="none" strike="noStrike">
                        <a:solidFill>
                          <a:srgbClr val="0D0D0D"/>
                        </a:solidFill>
                        <a:effectLst/>
                        <a:latin typeface="+mn-lt"/>
                      </a:endParaRPr>
                    </a:p>
                  </a:txBody>
                  <a:tcPr marL="6288" marR="6288" marT="6288" marB="0"/>
                </a:tc>
                <a:tc>
                  <a:txBody>
                    <a:bodyPr/>
                    <a:lstStyle/>
                    <a:p>
                      <a:pPr algn="l" fontAlgn="b"/>
                      <a:r>
                        <a:rPr lang="it-IT" sz="1100" u="none" strike="noStrike" dirty="0">
                          <a:effectLst/>
                        </a:rPr>
                        <a:t>Business plan con piano economico-finanziario</a:t>
                      </a:r>
                      <a:endParaRPr lang="it-IT" sz="1100" b="0" i="0" u="none" strike="noStrike" dirty="0">
                        <a:solidFill>
                          <a:srgbClr val="0D0D0D"/>
                        </a:solidFill>
                        <a:effectLst/>
                        <a:latin typeface="+mn-lt"/>
                      </a:endParaRPr>
                    </a:p>
                  </a:txBody>
                  <a:tcPr marL="6288" marR="6288" marT="6288" marB="0"/>
                </a:tc>
                <a:tc>
                  <a:txBody>
                    <a:bodyPr/>
                    <a:lstStyle/>
                    <a:p>
                      <a:pPr algn="ctr" fontAlgn="b"/>
                      <a:r>
                        <a:rPr lang="it-IT" sz="1100" u="none" strike="noStrike">
                          <a:effectLst/>
                        </a:rPr>
                        <a:t>1 mese</a:t>
                      </a:r>
                      <a:endParaRPr lang="it-IT" sz="1100" b="0" i="0" u="none" strike="noStrike">
                        <a:solidFill>
                          <a:srgbClr val="0D0D0D"/>
                        </a:solidFill>
                        <a:effectLst/>
                        <a:latin typeface="+mn-lt"/>
                      </a:endParaRPr>
                    </a:p>
                  </a:txBody>
                  <a:tcPr marL="6288" marR="6288" marT="6288" marB="0" anchor="ctr"/>
                </a:tc>
                <a:tc>
                  <a:txBody>
                    <a:bodyPr/>
                    <a:lstStyle/>
                    <a:p>
                      <a:pPr algn="ctr" fontAlgn="b"/>
                      <a:endParaRPr lang="it-IT" sz="1100" b="0" i="0" u="none" strike="noStrike">
                        <a:solidFill>
                          <a:srgbClr val="0D0D0D"/>
                        </a:solidFill>
                        <a:effectLst/>
                        <a:latin typeface="+mn-lt"/>
                      </a:endParaRPr>
                    </a:p>
                  </a:txBody>
                  <a:tcPr marL="6288" marR="6288" marT="6288" marB="0" anchor="ctr"/>
                </a:tc>
                <a:tc>
                  <a:txBody>
                    <a:bodyPr/>
                    <a:lstStyle/>
                    <a:p>
                      <a:pPr algn="ctr" fontAlgn="b"/>
                      <a:r>
                        <a:rPr lang="it-IT" sz="1100" u="none" strike="noStrike" dirty="0">
                          <a:effectLst/>
                        </a:rPr>
                        <a:t>X</a:t>
                      </a:r>
                      <a:endParaRPr lang="it-IT" sz="1100" b="0" i="0" u="none" strike="noStrike" dirty="0">
                        <a:solidFill>
                          <a:srgbClr val="0D0D0D"/>
                        </a:solidFill>
                        <a:effectLst/>
                        <a:latin typeface="+mn-lt"/>
                      </a:endParaRPr>
                    </a:p>
                  </a:txBody>
                  <a:tcPr marL="6288" marR="6288" marT="6288" marB="0" anchor="ctr"/>
                </a:tc>
                <a:tc>
                  <a:txBody>
                    <a:bodyPr/>
                    <a:lstStyle/>
                    <a:p>
                      <a:pPr algn="ctr" fontAlgn="b"/>
                      <a:endParaRPr lang="it-IT" sz="1100" b="0" i="0" u="none" strike="noStrike">
                        <a:solidFill>
                          <a:srgbClr val="0D0D0D"/>
                        </a:solidFill>
                        <a:effectLst/>
                        <a:latin typeface="+mn-lt"/>
                      </a:endParaRPr>
                    </a:p>
                  </a:txBody>
                  <a:tcPr marL="6288" marR="6288" marT="6288" marB="0" anchor="ctr"/>
                </a:tc>
                <a:tc>
                  <a:txBody>
                    <a:bodyPr/>
                    <a:lstStyle/>
                    <a:p>
                      <a:pPr algn="ctr" fontAlgn="b"/>
                      <a:endParaRPr lang="it-IT" sz="1100" b="0" i="0" u="none" strike="noStrike">
                        <a:solidFill>
                          <a:srgbClr val="0D0D0D"/>
                        </a:solidFill>
                        <a:effectLst/>
                        <a:latin typeface="+mn-lt"/>
                      </a:endParaRPr>
                    </a:p>
                  </a:txBody>
                  <a:tcPr marL="6288" marR="6288" marT="6288" marB="0" anchor="ctr"/>
                </a:tc>
                <a:tc>
                  <a:txBody>
                    <a:bodyPr/>
                    <a:lstStyle/>
                    <a:p>
                      <a:pPr algn="ctr" fontAlgn="b"/>
                      <a:endParaRPr lang="it-IT" sz="1100" b="0" i="0" u="none" strike="noStrike">
                        <a:solidFill>
                          <a:srgbClr val="0D0D0D"/>
                        </a:solidFill>
                        <a:effectLst/>
                        <a:latin typeface="+mn-lt"/>
                      </a:endParaRPr>
                    </a:p>
                  </a:txBody>
                  <a:tcPr marL="6288" marR="6288" marT="6288" marB="0" anchor="ctr"/>
                </a:tc>
                <a:tc>
                  <a:txBody>
                    <a:bodyPr/>
                    <a:lstStyle/>
                    <a:p>
                      <a:pPr algn="ctr" fontAlgn="b"/>
                      <a:endParaRPr lang="it-IT" sz="1100" b="0" i="0" u="none" strike="noStrike">
                        <a:solidFill>
                          <a:srgbClr val="0D0D0D"/>
                        </a:solidFill>
                        <a:effectLst/>
                        <a:latin typeface="+mn-lt"/>
                      </a:endParaRPr>
                    </a:p>
                  </a:txBody>
                  <a:tcPr marL="6288" marR="6288" marT="6288" marB="0" anchor="ctr"/>
                </a:tc>
                <a:extLst>
                  <a:ext uri="{0D108BD9-81ED-4DB2-BD59-A6C34878D82A}">
                    <a16:rowId xmlns:a16="http://schemas.microsoft.com/office/drawing/2014/main" val="4286201400"/>
                  </a:ext>
                </a:extLst>
              </a:tr>
              <a:tr h="381067">
                <a:tc>
                  <a:txBody>
                    <a:bodyPr/>
                    <a:lstStyle/>
                    <a:p>
                      <a:pPr algn="r" fontAlgn="b"/>
                      <a:r>
                        <a:rPr lang="it-IT" sz="1100" u="none" strike="noStrike">
                          <a:effectLst/>
                        </a:rPr>
                        <a:t>4</a:t>
                      </a:r>
                      <a:endParaRPr lang="it-IT" sz="1100" b="0" i="0" u="none" strike="noStrike">
                        <a:solidFill>
                          <a:srgbClr val="0D0D0D"/>
                        </a:solidFill>
                        <a:effectLst/>
                        <a:latin typeface="+mn-lt"/>
                      </a:endParaRPr>
                    </a:p>
                  </a:txBody>
                  <a:tcPr marL="6288" marR="6288" marT="6288" marB="0"/>
                </a:tc>
                <a:tc>
                  <a:txBody>
                    <a:bodyPr/>
                    <a:lstStyle/>
                    <a:p>
                      <a:pPr algn="l" fontAlgn="b"/>
                      <a:r>
                        <a:rPr lang="it-IT" sz="1100" u="none" strike="noStrike" dirty="0">
                          <a:effectLst/>
                        </a:rPr>
                        <a:t>Acquisizione dei locali</a:t>
                      </a:r>
                      <a:endParaRPr lang="it-IT" sz="1100" b="0" i="0" u="none" strike="noStrike" dirty="0">
                        <a:solidFill>
                          <a:srgbClr val="0D0D0D"/>
                        </a:solidFill>
                        <a:effectLst/>
                        <a:latin typeface="+mn-lt"/>
                      </a:endParaRPr>
                    </a:p>
                  </a:txBody>
                  <a:tcPr marL="6288" marR="6288" marT="6288" marB="0"/>
                </a:tc>
                <a:tc>
                  <a:txBody>
                    <a:bodyPr/>
                    <a:lstStyle/>
                    <a:p>
                      <a:pPr algn="ctr" fontAlgn="b"/>
                      <a:r>
                        <a:rPr lang="it-IT" sz="1100" u="none" strike="noStrike">
                          <a:effectLst/>
                        </a:rPr>
                        <a:t>2 mesi</a:t>
                      </a:r>
                      <a:endParaRPr lang="it-IT" sz="1100" b="0" i="0" u="none" strike="noStrike">
                        <a:solidFill>
                          <a:srgbClr val="0D0D0D"/>
                        </a:solidFill>
                        <a:effectLst/>
                        <a:latin typeface="+mn-lt"/>
                      </a:endParaRPr>
                    </a:p>
                  </a:txBody>
                  <a:tcPr marL="6288" marR="6288" marT="6288" marB="0" anchor="ctr"/>
                </a:tc>
                <a:tc>
                  <a:txBody>
                    <a:bodyPr/>
                    <a:lstStyle/>
                    <a:p>
                      <a:pPr algn="ctr" fontAlgn="b"/>
                      <a:endParaRPr lang="it-IT" sz="1100" b="0" i="0" u="none" strike="noStrike">
                        <a:solidFill>
                          <a:srgbClr val="0D0D0D"/>
                        </a:solidFill>
                        <a:effectLst/>
                        <a:latin typeface="+mn-lt"/>
                      </a:endParaRPr>
                    </a:p>
                  </a:txBody>
                  <a:tcPr marL="6288" marR="6288" marT="6288" marB="0" anchor="ctr"/>
                </a:tc>
                <a:tc>
                  <a:txBody>
                    <a:bodyPr/>
                    <a:lstStyle/>
                    <a:p>
                      <a:pPr algn="ctr" fontAlgn="b"/>
                      <a:endParaRPr lang="it-IT" sz="1100" b="0" i="0" u="none" strike="noStrike">
                        <a:solidFill>
                          <a:srgbClr val="0D0D0D"/>
                        </a:solidFill>
                        <a:effectLst/>
                        <a:latin typeface="+mn-lt"/>
                      </a:endParaRPr>
                    </a:p>
                  </a:txBody>
                  <a:tcPr marL="6288" marR="6288" marT="6288" marB="0" anchor="ctr"/>
                </a:tc>
                <a:tc>
                  <a:txBody>
                    <a:bodyPr/>
                    <a:lstStyle/>
                    <a:p>
                      <a:pPr algn="ctr" fontAlgn="b"/>
                      <a:r>
                        <a:rPr lang="it-IT" sz="1100" u="none" strike="noStrike" dirty="0">
                          <a:effectLst/>
                        </a:rPr>
                        <a:t>X</a:t>
                      </a:r>
                      <a:endParaRPr lang="it-IT" sz="1100" b="0" i="0" u="none" strike="noStrike" dirty="0">
                        <a:solidFill>
                          <a:srgbClr val="0D0D0D"/>
                        </a:solidFill>
                        <a:effectLst/>
                        <a:latin typeface="+mn-lt"/>
                      </a:endParaRPr>
                    </a:p>
                  </a:txBody>
                  <a:tcPr marL="6288" marR="6288" marT="6288" marB="0" anchor="ctr"/>
                </a:tc>
                <a:tc>
                  <a:txBody>
                    <a:bodyPr/>
                    <a:lstStyle/>
                    <a:p>
                      <a:pPr algn="ctr" fontAlgn="b"/>
                      <a:r>
                        <a:rPr lang="it-IT" sz="1100" u="none" strike="noStrike">
                          <a:effectLst/>
                        </a:rPr>
                        <a:t>X</a:t>
                      </a:r>
                      <a:endParaRPr lang="it-IT" sz="1100" b="0" i="0" u="none" strike="noStrike">
                        <a:solidFill>
                          <a:srgbClr val="0D0D0D"/>
                        </a:solidFill>
                        <a:effectLst/>
                        <a:latin typeface="+mn-lt"/>
                      </a:endParaRPr>
                    </a:p>
                  </a:txBody>
                  <a:tcPr marL="6288" marR="6288" marT="6288" marB="0" anchor="ctr"/>
                </a:tc>
                <a:tc>
                  <a:txBody>
                    <a:bodyPr/>
                    <a:lstStyle/>
                    <a:p>
                      <a:pPr algn="ctr" fontAlgn="b"/>
                      <a:endParaRPr lang="it-IT" sz="1100" b="0" i="0" u="none" strike="noStrike">
                        <a:solidFill>
                          <a:srgbClr val="0D0D0D"/>
                        </a:solidFill>
                        <a:effectLst/>
                        <a:latin typeface="+mn-lt"/>
                      </a:endParaRPr>
                    </a:p>
                  </a:txBody>
                  <a:tcPr marL="6288" marR="6288" marT="6288" marB="0" anchor="ctr"/>
                </a:tc>
                <a:tc>
                  <a:txBody>
                    <a:bodyPr/>
                    <a:lstStyle/>
                    <a:p>
                      <a:pPr algn="ctr" fontAlgn="b"/>
                      <a:endParaRPr lang="it-IT" sz="1100" b="0" i="0" u="none" strike="noStrike">
                        <a:solidFill>
                          <a:srgbClr val="0D0D0D"/>
                        </a:solidFill>
                        <a:effectLst/>
                        <a:latin typeface="+mn-lt"/>
                      </a:endParaRPr>
                    </a:p>
                  </a:txBody>
                  <a:tcPr marL="6288" marR="6288" marT="6288" marB="0" anchor="ctr"/>
                </a:tc>
                <a:extLst>
                  <a:ext uri="{0D108BD9-81ED-4DB2-BD59-A6C34878D82A}">
                    <a16:rowId xmlns:a16="http://schemas.microsoft.com/office/drawing/2014/main" val="3093174571"/>
                  </a:ext>
                </a:extLst>
              </a:tr>
              <a:tr h="381067">
                <a:tc>
                  <a:txBody>
                    <a:bodyPr/>
                    <a:lstStyle/>
                    <a:p>
                      <a:pPr algn="r" fontAlgn="b"/>
                      <a:r>
                        <a:rPr lang="it-IT" sz="1100" u="none" strike="noStrike">
                          <a:effectLst/>
                        </a:rPr>
                        <a:t>5</a:t>
                      </a:r>
                      <a:endParaRPr lang="it-IT" sz="1100" b="0" i="0" u="none" strike="noStrike">
                        <a:solidFill>
                          <a:srgbClr val="0D0D0D"/>
                        </a:solidFill>
                        <a:effectLst/>
                        <a:latin typeface="+mn-lt"/>
                      </a:endParaRPr>
                    </a:p>
                  </a:txBody>
                  <a:tcPr marL="6288" marR="6288" marT="6288" marB="0"/>
                </a:tc>
                <a:tc>
                  <a:txBody>
                    <a:bodyPr/>
                    <a:lstStyle/>
                    <a:p>
                      <a:pPr algn="l" fontAlgn="b"/>
                      <a:r>
                        <a:rPr lang="it-IT" sz="1100" u="none" strike="noStrike" dirty="0">
                          <a:effectLst/>
                        </a:rPr>
                        <a:t>Deposito marchio</a:t>
                      </a:r>
                      <a:endParaRPr lang="it-IT" sz="1100" b="0" i="0" u="none" strike="noStrike" dirty="0">
                        <a:solidFill>
                          <a:srgbClr val="0D0D0D"/>
                        </a:solidFill>
                        <a:effectLst/>
                        <a:latin typeface="+mn-lt"/>
                      </a:endParaRPr>
                    </a:p>
                  </a:txBody>
                  <a:tcPr marL="6288" marR="6288" marT="6288" marB="0"/>
                </a:tc>
                <a:tc>
                  <a:txBody>
                    <a:bodyPr/>
                    <a:lstStyle/>
                    <a:p>
                      <a:pPr algn="ctr" fontAlgn="b"/>
                      <a:r>
                        <a:rPr lang="it-IT" sz="1100" u="none" strike="noStrike">
                          <a:effectLst/>
                        </a:rPr>
                        <a:t>1 mese</a:t>
                      </a:r>
                      <a:endParaRPr lang="it-IT" sz="1100" b="0" i="0" u="none" strike="noStrike">
                        <a:solidFill>
                          <a:srgbClr val="0D0D0D"/>
                        </a:solidFill>
                        <a:effectLst/>
                        <a:latin typeface="+mn-lt"/>
                      </a:endParaRPr>
                    </a:p>
                  </a:txBody>
                  <a:tcPr marL="6288" marR="6288" marT="6288" marB="0" anchor="ctr"/>
                </a:tc>
                <a:tc>
                  <a:txBody>
                    <a:bodyPr/>
                    <a:lstStyle/>
                    <a:p>
                      <a:pPr algn="ctr" fontAlgn="b"/>
                      <a:endParaRPr lang="it-IT" sz="1100" b="0" i="0" u="none" strike="noStrike">
                        <a:solidFill>
                          <a:srgbClr val="0D0D0D"/>
                        </a:solidFill>
                        <a:effectLst/>
                        <a:latin typeface="+mn-lt"/>
                      </a:endParaRPr>
                    </a:p>
                  </a:txBody>
                  <a:tcPr marL="6288" marR="6288" marT="6288" marB="0" anchor="ctr"/>
                </a:tc>
                <a:tc>
                  <a:txBody>
                    <a:bodyPr/>
                    <a:lstStyle/>
                    <a:p>
                      <a:pPr algn="ctr" fontAlgn="b"/>
                      <a:endParaRPr lang="it-IT" sz="1100" b="0" i="0" u="none" strike="noStrike">
                        <a:solidFill>
                          <a:srgbClr val="0D0D0D"/>
                        </a:solidFill>
                        <a:effectLst/>
                        <a:latin typeface="+mn-lt"/>
                      </a:endParaRPr>
                    </a:p>
                  </a:txBody>
                  <a:tcPr marL="6288" marR="6288" marT="6288" marB="0" anchor="ctr"/>
                </a:tc>
                <a:tc>
                  <a:txBody>
                    <a:bodyPr/>
                    <a:lstStyle/>
                    <a:p>
                      <a:pPr algn="ctr" fontAlgn="b"/>
                      <a:r>
                        <a:rPr lang="it-IT" sz="1100" u="none" strike="noStrike">
                          <a:effectLst/>
                        </a:rPr>
                        <a:t>X</a:t>
                      </a:r>
                      <a:endParaRPr lang="it-IT" sz="1100" b="0" i="0" u="none" strike="noStrike">
                        <a:solidFill>
                          <a:srgbClr val="0D0D0D"/>
                        </a:solidFill>
                        <a:effectLst/>
                        <a:latin typeface="+mn-lt"/>
                      </a:endParaRPr>
                    </a:p>
                  </a:txBody>
                  <a:tcPr marL="6288" marR="6288" marT="6288" marB="0" anchor="ctr"/>
                </a:tc>
                <a:tc>
                  <a:txBody>
                    <a:bodyPr/>
                    <a:lstStyle/>
                    <a:p>
                      <a:pPr algn="ctr" fontAlgn="b"/>
                      <a:endParaRPr lang="it-IT" sz="1100" b="0" i="0" u="none" strike="noStrike" dirty="0">
                        <a:solidFill>
                          <a:srgbClr val="0D0D0D"/>
                        </a:solidFill>
                        <a:effectLst/>
                        <a:latin typeface="+mn-lt"/>
                      </a:endParaRPr>
                    </a:p>
                  </a:txBody>
                  <a:tcPr marL="6288" marR="6288" marT="6288" marB="0" anchor="ctr"/>
                </a:tc>
                <a:tc>
                  <a:txBody>
                    <a:bodyPr/>
                    <a:lstStyle/>
                    <a:p>
                      <a:pPr algn="ctr" fontAlgn="b"/>
                      <a:endParaRPr lang="it-IT" sz="1100" b="0" i="0" u="none" strike="noStrike">
                        <a:solidFill>
                          <a:srgbClr val="0D0D0D"/>
                        </a:solidFill>
                        <a:effectLst/>
                        <a:latin typeface="+mn-lt"/>
                      </a:endParaRPr>
                    </a:p>
                  </a:txBody>
                  <a:tcPr marL="6288" marR="6288" marT="6288" marB="0" anchor="ctr"/>
                </a:tc>
                <a:tc>
                  <a:txBody>
                    <a:bodyPr/>
                    <a:lstStyle/>
                    <a:p>
                      <a:pPr algn="ctr" fontAlgn="b"/>
                      <a:endParaRPr lang="it-IT" sz="1100" b="0" i="0" u="none" strike="noStrike">
                        <a:solidFill>
                          <a:srgbClr val="0D0D0D"/>
                        </a:solidFill>
                        <a:effectLst/>
                        <a:latin typeface="+mn-lt"/>
                      </a:endParaRPr>
                    </a:p>
                  </a:txBody>
                  <a:tcPr marL="6288" marR="6288" marT="6288" marB="0" anchor="ctr"/>
                </a:tc>
                <a:extLst>
                  <a:ext uri="{0D108BD9-81ED-4DB2-BD59-A6C34878D82A}">
                    <a16:rowId xmlns:a16="http://schemas.microsoft.com/office/drawing/2014/main" val="1274760590"/>
                  </a:ext>
                </a:extLst>
              </a:tr>
              <a:tr h="381067">
                <a:tc>
                  <a:txBody>
                    <a:bodyPr/>
                    <a:lstStyle/>
                    <a:p>
                      <a:pPr algn="r" fontAlgn="b"/>
                      <a:r>
                        <a:rPr lang="it-IT" sz="1100" u="none" strike="noStrike">
                          <a:effectLst/>
                        </a:rPr>
                        <a:t>6</a:t>
                      </a:r>
                      <a:endParaRPr lang="it-IT" sz="1100" b="0" i="0" u="none" strike="noStrike">
                        <a:solidFill>
                          <a:srgbClr val="0D0D0D"/>
                        </a:solidFill>
                        <a:effectLst/>
                        <a:latin typeface="+mn-lt"/>
                      </a:endParaRPr>
                    </a:p>
                  </a:txBody>
                  <a:tcPr marL="6288" marR="6288" marT="6288" marB="0"/>
                </a:tc>
                <a:tc>
                  <a:txBody>
                    <a:bodyPr/>
                    <a:lstStyle/>
                    <a:p>
                      <a:pPr algn="l" fontAlgn="b"/>
                      <a:r>
                        <a:rPr lang="it-IT" sz="1100" u="none" strike="noStrike" dirty="0">
                          <a:effectLst/>
                        </a:rPr>
                        <a:t>Coinvolgimento delle imprese Sport-Tech</a:t>
                      </a:r>
                      <a:endParaRPr lang="it-IT" sz="1100" b="0" i="0" u="none" strike="noStrike" dirty="0">
                        <a:solidFill>
                          <a:srgbClr val="0D0D0D"/>
                        </a:solidFill>
                        <a:effectLst/>
                        <a:latin typeface="+mn-lt"/>
                      </a:endParaRPr>
                    </a:p>
                  </a:txBody>
                  <a:tcPr marL="6288" marR="6288" marT="6288" marB="0"/>
                </a:tc>
                <a:tc>
                  <a:txBody>
                    <a:bodyPr/>
                    <a:lstStyle/>
                    <a:p>
                      <a:pPr algn="ctr" fontAlgn="b"/>
                      <a:r>
                        <a:rPr lang="it-IT" sz="1100" u="none" strike="noStrike">
                          <a:effectLst/>
                        </a:rPr>
                        <a:t>1 mese</a:t>
                      </a:r>
                      <a:endParaRPr lang="it-IT" sz="1100" b="0" i="0" u="none" strike="noStrike">
                        <a:solidFill>
                          <a:srgbClr val="0D0D0D"/>
                        </a:solidFill>
                        <a:effectLst/>
                        <a:latin typeface="+mn-lt"/>
                      </a:endParaRPr>
                    </a:p>
                  </a:txBody>
                  <a:tcPr marL="6288" marR="6288" marT="6288" marB="0" anchor="ctr"/>
                </a:tc>
                <a:tc>
                  <a:txBody>
                    <a:bodyPr/>
                    <a:lstStyle/>
                    <a:p>
                      <a:pPr algn="ctr" fontAlgn="b"/>
                      <a:endParaRPr lang="it-IT" sz="1100" b="0" i="0" u="none" strike="noStrike">
                        <a:solidFill>
                          <a:srgbClr val="0D0D0D"/>
                        </a:solidFill>
                        <a:effectLst/>
                        <a:latin typeface="+mn-lt"/>
                      </a:endParaRPr>
                    </a:p>
                  </a:txBody>
                  <a:tcPr marL="6288" marR="6288" marT="6288" marB="0" anchor="ctr"/>
                </a:tc>
                <a:tc>
                  <a:txBody>
                    <a:bodyPr/>
                    <a:lstStyle/>
                    <a:p>
                      <a:pPr algn="ctr" fontAlgn="b"/>
                      <a:endParaRPr lang="it-IT" sz="1100" b="0" i="0" u="none" strike="noStrike">
                        <a:solidFill>
                          <a:srgbClr val="0D0D0D"/>
                        </a:solidFill>
                        <a:effectLst/>
                        <a:latin typeface="+mn-lt"/>
                      </a:endParaRPr>
                    </a:p>
                  </a:txBody>
                  <a:tcPr marL="6288" marR="6288" marT="6288" marB="0" anchor="ctr"/>
                </a:tc>
                <a:tc>
                  <a:txBody>
                    <a:bodyPr/>
                    <a:lstStyle/>
                    <a:p>
                      <a:pPr algn="ctr" fontAlgn="b"/>
                      <a:endParaRPr lang="it-IT" sz="1100" b="0" i="0" u="none" strike="noStrike">
                        <a:solidFill>
                          <a:srgbClr val="0D0D0D"/>
                        </a:solidFill>
                        <a:effectLst/>
                        <a:latin typeface="+mn-lt"/>
                      </a:endParaRPr>
                    </a:p>
                  </a:txBody>
                  <a:tcPr marL="6288" marR="6288" marT="6288" marB="0" anchor="ctr"/>
                </a:tc>
                <a:tc>
                  <a:txBody>
                    <a:bodyPr/>
                    <a:lstStyle/>
                    <a:p>
                      <a:pPr algn="ctr" fontAlgn="b"/>
                      <a:r>
                        <a:rPr lang="it-IT" sz="1100" u="none" strike="noStrike" dirty="0">
                          <a:effectLst/>
                        </a:rPr>
                        <a:t>X</a:t>
                      </a:r>
                      <a:endParaRPr lang="it-IT" sz="1100" b="0" i="0" u="none" strike="noStrike" dirty="0">
                        <a:solidFill>
                          <a:srgbClr val="0D0D0D"/>
                        </a:solidFill>
                        <a:effectLst/>
                        <a:latin typeface="+mn-lt"/>
                      </a:endParaRPr>
                    </a:p>
                  </a:txBody>
                  <a:tcPr marL="6288" marR="6288" marT="6288" marB="0" anchor="ctr"/>
                </a:tc>
                <a:tc>
                  <a:txBody>
                    <a:bodyPr/>
                    <a:lstStyle/>
                    <a:p>
                      <a:pPr algn="ctr" fontAlgn="b"/>
                      <a:endParaRPr lang="it-IT" sz="1100" b="0" i="0" u="none" strike="noStrike">
                        <a:solidFill>
                          <a:srgbClr val="0D0D0D"/>
                        </a:solidFill>
                        <a:effectLst/>
                        <a:latin typeface="+mn-lt"/>
                      </a:endParaRPr>
                    </a:p>
                  </a:txBody>
                  <a:tcPr marL="6288" marR="6288" marT="6288" marB="0" anchor="ctr"/>
                </a:tc>
                <a:tc>
                  <a:txBody>
                    <a:bodyPr/>
                    <a:lstStyle/>
                    <a:p>
                      <a:pPr algn="ctr" fontAlgn="b"/>
                      <a:endParaRPr lang="it-IT" sz="1100" b="0" i="0" u="none" strike="noStrike">
                        <a:solidFill>
                          <a:srgbClr val="0D0D0D"/>
                        </a:solidFill>
                        <a:effectLst/>
                        <a:latin typeface="+mn-lt"/>
                      </a:endParaRPr>
                    </a:p>
                  </a:txBody>
                  <a:tcPr marL="6288" marR="6288" marT="6288" marB="0" anchor="ctr"/>
                </a:tc>
                <a:extLst>
                  <a:ext uri="{0D108BD9-81ED-4DB2-BD59-A6C34878D82A}">
                    <a16:rowId xmlns:a16="http://schemas.microsoft.com/office/drawing/2014/main" val="2027552349"/>
                  </a:ext>
                </a:extLst>
              </a:tr>
              <a:tr h="381067">
                <a:tc>
                  <a:txBody>
                    <a:bodyPr/>
                    <a:lstStyle/>
                    <a:p>
                      <a:pPr algn="r" fontAlgn="b"/>
                      <a:r>
                        <a:rPr lang="it-IT" sz="1100" u="none" strike="noStrike">
                          <a:effectLst/>
                        </a:rPr>
                        <a:t>7</a:t>
                      </a:r>
                      <a:endParaRPr lang="it-IT" sz="1100" b="0" i="0" u="none" strike="noStrike">
                        <a:solidFill>
                          <a:srgbClr val="0D0D0D"/>
                        </a:solidFill>
                        <a:effectLst/>
                        <a:latin typeface="+mn-lt"/>
                      </a:endParaRPr>
                    </a:p>
                  </a:txBody>
                  <a:tcPr marL="6288" marR="6288" marT="6288" marB="0"/>
                </a:tc>
                <a:tc>
                  <a:txBody>
                    <a:bodyPr/>
                    <a:lstStyle/>
                    <a:p>
                      <a:pPr algn="l" fontAlgn="b"/>
                      <a:r>
                        <a:rPr lang="it-IT" sz="1100" u="none" strike="noStrike" dirty="0">
                          <a:effectLst/>
                        </a:rPr>
                        <a:t>Inizio eventi e ricerca fondi/sponsor</a:t>
                      </a:r>
                      <a:endParaRPr lang="it-IT" sz="1100" b="0" i="0" u="none" strike="noStrike" dirty="0">
                        <a:solidFill>
                          <a:srgbClr val="0D0D0D"/>
                        </a:solidFill>
                        <a:effectLst/>
                        <a:latin typeface="+mn-lt"/>
                      </a:endParaRPr>
                    </a:p>
                  </a:txBody>
                  <a:tcPr marL="6288" marR="6288" marT="6288" marB="0"/>
                </a:tc>
                <a:tc>
                  <a:txBody>
                    <a:bodyPr/>
                    <a:lstStyle/>
                    <a:p>
                      <a:pPr algn="ctr" fontAlgn="b"/>
                      <a:r>
                        <a:rPr lang="it-IT" sz="1100" u="none" strike="noStrike">
                          <a:effectLst/>
                        </a:rPr>
                        <a:t>2 mesi</a:t>
                      </a:r>
                      <a:endParaRPr lang="it-IT" sz="1100" b="0" i="0" u="none" strike="noStrike">
                        <a:solidFill>
                          <a:srgbClr val="0D0D0D"/>
                        </a:solidFill>
                        <a:effectLst/>
                        <a:latin typeface="+mn-lt"/>
                      </a:endParaRPr>
                    </a:p>
                  </a:txBody>
                  <a:tcPr marL="6288" marR="6288" marT="6288" marB="0" anchor="ctr"/>
                </a:tc>
                <a:tc>
                  <a:txBody>
                    <a:bodyPr/>
                    <a:lstStyle/>
                    <a:p>
                      <a:pPr algn="ctr" fontAlgn="b"/>
                      <a:endParaRPr lang="it-IT" sz="1100" b="0" i="0" u="none" strike="noStrike">
                        <a:solidFill>
                          <a:srgbClr val="0D0D0D"/>
                        </a:solidFill>
                        <a:effectLst/>
                        <a:latin typeface="+mn-lt"/>
                      </a:endParaRPr>
                    </a:p>
                  </a:txBody>
                  <a:tcPr marL="6288" marR="6288" marT="6288" marB="0" anchor="ctr"/>
                </a:tc>
                <a:tc>
                  <a:txBody>
                    <a:bodyPr/>
                    <a:lstStyle/>
                    <a:p>
                      <a:pPr algn="ctr" fontAlgn="b"/>
                      <a:endParaRPr lang="it-IT" sz="1100" b="0" i="0" u="none" strike="noStrike">
                        <a:solidFill>
                          <a:srgbClr val="0D0D0D"/>
                        </a:solidFill>
                        <a:effectLst/>
                        <a:latin typeface="+mn-lt"/>
                      </a:endParaRPr>
                    </a:p>
                  </a:txBody>
                  <a:tcPr marL="6288" marR="6288" marT="6288" marB="0" anchor="ctr"/>
                </a:tc>
                <a:tc>
                  <a:txBody>
                    <a:bodyPr/>
                    <a:lstStyle/>
                    <a:p>
                      <a:pPr algn="ctr" fontAlgn="b"/>
                      <a:endParaRPr lang="it-IT" sz="1100" b="0" i="0" u="none" strike="noStrike">
                        <a:solidFill>
                          <a:srgbClr val="0D0D0D"/>
                        </a:solidFill>
                        <a:effectLst/>
                        <a:latin typeface="+mn-lt"/>
                      </a:endParaRPr>
                    </a:p>
                  </a:txBody>
                  <a:tcPr marL="6288" marR="6288" marT="6288" marB="0" anchor="ctr"/>
                </a:tc>
                <a:tc>
                  <a:txBody>
                    <a:bodyPr/>
                    <a:lstStyle/>
                    <a:p>
                      <a:pPr algn="ctr" fontAlgn="b"/>
                      <a:r>
                        <a:rPr lang="it-IT" sz="1100" u="none" strike="noStrike" dirty="0">
                          <a:effectLst/>
                        </a:rPr>
                        <a:t>X</a:t>
                      </a:r>
                      <a:endParaRPr lang="it-IT" sz="1100" b="0" i="0" u="none" strike="noStrike" dirty="0">
                        <a:solidFill>
                          <a:srgbClr val="0D0D0D"/>
                        </a:solidFill>
                        <a:effectLst/>
                        <a:latin typeface="+mn-lt"/>
                      </a:endParaRPr>
                    </a:p>
                  </a:txBody>
                  <a:tcPr marL="6288" marR="6288" marT="6288" marB="0" anchor="ctr"/>
                </a:tc>
                <a:tc>
                  <a:txBody>
                    <a:bodyPr/>
                    <a:lstStyle/>
                    <a:p>
                      <a:pPr algn="ctr" fontAlgn="b"/>
                      <a:r>
                        <a:rPr lang="it-IT" sz="1100" u="none" strike="noStrike" dirty="0">
                          <a:effectLst/>
                        </a:rPr>
                        <a:t>X</a:t>
                      </a:r>
                      <a:endParaRPr lang="it-IT" sz="1100" b="0" i="0" u="none" strike="noStrike" dirty="0">
                        <a:solidFill>
                          <a:srgbClr val="0D0D0D"/>
                        </a:solidFill>
                        <a:effectLst/>
                        <a:latin typeface="+mn-lt"/>
                      </a:endParaRPr>
                    </a:p>
                  </a:txBody>
                  <a:tcPr marL="6288" marR="6288" marT="6288" marB="0" anchor="ctr"/>
                </a:tc>
                <a:tc>
                  <a:txBody>
                    <a:bodyPr/>
                    <a:lstStyle/>
                    <a:p>
                      <a:pPr algn="ctr" fontAlgn="b"/>
                      <a:endParaRPr lang="it-IT" sz="1100" b="0" i="0" u="none" strike="noStrike">
                        <a:solidFill>
                          <a:srgbClr val="0D0D0D"/>
                        </a:solidFill>
                        <a:effectLst/>
                        <a:latin typeface="+mn-lt"/>
                      </a:endParaRPr>
                    </a:p>
                  </a:txBody>
                  <a:tcPr marL="6288" marR="6288" marT="6288" marB="0" anchor="ctr"/>
                </a:tc>
                <a:extLst>
                  <a:ext uri="{0D108BD9-81ED-4DB2-BD59-A6C34878D82A}">
                    <a16:rowId xmlns:a16="http://schemas.microsoft.com/office/drawing/2014/main" val="1143900304"/>
                  </a:ext>
                </a:extLst>
              </a:tr>
              <a:tr h="381067">
                <a:tc>
                  <a:txBody>
                    <a:bodyPr/>
                    <a:lstStyle/>
                    <a:p>
                      <a:pPr algn="r" fontAlgn="b"/>
                      <a:r>
                        <a:rPr lang="it-IT" sz="1100" u="none" strike="noStrike">
                          <a:effectLst/>
                        </a:rPr>
                        <a:t>8</a:t>
                      </a:r>
                      <a:endParaRPr lang="it-IT" sz="1100" b="0" i="0" u="none" strike="noStrike">
                        <a:solidFill>
                          <a:srgbClr val="0D0D0D"/>
                        </a:solidFill>
                        <a:effectLst/>
                        <a:latin typeface="+mn-lt"/>
                      </a:endParaRPr>
                    </a:p>
                  </a:txBody>
                  <a:tcPr marL="6288" marR="6288" marT="6288" marB="0"/>
                </a:tc>
                <a:tc>
                  <a:txBody>
                    <a:bodyPr/>
                    <a:lstStyle/>
                    <a:p>
                      <a:pPr algn="l" fontAlgn="b"/>
                      <a:r>
                        <a:rPr lang="it-IT" sz="1100" u="none" strike="noStrike" dirty="0">
                          <a:effectLst/>
                        </a:rPr>
                        <a:t>Partnership con le scuole e aziende</a:t>
                      </a:r>
                      <a:endParaRPr lang="it-IT" sz="1100" b="0" i="0" u="none" strike="noStrike" dirty="0">
                        <a:solidFill>
                          <a:srgbClr val="0D0D0D"/>
                        </a:solidFill>
                        <a:effectLst/>
                        <a:latin typeface="+mn-lt"/>
                      </a:endParaRPr>
                    </a:p>
                  </a:txBody>
                  <a:tcPr marL="6288" marR="6288" marT="6288" marB="0"/>
                </a:tc>
                <a:tc>
                  <a:txBody>
                    <a:bodyPr/>
                    <a:lstStyle/>
                    <a:p>
                      <a:pPr algn="ctr" fontAlgn="b"/>
                      <a:r>
                        <a:rPr lang="it-IT" sz="1100" u="none" strike="noStrike">
                          <a:effectLst/>
                        </a:rPr>
                        <a:t>2 mesi</a:t>
                      </a:r>
                      <a:endParaRPr lang="it-IT" sz="1100" b="0" i="0" u="none" strike="noStrike">
                        <a:solidFill>
                          <a:srgbClr val="0D0D0D"/>
                        </a:solidFill>
                        <a:effectLst/>
                        <a:latin typeface="+mn-lt"/>
                      </a:endParaRPr>
                    </a:p>
                  </a:txBody>
                  <a:tcPr marL="6288" marR="6288" marT="6288" marB="0" anchor="ctr"/>
                </a:tc>
                <a:tc>
                  <a:txBody>
                    <a:bodyPr/>
                    <a:lstStyle/>
                    <a:p>
                      <a:pPr algn="ctr" fontAlgn="b"/>
                      <a:endParaRPr lang="it-IT" sz="1100" b="0" i="0" u="none" strike="noStrike">
                        <a:solidFill>
                          <a:srgbClr val="0D0D0D"/>
                        </a:solidFill>
                        <a:effectLst/>
                        <a:latin typeface="+mn-lt"/>
                      </a:endParaRPr>
                    </a:p>
                  </a:txBody>
                  <a:tcPr marL="6288" marR="6288" marT="6288" marB="0" anchor="ctr"/>
                </a:tc>
                <a:tc>
                  <a:txBody>
                    <a:bodyPr/>
                    <a:lstStyle/>
                    <a:p>
                      <a:pPr algn="ctr" fontAlgn="b"/>
                      <a:endParaRPr lang="it-IT" sz="1100" b="0" i="0" u="none" strike="noStrike">
                        <a:solidFill>
                          <a:srgbClr val="0D0D0D"/>
                        </a:solidFill>
                        <a:effectLst/>
                        <a:latin typeface="+mn-lt"/>
                      </a:endParaRPr>
                    </a:p>
                  </a:txBody>
                  <a:tcPr marL="6288" marR="6288" marT="6288" marB="0" anchor="ctr"/>
                </a:tc>
                <a:tc>
                  <a:txBody>
                    <a:bodyPr/>
                    <a:lstStyle/>
                    <a:p>
                      <a:pPr algn="ctr" fontAlgn="b"/>
                      <a:endParaRPr lang="it-IT" sz="1100" b="0" i="0" u="none" strike="noStrike">
                        <a:solidFill>
                          <a:srgbClr val="0D0D0D"/>
                        </a:solidFill>
                        <a:effectLst/>
                        <a:latin typeface="+mn-lt"/>
                      </a:endParaRPr>
                    </a:p>
                  </a:txBody>
                  <a:tcPr marL="6288" marR="6288" marT="6288" marB="0" anchor="ctr"/>
                </a:tc>
                <a:tc>
                  <a:txBody>
                    <a:bodyPr/>
                    <a:lstStyle/>
                    <a:p>
                      <a:pPr algn="ctr" fontAlgn="b"/>
                      <a:endParaRPr lang="it-IT" sz="1100" b="0" i="0" u="none" strike="noStrike">
                        <a:solidFill>
                          <a:srgbClr val="0D0D0D"/>
                        </a:solidFill>
                        <a:effectLst/>
                        <a:latin typeface="+mn-lt"/>
                      </a:endParaRPr>
                    </a:p>
                  </a:txBody>
                  <a:tcPr marL="6288" marR="6288" marT="6288" marB="0" anchor="ctr"/>
                </a:tc>
                <a:tc>
                  <a:txBody>
                    <a:bodyPr/>
                    <a:lstStyle/>
                    <a:p>
                      <a:pPr algn="ctr" fontAlgn="b"/>
                      <a:r>
                        <a:rPr lang="it-IT" sz="1100" u="none" strike="noStrike" dirty="0">
                          <a:effectLst/>
                        </a:rPr>
                        <a:t>X</a:t>
                      </a:r>
                      <a:endParaRPr lang="it-IT" sz="1100" b="0" i="0" u="none" strike="noStrike" dirty="0">
                        <a:solidFill>
                          <a:srgbClr val="0D0D0D"/>
                        </a:solidFill>
                        <a:effectLst/>
                        <a:latin typeface="+mn-lt"/>
                      </a:endParaRPr>
                    </a:p>
                  </a:txBody>
                  <a:tcPr marL="6288" marR="6288" marT="6288" marB="0" anchor="ctr"/>
                </a:tc>
                <a:tc>
                  <a:txBody>
                    <a:bodyPr/>
                    <a:lstStyle/>
                    <a:p>
                      <a:pPr algn="ctr" fontAlgn="b"/>
                      <a:r>
                        <a:rPr lang="it-IT" sz="1100" u="none" strike="noStrike">
                          <a:effectLst/>
                        </a:rPr>
                        <a:t>X</a:t>
                      </a:r>
                      <a:endParaRPr lang="it-IT" sz="1100" b="0" i="0" u="none" strike="noStrike">
                        <a:solidFill>
                          <a:srgbClr val="0D0D0D"/>
                        </a:solidFill>
                        <a:effectLst/>
                        <a:latin typeface="+mn-lt"/>
                      </a:endParaRPr>
                    </a:p>
                  </a:txBody>
                  <a:tcPr marL="6288" marR="6288" marT="6288" marB="0" anchor="ctr"/>
                </a:tc>
                <a:extLst>
                  <a:ext uri="{0D108BD9-81ED-4DB2-BD59-A6C34878D82A}">
                    <a16:rowId xmlns:a16="http://schemas.microsoft.com/office/drawing/2014/main" val="404956679"/>
                  </a:ext>
                </a:extLst>
              </a:tr>
              <a:tr h="381067">
                <a:tc>
                  <a:txBody>
                    <a:bodyPr/>
                    <a:lstStyle/>
                    <a:p>
                      <a:pPr algn="r" fontAlgn="b"/>
                      <a:r>
                        <a:rPr lang="it-IT" sz="1100" u="none" strike="noStrike">
                          <a:effectLst/>
                        </a:rPr>
                        <a:t>9</a:t>
                      </a:r>
                      <a:endParaRPr lang="it-IT" sz="1100" b="0" i="0" u="none" strike="noStrike">
                        <a:solidFill>
                          <a:srgbClr val="0D0D0D"/>
                        </a:solidFill>
                        <a:effectLst/>
                        <a:latin typeface="+mn-lt"/>
                      </a:endParaRPr>
                    </a:p>
                  </a:txBody>
                  <a:tcPr marL="6288" marR="6288" marT="6288" marB="0"/>
                </a:tc>
                <a:tc>
                  <a:txBody>
                    <a:bodyPr/>
                    <a:lstStyle/>
                    <a:p>
                      <a:pPr algn="l" fontAlgn="b"/>
                      <a:r>
                        <a:rPr lang="it-IT" sz="1100" u="none" strike="noStrike" dirty="0">
                          <a:effectLst/>
                        </a:rPr>
                        <a:t>Investimento in comunicazione e apertura attività</a:t>
                      </a:r>
                      <a:endParaRPr lang="it-IT" sz="1100" b="0" i="0" u="none" strike="noStrike" dirty="0">
                        <a:solidFill>
                          <a:srgbClr val="0D0D0D"/>
                        </a:solidFill>
                        <a:effectLst/>
                        <a:latin typeface="+mn-lt"/>
                      </a:endParaRPr>
                    </a:p>
                  </a:txBody>
                  <a:tcPr marL="6288" marR="6288" marT="6288" marB="0"/>
                </a:tc>
                <a:tc>
                  <a:txBody>
                    <a:bodyPr/>
                    <a:lstStyle/>
                    <a:p>
                      <a:pPr algn="ctr" fontAlgn="b"/>
                      <a:r>
                        <a:rPr lang="it-IT" sz="1100" u="none" strike="noStrike">
                          <a:effectLst/>
                        </a:rPr>
                        <a:t>1 mese</a:t>
                      </a:r>
                      <a:endParaRPr lang="it-IT" sz="1100" b="0" i="0" u="none" strike="noStrike">
                        <a:solidFill>
                          <a:srgbClr val="0D0D0D"/>
                        </a:solidFill>
                        <a:effectLst/>
                        <a:latin typeface="+mn-lt"/>
                      </a:endParaRPr>
                    </a:p>
                  </a:txBody>
                  <a:tcPr marL="6288" marR="6288" marT="6288" marB="0" anchor="ctr"/>
                </a:tc>
                <a:tc>
                  <a:txBody>
                    <a:bodyPr/>
                    <a:lstStyle/>
                    <a:p>
                      <a:pPr algn="ctr" fontAlgn="b"/>
                      <a:endParaRPr lang="it-IT" sz="1100" b="0" i="0" u="none" strike="noStrike">
                        <a:solidFill>
                          <a:srgbClr val="0D0D0D"/>
                        </a:solidFill>
                        <a:effectLst/>
                        <a:latin typeface="+mn-lt"/>
                      </a:endParaRPr>
                    </a:p>
                  </a:txBody>
                  <a:tcPr marL="6288" marR="6288" marT="6288" marB="0" anchor="ctr"/>
                </a:tc>
                <a:tc>
                  <a:txBody>
                    <a:bodyPr/>
                    <a:lstStyle/>
                    <a:p>
                      <a:pPr algn="ctr" fontAlgn="b"/>
                      <a:endParaRPr lang="it-IT" sz="1100" b="0" i="0" u="none" strike="noStrike">
                        <a:solidFill>
                          <a:srgbClr val="0D0D0D"/>
                        </a:solidFill>
                        <a:effectLst/>
                        <a:latin typeface="+mn-lt"/>
                      </a:endParaRPr>
                    </a:p>
                  </a:txBody>
                  <a:tcPr marL="6288" marR="6288" marT="6288" marB="0" anchor="ctr"/>
                </a:tc>
                <a:tc>
                  <a:txBody>
                    <a:bodyPr/>
                    <a:lstStyle/>
                    <a:p>
                      <a:pPr algn="ctr" fontAlgn="b"/>
                      <a:endParaRPr lang="it-IT" sz="1100" b="0" i="0" u="none" strike="noStrike">
                        <a:solidFill>
                          <a:srgbClr val="0D0D0D"/>
                        </a:solidFill>
                        <a:effectLst/>
                        <a:latin typeface="+mn-lt"/>
                      </a:endParaRPr>
                    </a:p>
                  </a:txBody>
                  <a:tcPr marL="6288" marR="6288" marT="6288" marB="0" anchor="ctr"/>
                </a:tc>
                <a:tc>
                  <a:txBody>
                    <a:bodyPr/>
                    <a:lstStyle/>
                    <a:p>
                      <a:pPr algn="ctr" fontAlgn="b"/>
                      <a:endParaRPr lang="it-IT" sz="1100" b="0" i="0" u="none" strike="noStrike">
                        <a:solidFill>
                          <a:srgbClr val="0D0D0D"/>
                        </a:solidFill>
                        <a:effectLst/>
                        <a:latin typeface="+mn-lt"/>
                      </a:endParaRPr>
                    </a:p>
                  </a:txBody>
                  <a:tcPr marL="6288" marR="6288" marT="6288" marB="0" anchor="ctr"/>
                </a:tc>
                <a:tc>
                  <a:txBody>
                    <a:bodyPr/>
                    <a:lstStyle/>
                    <a:p>
                      <a:pPr algn="ctr" fontAlgn="b"/>
                      <a:endParaRPr lang="it-IT" sz="1100" b="0" i="0" u="none" strike="noStrike" dirty="0">
                        <a:solidFill>
                          <a:srgbClr val="0D0D0D"/>
                        </a:solidFill>
                        <a:effectLst/>
                        <a:latin typeface="+mn-lt"/>
                      </a:endParaRPr>
                    </a:p>
                  </a:txBody>
                  <a:tcPr marL="6288" marR="6288" marT="6288" marB="0" anchor="ctr"/>
                </a:tc>
                <a:tc>
                  <a:txBody>
                    <a:bodyPr/>
                    <a:lstStyle/>
                    <a:p>
                      <a:pPr algn="ctr" fontAlgn="b"/>
                      <a:r>
                        <a:rPr lang="it-IT" sz="1100" u="none" strike="noStrike" dirty="0">
                          <a:effectLst/>
                        </a:rPr>
                        <a:t>X</a:t>
                      </a:r>
                      <a:endParaRPr lang="it-IT" sz="1100" b="0" i="0" u="none" strike="noStrike" dirty="0">
                        <a:solidFill>
                          <a:srgbClr val="0D0D0D"/>
                        </a:solidFill>
                        <a:effectLst/>
                        <a:latin typeface="+mn-lt"/>
                      </a:endParaRPr>
                    </a:p>
                  </a:txBody>
                  <a:tcPr marL="6288" marR="6288" marT="6288" marB="0" anchor="ctr"/>
                </a:tc>
                <a:extLst>
                  <a:ext uri="{0D108BD9-81ED-4DB2-BD59-A6C34878D82A}">
                    <a16:rowId xmlns:a16="http://schemas.microsoft.com/office/drawing/2014/main" val="4108640014"/>
                  </a:ext>
                </a:extLst>
              </a:tr>
            </a:tbl>
          </a:graphicData>
        </a:graphic>
      </p:graphicFrame>
    </p:spTree>
    <p:extLst>
      <p:ext uri="{BB962C8B-B14F-4D97-AF65-F5344CB8AC3E}">
        <p14:creationId xmlns:p14="http://schemas.microsoft.com/office/powerpoint/2010/main" val="2938828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8475AC-5842-A68D-74D7-A506A6F339CA}"/>
              </a:ext>
            </a:extLst>
          </p:cNvPr>
          <p:cNvSpPr>
            <a:spLocks noGrp="1"/>
          </p:cNvSpPr>
          <p:nvPr>
            <p:ph type="title"/>
          </p:nvPr>
        </p:nvSpPr>
        <p:spPr/>
        <p:txBody>
          <a:bodyPr/>
          <a:lstStyle/>
          <a:p>
            <a:r>
              <a:rPr lang="it-IT" dirty="0" err="1"/>
              <a:t>Cop</a:t>
            </a:r>
            <a:r>
              <a:rPr lang="it-IT" dirty="0"/>
              <a:t> 5: Sport-Tech Hub</a:t>
            </a:r>
          </a:p>
        </p:txBody>
      </p:sp>
      <p:sp>
        <p:nvSpPr>
          <p:cNvPr id="3" name="Segnaposto contenuto 2">
            <a:extLst>
              <a:ext uri="{FF2B5EF4-FFF2-40B4-BE49-F238E27FC236}">
                <a16:creationId xmlns:a16="http://schemas.microsoft.com/office/drawing/2014/main" id="{8796C7C7-49CC-6B4D-5E8B-722E402CA36A}"/>
              </a:ext>
            </a:extLst>
          </p:cNvPr>
          <p:cNvSpPr>
            <a:spLocks noGrp="1"/>
          </p:cNvSpPr>
          <p:nvPr>
            <p:ph sz="half" idx="1"/>
          </p:nvPr>
        </p:nvSpPr>
        <p:spPr/>
        <p:txBody>
          <a:bodyPr>
            <a:noAutofit/>
          </a:bodyPr>
          <a:lstStyle/>
          <a:p>
            <a:pPr marL="0" indent="0">
              <a:lnSpc>
                <a:spcPct val="100000"/>
              </a:lnSpc>
              <a:spcBef>
                <a:spcPts val="0"/>
              </a:spcBef>
              <a:spcAft>
                <a:spcPts val="600"/>
              </a:spcAft>
              <a:buNone/>
            </a:pPr>
            <a:r>
              <a:rPr lang="it-IT" sz="1500" b="1" dirty="0">
                <a:effectLst/>
                <a:latin typeface="Calibri" panose="020F0502020204030204" pitchFamily="34" charset="0"/>
              </a:rPr>
              <a:t>TARGET DIRETTO</a:t>
            </a:r>
            <a:r>
              <a:rPr lang="it-IT" sz="1500" dirty="0">
                <a:effectLst/>
                <a:latin typeface="Calibri" panose="020F0502020204030204" pitchFamily="34" charset="0"/>
              </a:rPr>
              <a:t>: amministrazioni regionali o comunali.</a:t>
            </a:r>
            <a:endParaRPr lang="it-IT" sz="1500" b="1" dirty="0">
              <a:effectLst/>
              <a:latin typeface="Calibri" panose="020F0502020204030204" pitchFamily="34" charset="0"/>
            </a:endParaRPr>
          </a:p>
          <a:p>
            <a:pPr marL="0" indent="0">
              <a:lnSpc>
                <a:spcPct val="100000"/>
              </a:lnSpc>
              <a:spcBef>
                <a:spcPts val="0"/>
              </a:spcBef>
              <a:spcAft>
                <a:spcPts val="600"/>
              </a:spcAft>
              <a:buNone/>
            </a:pPr>
            <a:r>
              <a:rPr lang="it-IT" sz="1500" b="1" dirty="0">
                <a:effectLst/>
                <a:latin typeface="Calibri" panose="020F0502020204030204" pitchFamily="34" charset="0"/>
              </a:rPr>
              <a:t>TARGET INDIRETTO: </a:t>
            </a:r>
            <a:r>
              <a:rPr lang="it-IT" sz="1500" dirty="0">
                <a:effectLst/>
                <a:latin typeface="Calibri" panose="020F0502020204030204" pitchFamily="34" charset="0"/>
              </a:rPr>
              <a:t>da una parte le start-up, che presentano le iniziative, e dall'altro la cittadinanza con un approccio inter-generazionale. </a:t>
            </a:r>
          </a:p>
          <a:p>
            <a:pPr marL="0" indent="0">
              <a:lnSpc>
                <a:spcPct val="100000"/>
              </a:lnSpc>
              <a:spcBef>
                <a:spcPts val="0"/>
              </a:spcBef>
              <a:spcAft>
                <a:spcPts val="600"/>
              </a:spcAft>
              <a:buNone/>
            </a:pPr>
            <a:r>
              <a:rPr lang="it-IT" sz="1500" b="1" dirty="0">
                <a:latin typeface="Calibri" panose="020F0502020204030204" pitchFamily="34" charset="0"/>
              </a:rPr>
              <a:t>PARTNER</a:t>
            </a:r>
            <a:r>
              <a:rPr lang="it-IT" sz="1500" dirty="0">
                <a:latin typeface="Calibri" panose="020F0502020204030204" pitchFamily="34" charset="0"/>
              </a:rPr>
              <a:t>: università, centri di ricerca, licei sportivi, camere di commercio, aziende sul territorio (CSR/ESG/welfare), associazioni.</a:t>
            </a:r>
            <a:endParaRPr lang="it-IT" sz="1500" b="1" dirty="0">
              <a:effectLst/>
              <a:latin typeface="Calibri" panose="020F0502020204030204" pitchFamily="34" charset="0"/>
            </a:endParaRPr>
          </a:p>
          <a:p>
            <a:pPr marL="0" marR="0" indent="0">
              <a:lnSpc>
                <a:spcPct val="100000"/>
              </a:lnSpc>
              <a:spcBef>
                <a:spcPts val="0"/>
              </a:spcBef>
              <a:spcAft>
                <a:spcPts val="600"/>
              </a:spcAft>
              <a:buNone/>
            </a:pPr>
            <a:r>
              <a:rPr lang="it-IT" sz="1500" b="1" dirty="0">
                <a:effectLst/>
                <a:latin typeface="Calibri" panose="020F0502020204030204" pitchFamily="34" charset="0"/>
              </a:rPr>
              <a:t>PREMESSA:</a:t>
            </a:r>
            <a:r>
              <a:rPr lang="it-IT" sz="1500" dirty="0">
                <a:effectLst/>
                <a:latin typeface="Calibri" panose="020F0502020204030204" pitchFamily="34" charset="0"/>
              </a:rPr>
              <a:t> dare risalto ai benefici della tecnologia allo sport, partendo dall'importanza dello sport e far capire in che modo gli spazi tecnologici danno un benefici allo sport. Cfr. report Ambrosetti Valore Sport 2024.</a:t>
            </a:r>
            <a:endParaRPr lang="it-IT" sz="1500" b="1" dirty="0">
              <a:effectLst/>
              <a:latin typeface="Calibri" panose="020F0502020204030204" pitchFamily="34" charset="0"/>
            </a:endParaRPr>
          </a:p>
          <a:p>
            <a:pPr marL="0" indent="0">
              <a:lnSpc>
                <a:spcPct val="110000"/>
              </a:lnSpc>
              <a:spcBef>
                <a:spcPts val="0"/>
              </a:spcBef>
              <a:spcAft>
                <a:spcPts val="600"/>
              </a:spcAft>
              <a:buNone/>
            </a:pPr>
            <a:r>
              <a:rPr lang="it-IT" sz="1500" b="1" dirty="0">
                <a:effectLst/>
                <a:latin typeface="Calibri" panose="020F0502020204030204" pitchFamily="34" charset="0"/>
              </a:rPr>
              <a:t>COSA: </a:t>
            </a:r>
            <a:r>
              <a:rPr lang="it-IT" sz="1500" dirty="0">
                <a:effectLst/>
                <a:latin typeface="Calibri" panose="020F0502020204030204" pitchFamily="34" charset="0"/>
              </a:rPr>
              <a:t>un progetto pilota di uno </a:t>
            </a:r>
            <a:r>
              <a:rPr lang="it-IT" sz="1500" b="1" dirty="0">
                <a:effectLst/>
                <a:latin typeface="Calibri" panose="020F0502020204030204" pitchFamily="34" charset="0"/>
              </a:rPr>
              <a:t>Sport-Tech Hub </a:t>
            </a:r>
            <a:r>
              <a:rPr lang="it-IT" sz="1500" dirty="0">
                <a:effectLst/>
                <a:latin typeface="Calibri" panose="020F0502020204030204" pitchFamily="34" charset="0"/>
              </a:rPr>
              <a:t>che crei connessioni tra diversi attori dell’ecosistema sportivo e offra attività per avvicinare i cittadini alla tecnologia e incoraggiare la pratica sportiva e i corretti stili di vita.</a:t>
            </a:r>
          </a:p>
          <a:p>
            <a:pPr marL="0" indent="0">
              <a:lnSpc>
                <a:spcPct val="110000"/>
              </a:lnSpc>
              <a:spcBef>
                <a:spcPts val="0"/>
              </a:spcBef>
              <a:spcAft>
                <a:spcPts val="600"/>
              </a:spcAft>
              <a:buNone/>
            </a:pPr>
            <a:r>
              <a:rPr lang="it-IT" sz="1500" b="1" dirty="0">
                <a:effectLst/>
                <a:latin typeface="Calibri" panose="020F0502020204030204" pitchFamily="34" charset="0"/>
              </a:rPr>
              <a:t>DOVE</a:t>
            </a:r>
            <a:r>
              <a:rPr lang="it-IT" sz="1500" dirty="0">
                <a:effectLst/>
                <a:latin typeface="Calibri" panose="020F0502020204030204" pitchFamily="34" charset="0"/>
              </a:rPr>
              <a:t>: quale area per il progetto pilota si è scelta la </a:t>
            </a:r>
            <a:r>
              <a:rPr lang="it-IT" sz="1500" b="1" dirty="0">
                <a:effectLst/>
                <a:latin typeface="Calibri" panose="020F0502020204030204" pitchFamily="34" charset="0"/>
              </a:rPr>
              <a:t>città di Torino</a:t>
            </a:r>
            <a:r>
              <a:rPr lang="it-IT" sz="1500" dirty="0">
                <a:effectLst/>
                <a:latin typeface="Calibri" panose="020F0502020204030204" pitchFamily="34" charset="0"/>
              </a:rPr>
              <a:t>, </a:t>
            </a:r>
            <a:r>
              <a:rPr lang="it-IT" sz="1500" dirty="0">
                <a:latin typeface="Calibri" panose="020F0502020204030204" pitchFamily="34" charset="0"/>
              </a:rPr>
              <a:t>dove sono già in corso delle interlocuzioni da parte di Sport Innovation Hub, partner della </a:t>
            </a:r>
            <a:r>
              <a:rPr lang="it-IT" sz="1500" dirty="0" err="1">
                <a:latin typeface="Calibri" panose="020F0502020204030204" pitchFamily="34" charset="0"/>
              </a:rPr>
              <a:t>Cop</a:t>
            </a:r>
            <a:r>
              <a:rPr lang="it-IT" sz="1500" dirty="0">
                <a:latin typeface="Calibri" panose="020F0502020204030204" pitchFamily="34" charset="0"/>
              </a:rPr>
              <a:t> 5.</a:t>
            </a:r>
            <a:endParaRPr lang="it-IT" sz="1500" dirty="0">
              <a:effectLst/>
              <a:latin typeface="Calibri" panose="020F0502020204030204" pitchFamily="34" charset="0"/>
            </a:endParaRPr>
          </a:p>
        </p:txBody>
      </p:sp>
      <p:sp>
        <p:nvSpPr>
          <p:cNvPr id="4" name="Segnaposto contenuto 3">
            <a:extLst>
              <a:ext uri="{FF2B5EF4-FFF2-40B4-BE49-F238E27FC236}">
                <a16:creationId xmlns:a16="http://schemas.microsoft.com/office/drawing/2014/main" id="{EA2EFA8B-CBD1-8391-5083-0DCE94C6AF23}"/>
              </a:ext>
            </a:extLst>
          </p:cNvPr>
          <p:cNvSpPr>
            <a:spLocks noGrp="1"/>
          </p:cNvSpPr>
          <p:nvPr>
            <p:ph sz="half" idx="2"/>
          </p:nvPr>
        </p:nvSpPr>
        <p:spPr/>
        <p:txBody>
          <a:bodyPr>
            <a:noAutofit/>
          </a:bodyPr>
          <a:lstStyle/>
          <a:p>
            <a:pPr marL="0" marR="0" indent="0">
              <a:lnSpc>
                <a:spcPct val="100000"/>
              </a:lnSpc>
              <a:spcBef>
                <a:spcPts val="0"/>
              </a:spcBef>
              <a:spcAft>
                <a:spcPts val="200"/>
              </a:spcAft>
              <a:buNone/>
            </a:pPr>
            <a:r>
              <a:rPr lang="it-IT" sz="1500" b="1" dirty="0">
                <a:effectLst/>
                <a:latin typeface="Calibri" panose="020F0502020204030204" pitchFamily="34" charset="0"/>
              </a:rPr>
              <a:t>COSA:</a:t>
            </a:r>
            <a:r>
              <a:rPr lang="it-IT" sz="1500" dirty="0">
                <a:effectLst/>
                <a:latin typeface="Calibri" panose="020F0502020204030204" pitchFamily="34" charset="0"/>
              </a:rPr>
              <a:t> possibili attività e azioni</a:t>
            </a:r>
          </a:p>
          <a:p>
            <a:pPr rtl="0" fontAlgn="ctr">
              <a:lnSpc>
                <a:spcPct val="100000"/>
              </a:lnSpc>
              <a:spcBef>
                <a:spcPts val="0"/>
              </a:spcBef>
              <a:spcAft>
                <a:spcPts val="200"/>
              </a:spcAft>
              <a:buFont typeface="Arial" panose="020B0604020202020204" pitchFamily="34" charset="0"/>
              <a:buChar char="•"/>
            </a:pPr>
            <a:r>
              <a:rPr lang="it-IT" sz="1500" dirty="0">
                <a:effectLst/>
                <a:latin typeface="Calibri" panose="020F0502020204030204" pitchFamily="34" charset="0"/>
              </a:rPr>
              <a:t>creazione di un </a:t>
            </a:r>
            <a:r>
              <a:rPr lang="it-IT" sz="1500" b="1" dirty="0">
                <a:effectLst/>
                <a:latin typeface="Calibri" panose="020F0502020204030204" pitchFamily="34" charset="0"/>
              </a:rPr>
              <a:t>Hub</a:t>
            </a:r>
            <a:r>
              <a:rPr lang="it-IT" sz="1500" dirty="0">
                <a:effectLst/>
                <a:latin typeface="Calibri" panose="020F0502020204030204" pitchFamily="34" charset="0"/>
              </a:rPr>
              <a:t> fisico sul territorio come luogo d’incontro e di connessione tra i diversi stakeholder dell’ecosistema sportivo (es federazioni, start-up, ecc.) e per ospitare attività collegate al progetto;</a:t>
            </a:r>
          </a:p>
          <a:p>
            <a:pPr rtl="0" fontAlgn="ctr">
              <a:lnSpc>
                <a:spcPct val="100000"/>
              </a:lnSpc>
              <a:spcBef>
                <a:spcPts val="0"/>
              </a:spcBef>
              <a:spcAft>
                <a:spcPts val="200"/>
              </a:spcAft>
              <a:buFont typeface="Arial" panose="020B0604020202020204" pitchFamily="34" charset="0"/>
              <a:buChar char="•"/>
            </a:pPr>
            <a:r>
              <a:rPr lang="it-IT" sz="1500" dirty="0">
                <a:effectLst/>
                <a:latin typeface="Calibri" panose="020F0502020204030204" pitchFamily="34" charset="0"/>
              </a:rPr>
              <a:t>realizzazione di eventi itineranti in logica</a:t>
            </a:r>
            <a:r>
              <a:rPr lang="it-IT" sz="1500" b="1" dirty="0">
                <a:effectLst/>
                <a:latin typeface="Calibri" panose="020F0502020204030204" pitchFamily="34" charset="0"/>
              </a:rPr>
              <a:t> Roadshow</a:t>
            </a:r>
            <a:r>
              <a:rPr lang="it-IT" sz="1500" dirty="0">
                <a:effectLst/>
                <a:latin typeface="Calibri" panose="020F0502020204030204" pitchFamily="34" charset="0"/>
              </a:rPr>
              <a:t> che si sposta presso diverse location del territorio: scuole, parchi,  aziende, federazioni, centri sportivi, ecc.;</a:t>
            </a:r>
          </a:p>
          <a:p>
            <a:pPr rtl="0" fontAlgn="ctr">
              <a:lnSpc>
                <a:spcPct val="100000"/>
              </a:lnSpc>
              <a:spcBef>
                <a:spcPts val="0"/>
              </a:spcBef>
              <a:spcAft>
                <a:spcPts val="200"/>
              </a:spcAft>
              <a:buFont typeface="Arial" panose="020B0604020202020204" pitchFamily="34" charset="0"/>
              <a:buChar char="•"/>
            </a:pPr>
            <a:r>
              <a:rPr lang="it-IT" sz="1500" dirty="0">
                <a:effectLst/>
                <a:latin typeface="Calibri" panose="020F0502020204030204" pitchFamily="34" charset="0"/>
              </a:rPr>
              <a:t>realizzazione di </a:t>
            </a:r>
            <a:r>
              <a:rPr lang="it-IT" sz="1500" b="1" dirty="0">
                <a:effectLst/>
                <a:latin typeface="Calibri" panose="020F0502020204030204" pitchFamily="34" charset="0"/>
              </a:rPr>
              <a:t>eventi virtuali </a:t>
            </a:r>
            <a:r>
              <a:rPr lang="it-IT" sz="1500" b="1" dirty="0">
                <a:latin typeface="Calibri" panose="020F0502020204030204" pitchFamily="34" charset="0"/>
              </a:rPr>
              <a:t>e</a:t>
            </a:r>
            <a:r>
              <a:rPr lang="it-IT" sz="1500" b="1" dirty="0">
                <a:effectLst/>
                <a:latin typeface="Calibri" panose="020F0502020204030204" pitchFamily="34" charset="0"/>
              </a:rPr>
              <a:t> Webinar</a:t>
            </a:r>
            <a:r>
              <a:rPr lang="it-IT" sz="1500" dirty="0">
                <a:effectLst/>
                <a:latin typeface="Calibri" panose="020F0502020204030204" pitchFamily="34" charset="0"/>
              </a:rPr>
              <a:t> per presentare le innovazioni tecnologiche in ambito sportivo al territorio;</a:t>
            </a:r>
          </a:p>
          <a:p>
            <a:pPr rtl="0" fontAlgn="ctr">
              <a:lnSpc>
                <a:spcPct val="100000"/>
              </a:lnSpc>
              <a:spcBef>
                <a:spcPts val="0"/>
              </a:spcBef>
              <a:spcAft>
                <a:spcPts val="200"/>
              </a:spcAft>
              <a:buFont typeface="Arial" panose="020B0604020202020204" pitchFamily="34" charset="0"/>
              <a:buChar char="•"/>
            </a:pPr>
            <a:r>
              <a:rPr lang="it-IT" sz="1500" dirty="0">
                <a:effectLst/>
                <a:latin typeface="Calibri" panose="020F0502020204030204" pitchFamily="34" charset="0"/>
              </a:rPr>
              <a:t>creazione di una </a:t>
            </a:r>
            <a:r>
              <a:rPr lang="it-IT" sz="1500" b="1" dirty="0">
                <a:effectLst/>
                <a:latin typeface="Calibri" panose="020F0502020204030204" pitchFamily="34" charset="0"/>
              </a:rPr>
              <a:t>community</a:t>
            </a:r>
            <a:r>
              <a:rPr lang="it-IT" sz="1500" dirty="0">
                <a:effectLst/>
                <a:latin typeface="Calibri" panose="020F0502020204030204" pitchFamily="34" charset="0"/>
              </a:rPr>
              <a:t> per coinvolgere, condividere e far crescere le performance sportive;</a:t>
            </a:r>
          </a:p>
          <a:p>
            <a:pPr rtl="0" fontAlgn="ctr">
              <a:lnSpc>
                <a:spcPct val="100000"/>
              </a:lnSpc>
              <a:spcBef>
                <a:spcPts val="0"/>
              </a:spcBef>
              <a:spcAft>
                <a:spcPts val="200"/>
              </a:spcAft>
              <a:buFont typeface="Arial" panose="020B0604020202020204" pitchFamily="34" charset="0"/>
              <a:buChar char="•"/>
            </a:pPr>
            <a:r>
              <a:rPr lang="it-IT" sz="1500" b="1" dirty="0">
                <a:effectLst/>
                <a:latin typeface="Calibri" panose="020F0502020204030204" pitchFamily="34" charset="0"/>
              </a:rPr>
              <a:t>raccolta di feedback </a:t>
            </a:r>
            <a:r>
              <a:rPr lang="it-IT" sz="1500" dirty="0">
                <a:effectLst/>
                <a:latin typeface="Calibri" panose="020F0502020204030204" pitchFamily="34" charset="0"/>
              </a:rPr>
              <a:t>da parte delle persone coinvolte.</a:t>
            </a:r>
            <a:endParaRPr lang="it-IT" sz="1500" b="1" dirty="0">
              <a:effectLst/>
              <a:latin typeface="Calibri" panose="020F0502020204030204" pitchFamily="34" charset="0"/>
            </a:endParaRPr>
          </a:p>
          <a:p>
            <a:pPr marL="0" marR="0" indent="0">
              <a:lnSpc>
                <a:spcPct val="100000"/>
              </a:lnSpc>
              <a:spcBef>
                <a:spcPts val="0"/>
              </a:spcBef>
              <a:spcAft>
                <a:spcPts val="200"/>
              </a:spcAft>
              <a:buNone/>
            </a:pPr>
            <a:r>
              <a:rPr lang="it-IT" sz="1500" b="1" dirty="0">
                <a:effectLst/>
                <a:latin typeface="Calibri" panose="020F0502020204030204" pitchFamily="34" charset="0"/>
              </a:rPr>
              <a:t>COME: 	</a:t>
            </a:r>
          </a:p>
          <a:p>
            <a:pPr>
              <a:lnSpc>
                <a:spcPct val="100000"/>
              </a:lnSpc>
              <a:spcBef>
                <a:spcPts val="0"/>
              </a:spcBef>
              <a:spcAft>
                <a:spcPts val="200"/>
              </a:spcAft>
            </a:pPr>
            <a:r>
              <a:rPr lang="it-IT" sz="1500" dirty="0">
                <a:effectLst/>
                <a:latin typeface="Calibri" panose="020F0502020204030204" pitchFamily="34" charset="0"/>
              </a:rPr>
              <a:t>media partner come Fortune, per dare visibilità alla nostra proposta e partecipazione a fiere di settore (Rimini Fitness);</a:t>
            </a:r>
          </a:p>
          <a:p>
            <a:pPr>
              <a:lnSpc>
                <a:spcPct val="100000"/>
              </a:lnSpc>
              <a:spcBef>
                <a:spcPts val="0"/>
              </a:spcBef>
              <a:spcAft>
                <a:spcPts val="200"/>
              </a:spcAft>
            </a:pPr>
            <a:r>
              <a:rPr lang="it-IT" sz="1500" dirty="0">
                <a:effectLst/>
                <a:latin typeface="Calibri" panose="020F0502020204030204" pitchFamily="34" charset="0"/>
              </a:rPr>
              <a:t>televisione/social media/radio che segue le attività e che ha un effetto moltiplicatore per l'impatto;</a:t>
            </a:r>
          </a:p>
          <a:p>
            <a:pPr>
              <a:lnSpc>
                <a:spcPct val="100000"/>
              </a:lnSpc>
              <a:spcBef>
                <a:spcPts val="0"/>
              </a:spcBef>
              <a:spcAft>
                <a:spcPts val="200"/>
              </a:spcAft>
            </a:pPr>
            <a:r>
              <a:rPr lang="it-IT" sz="1500" dirty="0">
                <a:latin typeface="Calibri" panose="020F0502020204030204" pitchFamily="34" charset="0"/>
              </a:rPr>
              <a:t>collaborazione con il mondo associativo locale (es. Federalberghi).</a:t>
            </a:r>
            <a:endParaRPr lang="it-IT" sz="1500" b="1" dirty="0">
              <a:latin typeface="Calibri" panose="020F0502020204030204" pitchFamily="34" charset="0"/>
            </a:endParaRPr>
          </a:p>
        </p:txBody>
      </p:sp>
      <p:sp>
        <p:nvSpPr>
          <p:cNvPr id="5" name="Segnaposto numero diapositiva 4">
            <a:extLst>
              <a:ext uri="{FF2B5EF4-FFF2-40B4-BE49-F238E27FC236}">
                <a16:creationId xmlns:a16="http://schemas.microsoft.com/office/drawing/2014/main" id="{E85E99DD-7DA6-8FA0-F3FD-422B75352ECC}"/>
              </a:ext>
            </a:extLst>
          </p:cNvPr>
          <p:cNvSpPr>
            <a:spLocks noGrp="1"/>
          </p:cNvSpPr>
          <p:nvPr>
            <p:ph type="sldNum" sz="quarter" idx="12"/>
          </p:nvPr>
        </p:nvSpPr>
        <p:spPr>
          <a:xfrm>
            <a:off x="11305309" y="5279111"/>
            <a:ext cx="474376" cy="365125"/>
          </a:xfrm>
        </p:spPr>
        <p:txBody>
          <a:bodyPr/>
          <a:lstStyle/>
          <a:p>
            <a:fld id="{DE78B50C-1A4D-EE4D-ADE9-69658C84A335}" type="slidenum">
              <a:rPr lang="it-IT" smtClean="0">
                <a:solidFill>
                  <a:schemeClr val="bg1">
                    <a:lumMod val="50000"/>
                  </a:schemeClr>
                </a:solidFill>
              </a:rPr>
              <a:t>19</a:t>
            </a:fld>
            <a:endParaRPr lang="it-IT" dirty="0">
              <a:solidFill>
                <a:schemeClr val="bg1">
                  <a:lumMod val="50000"/>
                </a:schemeClr>
              </a:solidFill>
            </a:endParaRPr>
          </a:p>
        </p:txBody>
      </p:sp>
    </p:spTree>
    <p:extLst>
      <p:ext uri="{BB962C8B-B14F-4D97-AF65-F5344CB8AC3E}">
        <p14:creationId xmlns:p14="http://schemas.microsoft.com/office/powerpoint/2010/main" val="17320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01A606-7704-B405-98A2-062E8C2F19CD}"/>
              </a:ext>
            </a:extLst>
          </p:cNvPr>
          <p:cNvSpPr>
            <a:spLocks noGrp="1"/>
          </p:cNvSpPr>
          <p:nvPr>
            <p:ph type="title"/>
          </p:nvPr>
        </p:nvSpPr>
        <p:spPr>
          <a:xfrm>
            <a:off x="2642992" y="88901"/>
            <a:ext cx="8710808" cy="711199"/>
          </a:xfrm>
        </p:spPr>
        <p:txBody>
          <a:bodyPr>
            <a:normAutofit/>
          </a:bodyPr>
          <a:lstStyle/>
          <a:p>
            <a:r>
              <a:rPr lang="it-IT"/>
              <a:t>Partecipanti </a:t>
            </a:r>
            <a:r>
              <a:rPr lang="it-IT" err="1"/>
              <a:t>Cop</a:t>
            </a:r>
            <a:r>
              <a:rPr lang="it-IT"/>
              <a:t> 5</a:t>
            </a:r>
          </a:p>
        </p:txBody>
      </p:sp>
      <p:graphicFrame>
        <p:nvGraphicFramePr>
          <p:cNvPr id="4" name="Tabella 3">
            <a:extLst>
              <a:ext uri="{FF2B5EF4-FFF2-40B4-BE49-F238E27FC236}">
                <a16:creationId xmlns:a16="http://schemas.microsoft.com/office/drawing/2014/main" id="{25D41138-CEDD-B39C-4EEF-39EBA74568AD}"/>
              </a:ext>
            </a:extLst>
          </p:cNvPr>
          <p:cNvGraphicFramePr>
            <a:graphicFrameLocks noGrp="1"/>
          </p:cNvGraphicFramePr>
          <p:nvPr>
            <p:extLst>
              <p:ext uri="{D42A27DB-BD31-4B8C-83A1-F6EECF244321}">
                <p14:modId xmlns:p14="http://schemas.microsoft.com/office/powerpoint/2010/main" val="214029518"/>
              </p:ext>
            </p:extLst>
          </p:nvPr>
        </p:nvGraphicFramePr>
        <p:xfrm>
          <a:off x="881744" y="1160692"/>
          <a:ext cx="10510077" cy="3602877"/>
        </p:xfrm>
        <a:graphic>
          <a:graphicData uri="http://schemas.openxmlformats.org/drawingml/2006/table">
            <a:tbl>
              <a:tblPr>
                <a:tableStyleId>{5940675A-B579-460E-94D1-54222C63F5DA}</a:tableStyleId>
              </a:tblPr>
              <a:tblGrid>
                <a:gridCol w="1253046">
                  <a:extLst>
                    <a:ext uri="{9D8B030D-6E8A-4147-A177-3AD203B41FA5}">
                      <a16:colId xmlns:a16="http://schemas.microsoft.com/office/drawing/2014/main" val="2617832818"/>
                    </a:ext>
                  </a:extLst>
                </a:gridCol>
                <a:gridCol w="1640356">
                  <a:extLst>
                    <a:ext uri="{9D8B030D-6E8A-4147-A177-3AD203B41FA5}">
                      <a16:colId xmlns:a16="http://schemas.microsoft.com/office/drawing/2014/main" val="1617869476"/>
                    </a:ext>
                  </a:extLst>
                </a:gridCol>
                <a:gridCol w="747736">
                  <a:extLst>
                    <a:ext uri="{9D8B030D-6E8A-4147-A177-3AD203B41FA5}">
                      <a16:colId xmlns:a16="http://schemas.microsoft.com/office/drawing/2014/main" val="2468244077"/>
                    </a:ext>
                  </a:extLst>
                </a:gridCol>
                <a:gridCol w="3929796">
                  <a:extLst>
                    <a:ext uri="{9D8B030D-6E8A-4147-A177-3AD203B41FA5}">
                      <a16:colId xmlns:a16="http://schemas.microsoft.com/office/drawing/2014/main" val="1932563730"/>
                    </a:ext>
                  </a:extLst>
                </a:gridCol>
                <a:gridCol w="2939143">
                  <a:extLst>
                    <a:ext uri="{9D8B030D-6E8A-4147-A177-3AD203B41FA5}">
                      <a16:colId xmlns:a16="http://schemas.microsoft.com/office/drawing/2014/main" val="1276936905"/>
                    </a:ext>
                  </a:extLst>
                </a:gridCol>
              </a:tblGrid>
              <a:tr h="181108">
                <a:tc>
                  <a:txBody>
                    <a:bodyPr/>
                    <a:lstStyle/>
                    <a:p>
                      <a:pPr algn="ctr" fontAlgn="b"/>
                      <a:r>
                        <a:rPr lang="it-IT" sz="1600" b="1" u="none" strike="noStrike">
                          <a:solidFill>
                            <a:srgbClr val="000000"/>
                          </a:solidFill>
                          <a:effectLst/>
                          <a:latin typeface="+mn-lt"/>
                        </a:rPr>
                        <a:t>Nome</a:t>
                      </a:r>
                      <a:endParaRPr lang="it-IT" sz="1600" b="1" i="0" u="none" strike="noStrike">
                        <a:solidFill>
                          <a:srgbClr val="000000"/>
                        </a:solidFill>
                        <a:effectLst/>
                        <a:latin typeface="+mn-lt"/>
                      </a:endParaRPr>
                    </a:p>
                  </a:txBody>
                  <a:tcPr marL="8489" marR="8489" marT="8489" marB="0" anchor="ctr">
                    <a:solidFill>
                      <a:schemeClr val="accent5"/>
                    </a:solidFill>
                  </a:tcPr>
                </a:tc>
                <a:tc>
                  <a:txBody>
                    <a:bodyPr/>
                    <a:lstStyle/>
                    <a:p>
                      <a:pPr algn="ctr" fontAlgn="b"/>
                      <a:r>
                        <a:rPr lang="it-IT" sz="1600" b="1" u="none" strike="noStrike">
                          <a:solidFill>
                            <a:srgbClr val="000000"/>
                          </a:solidFill>
                          <a:effectLst/>
                          <a:latin typeface="+mn-lt"/>
                        </a:rPr>
                        <a:t>Cognome</a:t>
                      </a:r>
                      <a:endParaRPr lang="it-IT" sz="1600" b="1" i="0" u="none" strike="noStrike">
                        <a:solidFill>
                          <a:srgbClr val="000000"/>
                        </a:solidFill>
                        <a:effectLst/>
                        <a:latin typeface="+mn-lt"/>
                      </a:endParaRPr>
                    </a:p>
                  </a:txBody>
                  <a:tcPr marL="8489" marR="8489" marT="8489" marB="0" anchor="ctr">
                    <a:solidFill>
                      <a:schemeClr val="accent5"/>
                    </a:solidFill>
                  </a:tcPr>
                </a:tc>
                <a:tc>
                  <a:txBody>
                    <a:bodyPr/>
                    <a:lstStyle/>
                    <a:p>
                      <a:pPr algn="ctr" fontAlgn="b"/>
                      <a:r>
                        <a:rPr lang="it-IT" sz="1600" b="1" u="none" strike="noStrike">
                          <a:solidFill>
                            <a:srgbClr val="000000"/>
                          </a:solidFill>
                          <a:effectLst/>
                          <a:latin typeface="+mn-lt"/>
                        </a:rPr>
                        <a:t>Provincia</a:t>
                      </a:r>
                      <a:endParaRPr lang="it-IT" sz="1600" b="1" i="0" u="none" strike="noStrike">
                        <a:solidFill>
                          <a:srgbClr val="000000"/>
                        </a:solidFill>
                        <a:effectLst/>
                        <a:latin typeface="+mn-lt"/>
                      </a:endParaRPr>
                    </a:p>
                  </a:txBody>
                  <a:tcPr marL="8489" marR="8489" marT="8489" marB="0" anchor="ctr">
                    <a:solidFill>
                      <a:schemeClr val="accent5"/>
                    </a:solidFill>
                  </a:tcPr>
                </a:tc>
                <a:tc>
                  <a:txBody>
                    <a:bodyPr/>
                    <a:lstStyle/>
                    <a:p>
                      <a:pPr algn="ctr" fontAlgn="b"/>
                      <a:r>
                        <a:rPr lang="it-IT" sz="1600" b="1" u="none" strike="noStrike">
                          <a:solidFill>
                            <a:srgbClr val="000000"/>
                          </a:solidFill>
                          <a:effectLst/>
                          <a:latin typeface="+mn-lt"/>
                        </a:rPr>
                        <a:t>Ente</a:t>
                      </a:r>
                      <a:endParaRPr lang="it-IT" sz="1600" b="1" i="0" u="none" strike="noStrike">
                        <a:solidFill>
                          <a:srgbClr val="000000"/>
                        </a:solidFill>
                        <a:effectLst/>
                        <a:latin typeface="+mn-lt"/>
                      </a:endParaRPr>
                    </a:p>
                  </a:txBody>
                  <a:tcPr marL="8489" marR="8489" marT="8489" marB="0" anchor="ctr">
                    <a:solidFill>
                      <a:schemeClr val="accent5"/>
                    </a:solidFill>
                  </a:tcPr>
                </a:tc>
                <a:tc>
                  <a:txBody>
                    <a:bodyPr/>
                    <a:lstStyle/>
                    <a:p>
                      <a:pPr algn="ctr" fontAlgn="b"/>
                      <a:r>
                        <a:rPr lang="it-IT" sz="1600" b="1" u="none" strike="noStrike">
                          <a:solidFill>
                            <a:srgbClr val="000000"/>
                          </a:solidFill>
                          <a:effectLst/>
                          <a:latin typeface="+mn-lt"/>
                        </a:rPr>
                        <a:t>Ruolo</a:t>
                      </a:r>
                      <a:endParaRPr lang="it-IT" sz="1600" b="1" i="0" u="none" strike="noStrike">
                        <a:solidFill>
                          <a:srgbClr val="000000"/>
                        </a:solidFill>
                        <a:effectLst/>
                        <a:latin typeface="+mn-lt"/>
                      </a:endParaRPr>
                    </a:p>
                  </a:txBody>
                  <a:tcPr marL="8489" marR="8489" marT="8489" marB="0" anchor="ctr">
                    <a:solidFill>
                      <a:schemeClr val="accent5"/>
                    </a:solidFill>
                  </a:tcPr>
                </a:tc>
                <a:extLst>
                  <a:ext uri="{0D108BD9-81ED-4DB2-BD59-A6C34878D82A}">
                    <a16:rowId xmlns:a16="http://schemas.microsoft.com/office/drawing/2014/main" val="1208660686"/>
                  </a:ext>
                </a:extLst>
              </a:tr>
              <a:tr h="339578">
                <a:tc>
                  <a:txBody>
                    <a:bodyPr/>
                    <a:lstStyle/>
                    <a:p>
                      <a:pPr algn="ctr" fontAlgn="b"/>
                      <a:r>
                        <a:rPr lang="it-IT" sz="1600" b="0" u="none" strike="noStrike">
                          <a:solidFill>
                            <a:srgbClr val="000000"/>
                          </a:solidFill>
                          <a:effectLst/>
                          <a:latin typeface="+mn-lt"/>
                        </a:rPr>
                        <a:t>Giuseppe </a:t>
                      </a:r>
                      <a:endParaRPr lang="it-IT" sz="1600" b="0" i="0" u="none" strike="noStrike">
                        <a:solidFill>
                          <a:srgbClr val="000000"/>
                        </a:solidFill>
                        <a:effectLst/>
                        <a:latin typeface="+mn-lt"/>
                      </a:endParaRPr>
                    </a:p>
                  </a:txBody>
                  <a:tcPr marL="8489" marR="8489" marT="8489" marB="0" anchor="ctr"/>
                </a:tc>
                <a:tc>
                  <a:txBody>
                    <a:bodyPr/>
                    <a:lstStyle/>
                    <a:p>
                      <a:pPr algn="ctr" fontAlgn="b"/>
                      <a:r>
                        <a:rPr lang="it-IT" sz="1600" b="0" u="none" strike="noStrike">
                          <a:solidFill>
                            <a:srgbClr val="000000"/>
                          </a:solidFill>
                          <a:effectLst/>
                          <a:latin typeface="+mn-lt"/>
                        </a:rPr>
                        <a:t>Antonucci</a:t>
                      </a:r>
                      <a:endParaRPr lang="it-IT" sz="1600" b="0" i="0" u="none" strike="noStrike">
                        <a:solidFill>
                          <a:srgbClr val="000000"/>
                        </a:solidFill>
                        <a:effectLst/>
                        <a:latin typeface="+mn-lt"/>
                      </a:endParaRPr>
                    </a:p>
                  </a:txBody>
                  <a:tcPr marL="8489" marR="8489" marT="8489" marB="0" anchor="ctr"/>
                </a:tc>
                <a:tc>
                  <a:txBody>
                    <a:bodyPr/>
                    <a:lstStyle/>
                    <a:p>
                      <a:pPr algn="ctr" fontAlgn="b"/>
                      <a:r>
                        <a:rPr lang="it-IT" sz="1600" b="0" u="none" strike="noStrike">
                          <a:solidFill>
                            <a:srgbClr val="000000"/>
                          </a:solidFill>
                          <a:effectLst/>
                          <a:latin typeface="+mn-lt"/>
                        </a:rPr>
                        <a:t>Torino</a:t>
                      </a:r>
                      <a:endParaRPr lang="it-IT" sz="1600" b="0" i="0" u="none" strike="noStrike">
                        <a:solidFill>
                          <a:srgbClr val="000000"/>
                        </a:solidFill>
                        <a:effectLst/>
                        <a:latin typeface="+mn-lt"/>
                      </a:endParaRPr>
                    </a:p>
                  </a:txBody>
                  <a:tcPr marL="8489" marR="8489" marT="8489" marB="0" anchor="ctr"/>
                </a:tc>
                <a:tc>
                  <a:txBody>
                    <a:bodyPr/>
                    <a:lstStyle/>
                    <a:p>
                      <a:pPr algn="ctr" fontAlgn="b"/>
                      <a:r>
                        <a:rPr lang="it-IT" sz="1600" b="0" u="none" strike="noStrike">
                          <a:solidFill>
                            <a:srgbClr val="000000"/>
                          </a:solidFill>
                          <a:effectLst/>
                          <a:latin typeface="+mn-lt"/>
                        </a:rPr>
                        <a:t>Associazione Sport Disabili Piemonte Siglabile </a:t>
                      </a:r>
                      <a:r>
                        <a:rPr lang="it-IT" sz="1600" b="0" u="none" strike="noStrike" err="1">
                          <a:solidFill>
                            <a:srgbClr val="000000"/>
                          </a:solidFill>
                          <a:effectLst/>
                          <a:latin typeface="+mn-lt"/>
                        </a:rPr>
                        <a:t>Sportdipiù</a:t>
                      </a:r>
                      <a:endParaRPr lang="it-IT" sz="1600" b="0" i="0" u="none" strike="noStrike">
                        <a:solidFill>
                          <a:srgbClr val="000000"/>
                        </a:solidFill>
                        <a:effectLst/>
                        <a:latin typeface="+mn-lt"/>
                      </a:endParaRPr>
                    </a:p>
                  </a:txBody>
                  <a:tcPr marL="8489" marR="8489" marT="8489" marB="0" anchor="ctr"/>
                </a:tc>
                <a:tc>
                  <a:txBody>
                    <a:bodyPr/>
                    <a:lstStyle/>
                    <a:p>
                      <a:pPr algn="ctr" fontAlgn="b"/>
                      <a:r>
                        <a:rPr lang="it-IT" sz="1600" b="0" u="none" strike="noStrike">
                          <a:solidFill>
                            <a:srgbClr val="000000"/>
                          </a:solidFill>
                          <a:effectLst/>
                          <a:latin typeface="+mn-lt"/>
                        </a:rPr>
                        <a:t>Presidente</a:t>
                      </a:r>
                      <a:endParaRPr lang="it-IT" sz="1600" b="0" i="0" u="none" strike="noStrike">
                        <a:solidFill>
                          <a:srgbClr val="000000"/>
                        </a:solidFill>
                        <a:effectLst/>
                        <a:latin typeface="+mn-lt"/>
                      </a:endParaRPr>
                    </a:p>
                  </a:txBody>
                  <a:tcPr marL="8489" marR="8489" marT="8489" marB="0" anchor="ctr"/>
                </a:tc>
                <a:extLst>
                  <a:ext uri="{0D108BD9-81ED-4DB2-BD59-A6C34878D82A}">
                    <a16:rowId xmlns:a16="http://schemas.microsoft.com/office/drawing/2014/main" val="689520144"/>
                  </a:ext>
                </a:extLst>
              </a:tr>
              <a:tr h="181108">
                <a:tc>
                  <a:txBody>
                    <a:bodyPr/>
                    <a:lstStyle/>
                    <a:p>
                      <a:pPr algn="ctr" fontAlgn="b"/>
                      <a:r>
                        <a:rPr lang="it-IT" sz="1600" b="0" u="none" strike="noStrike">
                          <a:solidFill>
                            <a:srgbClr val="000000"/>
                          </a:solidFill>
                          <a:effectLst/>
                          <a:latin typeface="+mn-lt"/>
                        </a:rPr>
                        <a:t>Katia</a:t>
                      </a:r>
                      <a:endParaRPr lang="it-IT" sz="1600" b="0" i="0" u="none" strike="noStrike">
                        <a:solidFill>
                          <a:srgbClr val="000000"/>
                        </a:solidFill>
                        <a:effectLst/>
                        <a:latin typeface="+mn-lt"/>
                      </a:endParaRPr>
                    </a:p>
                  </a:txBody>
                  <a:tcPr marL="8489" marR="8489" marT="8489" marB="0" anchor="ctr"/>
                </a:tc>
                <a:tc>
                  <a:txBody>
                    <a:bodyPr/>
                    <a:lstStyle/>
                    <a:p>
                      <a:pPr algn="ctr" fontAlgn="b"/>
                      <a:r>
                        <a:rPr lang="it-IT" sz="1600" b="0" u="none" strike="noStrike">
                          <a:solidFill>
                            <a:srgbClr val="000000"/>
                          </a:solidFill>
                          <a:effectLst/>
                          <a:latin typeface="+mn-lt"/>
                        </a:rPr>
                        <a:t>Arrighi</a:t>
                      </a:r>
                      <a:endParaRPr lang="it-IT" sz="1600" b="0" i="0" u="none" strike="noStrike">
                        <a:solidFill>
                          <a:srgbClr val="000000"/>
                        </a:solidFill>
                        <a:effectLst/>
                        <a:latin typeface="+mn-lt"/>
                      </a:endParaRPr>
                    </a:p>
                  </a:txBody>
                  <a:tcPr marL="8489" marR="8489" marT="8489" marB="0" anchor="ctr"/>
                </a:tc>
                <a:tc>
                  <a:txBody>
                    <a:bodyPr/>
                    <a:lstStyle/>
                    <a:p>
                      <a:pPr algn="ctr" fontAlgn="b"/>
                      <a:r>
                        <a:rPr lang="it-IT" sz="1600" b="0" u="none" strike="noStrike">
                          <a:solidFill>
                            <a:srgbClr val="000000"/>
                          </a:solidFill>
                          <a:effectLst/>
                          <a:latin typeface="+mn-lt"/>
                        </a:rPr>
                        <a:t>CO</a:t>
                      </a:r>
                      <a:endParaRPr lang="it-IT" sz="1600" b="0" i="0" u="none" strike="noStrike">
                        <a:solidFill>
                          <a:srgbClr val="000000"/>
                        </a:solidFill>
                        <a:effectLst/>
                        <a:latin typeface="+mn-lt"/>
                      </a:endParaRPr>
                    </a:p>
                  </a:txBody>
                  <a:tcPr marL="8489" marR="8489" marT="8489" marB="0" anchor="ctr"/>
                </a:tc>
                <a:tc>
                  <a:txBody>
                    <a:bodyPr/>
                    <a:lstStyle/>
                    <a:p>
                      <a:pPr algn="ctr" fontAlgn="b"/>
                      <a:r>
                        <a:rPr lang="it-IT" sz="1600" b="0" u="none" strike="noStrike">
                          <a:solidFill>
                            <a:srgbClr val="000000"/>
                          </a:solidFill>
                          <a:effectLst/>
                          <a:latin typeface="+mn-lt"/>
                        </a:rPr>
                        <a:t>Consulenti dello Sport</a:t>
                      </a:r>
                      <a:endParaRPr lang="it-IT" sz="1600" b="0" i="0" u="none" strike="noStrike">
                        <a:solidFill>
                          <a:srgbClr val="000000"/>
                        </a:solidFill>
                        <a:effectLst/>
                        <a:latin typeface="+mn-lt"/>
                      </a:endParaRPr>
                    </a:p>
                  </a:txBody>
                  <a:tcPr marL="8489" marR="8489" marT="8489" marB="0" anchor="ctr"/>
                </a:tc>
                <a:tc>
                  <a:txBody>
                    <a:bodyPr/>
                    <a:lstStyle/>
                    <a:p>
                      <a:pPr algn="ctr" fontAlgn="b"/>
                      <a:r>
                        <a:rPr lang="it-IT" sz="1600" b="0" u="none" strike="noStrike">
                          <a:solidFill>
                            <a:srgbClr val="000000"/>
                          </a:solidFill>
                          <a:effectLst/>
                          <a:latin typeface="+mn-lt"/>
                        </a:rPr>
                        <a:t>Socia</a:t>
                      </a:r>
                      <a:endParaRPr lang="it-IT" sz="1600" b="0" i="0" u="none" strike="noStrike">
                        <a:solidFill>
                          <a:srgbClr val="000000"/>
                        </a:solidFill>
                        <a:effectLst/>
                        <a:latin typeface="+mn-lt"/>
                      </a:endParaRPr>
                    </a:p>
                  </a:txBody>
                  <a:tcPr marL="8489" marR="8489" marT="8489" marB="0" anchor="ctr"/>
                </a:tc>
                <a:extLst>
                  <a:ext uri="{0D108BD9-81ED-4DB2-BD59-A6C34878D82A}">
                    <a16:rowId xmlns:a16="http://schemas.microsoft.com/office/drawing/2014/main" val="267519684"/>
                  </a:ext>
                </a:extLst>
              </a:tr>
              <a:tr h="192428">
                <a:tc>
                  <a:txBody>
                    <a:bodyPr/>
                    <a:lstStyle/>
                    <a:p>
                      <a:pPr algn="ctr" fontAlgn="b"/>
                      <a:r>
                        <a:rPr lang="it-IT" sz="1600" b="0" u="none" strike="noStrike">
                          <a:solidFill>
                            <a:srgbClr val="000000"/>
                          </a:solidFill>
                          <a:effectLst/>
                          <a:latin typeface="+mn-lt"/>
                        </a:rPr>
                        <a:t>Fabio</a:t>
                      </a:r>
                      <a:endParaRPr lang="it-IT" sz="1600" b="0" i="0" u="none" strike="noStrike">
                        <a:solidFill>
                          <a:srgbClr val="000000"/>
                        </a:solidFill>
                        <a:effectLst/>
                        <a:latin typeface="+mn-lt"/>
                      </a:endParaRPr>
                    </a:p>
                  </a:txBody>
                  <a:tcPr marL="8489" marR="8489" marT="8489" marB="0" anchor="ctr"/>
                </a:tc>
                <a:tc>
                  <a:txBody>
                    <a:bodyPr/>
                    <a:lstStyle/>
                    <a:p>
                      <a:pPr algn="ctr" fontAlgn="b"/>
                      <a:r>
                        <a:rPr lang="it-IT" sz="1600" b="0" u="none" strike="noStrike">
                          <a:solidFill>
                            <a:srgbClr val="000000"/>
                          </a:solidFill>
                          <a:effectLst/>
                          <a:latin typeface="+mn-lt"/>
                        </a:rPr>
                        <a:t>Borio</a:t>
                      </a:r>
                      <a:endParaRPr lang="it-IT" sz="1600" b="0" i="0" u="none" strike="noStrike">
                        <a:solidFill>
                          <a:srgbClr val="000000"/>
                        </a:solidFill>
                        <a:effectLst/>
                        <a:latin typeface="+mn-lt"/>
                      </a:endParaRPr>
                    </a:p>
                  </a:txBody>
                  <a:tcPr marL="8489" marR="8489" marT="8489" marB="0" anchor="ctr"/>
                </a:tc>
                <a:tc>
                  <a:txBody>
                    <a:bodyPr/>
                    <a:lstStyle/>
                    <a:p>
                      <a:pPr algn="ctr" fontAlgn="b"/>
                      <a:r>
                        <a:rPr lang="it-IT" sz="1600" b="0" u="none" strike="noStrike">
                          <a:solidFill>
                            <a:srgbClr val="000000"/>
                          </a:solidFill>
                          <a:effectLst/>
                          <a:latin typeface="+mn-lt"/>
                        </a:rPr>
                        <a:t>Torino</a:t>
                      </a:r>
                      <a:endParaRPr lang="it-IT" sz="1600" b="0" i="0" u="none" strike="noStrike">
                        <a:solidFill>
                          <a:srgbClr val="000000"/>
                        </a:solidFill>
                        <a:effectLst/>
                        <a:latin typeface="+mn-lt"/>
                      </a:endParaRPr>
                    </a:p>
                  </a:txBody>
                  <a:tcPr marL="8489" marR="8489" marT="8489" marB="0" anchor="ctr"/>
                </a:tc>
                <a:tc>
                  <a:txBody>
                    <a:bodyPr/>
                    <a:lstStyle/>
                    <a:p>
                      <a:pPr algn="ctr" fontAlgn="b"/>
                      <a:r>
                        <a:rPr lang="it-IT" sz="1600" b="0" u="none" strike="noStrike">
                          <a:solidFill>
                            <a:srgbClr val="000000"/>
                          </a:solidFill>
                          <a:effectLst/>
                          <a:latin typeface="+mn-lt"/>
                        </a:rPr>
                        <a:t>Federalberghi Torino</a:t>
                      </a:r>
                      <a:endParaRPr lang="it-IT" sz="1600" b="0" i="0" u="none" strike="noStrike">
                        <a:solidFill>
                          <a:srgbClr val="000000"/>
                        </a:solidFill>
                        <a:effectLst/>
                        <a:latin typeface="+mn-lt"/>
                      </a:endParaRPr>
                    </a:p>
                  </a:txBody>
                  <a:tcPr marL="8489" marR="8489" marT="8489" marB="0" anchor="ctr"/>
                </a:tc>
                <a:tc>
                  <a:txBody>
                    <a:bodyPr/>
                    <a:lstStyle/>
                    <a:p>
                      <a:pPr algn="ctr" fontAlgn="b"/>
                      <a:r>
                        <a:rPr lang="it-IT" sz="1600" b="0" u="none" strike="noStrike">
                          <a:solidFill>
                            <a:srgbClr val="000000"/>
                          </a:solidFill>
                          <a:effectLst/>
                          <a:latin typeface="+mn-lt"/>
                        </a:rPr>
                        <a:t>Presidente</a:t>
                      </a:r>
                      <a:endParaRPr lang="it-IT" sz="1600" b="0" i="0" u="none" strike="noStrike">
                        <a:solidFill>
                          <a:srgbClr val="000000"/>
                        </a:solidFill>
                        <a:effectLst/>
                        <a:latin typeface="+mn-lt"/>
                      </a:endParaRPr>
                    </a:p>
                  </a:txBody>
                  <a:tcPr marL="8489" marR="8489" marT="8489" marB="0" anchor="ctr"/>
                </a:tc>
                <a:extLst>
                  <a:ext uri="{0D108BD9-81ED-4DB2-BD59-A6C34878D82A}">
                    <a16:rowId xmlns:a16="http://schemas.microsoft.com/office/drawing/2014/main" val="1130013455"/>
                  </a:ext>
                </a:extLst>
              </a:tr>
              <a:tr h="181108">
                <a:tc>
                  <a:txBody>
                    <a:bodyPr/>
                    <a:lstStyle/>
                    <a:p>
                      <a:pPr algn="ctr" fontAlgn="b"/>
                      <a:r>
                        <a:rPr lang="it-IT" sz="1600" b="0" u="none" strike="noStrike">
                          <a:solidFill>
                            <a:srgbClr val="000000"/>
                          </a:solidFill>
                          <a:effectLst/>
                          <a:latin typeface="+mn-lt"/>
                        </a:rPr>
                        <a:t>Luigi</a:t>
                      </a:r>
                      <a:endParaRPr lang="it-IT" sz="1600" b="0" i="0" u="none" strike="noStrike">
                        <a:solidFill>
                          <a:srgbClr val="000000"/>
                        </a:solidFill>
                        <a:effectLst/>
                        <a:latin typeface="+mn-lt"/>
                      </a:endParaRPr>
                    </a:p>
                  </a:txBody>
                  <a:tcPr marL="8489" marR="8489" marT="8489" marB="0" anchor="ctr"/>
                </a:tc>
                <a:tc>
                  <a:txBody>
                    <a:bodyPr/>
                    <a:lstStyle/>
                    <a:p>
                      <a:pPr algn="ctr" fontAlgn="b"/>
                      <a:r>
                        <a:rPr lang="it-IT" sz="1600" b="0" u="none" strike="noStrike">
                          <a:solidFill>
                            <a:srgbClr val="000000"/>
                          </a:solidFill>
                          <a:effectLst/>
                          <a:latin typeface="+mn-lt"/>
                        </a:rPr>
                        <a:t>Bragadin</a:t>
                      </a:r>
                      <a:endParaRPr lang="it-IT" sz="1600" b="0" i="0" u="none" strike="noStrike">
                        <a:solidFill>
                          <a:srgbClr val="000000"/>
                        </a:solidFill>
                        <a:effectLst/>
                        <a:latin typeface="+mn-lt"/>
                      </a:endParaRPr>
                    </a:p>
                  </a:txBody>
                  <a:tcPr marL="8489" marR="8489" marT="8489" marB="0" anchor="ctr"/>
                </a:tc>
                <a:tc>
                  <a:txBody>
                    <a:bodyPr/>
                    <a:lstStyle/>
                    <a:p>
                      <a:pPr algn="ctr" fontAlgn="b"/>
                      <a:r>
                        <a:rPr lang="it-IT" sz="1600" b="0" u="none" strike="noStrike">
                          <a:solidFill>
                            <a:srgbClr val="000000"/>
                          </a:solidFill>
                          <a:effectLst/>
                          <a:latin typeface="+mn-lt"/>
                        </a:rPr>
                        <a:t>Torino</a:t>
                      </a:r>
                      <a:endParaRPr lang="it-IT" sz="1600" b="0" i="0" u="none" strike="noStrike">
                        <a:solidFill>
                          <a:srgbClr val="000000"/>
                        </a:solidFill>
                        <a:effectLst/>
                        <a:latin typeface="+mn-lt"/>
                      </a:endParaRPr>
                    </a:p>
                  </a:txBody>
                  <a:tcPr marL="8489" marR="8489" marT="8489" marB="0" anchor="ctr"/>
                </a:tc>
                <a:tc>
                  <a:txBody>
                    <a:bodyPr/>
                    <a:lstStyle/>
                    <a:p>
                      <a:pPr algn="ctr" fontAlgn="b"/>
                      <a:r>
                        <a:rPr lang="it-IT" sz="1600" b="0" u="none" strike="noStrike" err="1">
                          <a:solidFill>
                            <a:srgbClr val="000000"/>
                          </a:solidFill>
                          <a:effectLst/>
                          <a:latin typeface="+mn-lt"/>
                        </a:rPr>
                        <a:t>Seere</a:t>
                      </a:r>
                      <a:r>
                        <a:rPr lang="it-IT" sz="1600" b="0" u="none" strike="noStrike">
                          <a:solidFill>
                            <a:srgbClr val="000000"/>
                          </a:solidFill>
                          <a:effectLst/>
                          <a:latin typeface="+mn-lt"/>
                        </a:rPr>
                        <a:t> </a:t>
                      </a:r>
                      <a:r>
                        <a:rPr lang="it-IT" sz="1600" b="0" u="none" strike="noStrike" err="1">
                          <a:solidFill>
                            <a:srgbClr val="000000"/>
                          </a:solidFill>
                          <a:effectLst/>
                          <a:latin typeface="+mn-lt"/>
                        </a:rPr>
                        <a:t>SrL</a:t>
                      </a:r>
                      <a:endParaRPr lang="it-IT" sz="1600" b="0" i="0" u="none" strike="noStrike">
                        <a:solidFill>
                          <a:srgbClr val="000000"/>
                        </a:solidFill>
                        <a:effectLst/>
                        <a:latin typeface="+mn-lt"/>
                      </a:endParaRPr>
                    </a:p>
                  </a:txBody>
                  <a:tcPr marL="8489" marR="8489" marT="8489" marB="0" anchor="ctr"/>
                </a:tc>
                <a:tc>
                  <a:txBody>
                    <a:bodyPr/>
                    <a:lstStyle/>
                    <a:p>
                      <a:pPr algn="ctr" fontAlgn="b"/>
                      <a:r>
                        <a:rPr lang="it-IT" sz="1600" b="0" u="none" strike="noStrike">
                          <a:solidFill>
                            <a:srgbClr val="000000"/>
                          </a:solidFill>
                          <a:effectLst/>
                          <a:latin typeface="+mn-lt"/>
                        </a:rPr>
                        <a:t>Collaboratore</a:t>
                      </a:r>
                      <a:endParaRPr lang="it-IT" sz="1600" b="0" i="0" u="none" strike="noStrike">
                        <a:solidFill>
                          <a:srgbClr val="000000"/>
                        </a:solidFill>
                        <a:effectLst/>
                        <a:latin typeface="+mn-lt"/>
                      </a:endParaRPr>
                    </a:p>
                  </a:txBody>
                  <a:tcPr marL="8489" marR="8489" marT="8489" marB="0" anchor="ctr"/>
                </a:tc>
                <a:extLst>
                  <a:ext uri="{0D108BD9-81ED-4DB2-BD59-A6C34878D82A}">
                    <a16:rowId xmlns:a16="http://schemas.microsoft.com/office/drawing/2014/main" val="1227165420"/>
                  </a:ext>
                </a:extLst>
              </a:tr>
              <a:tr h="181108">
                <a:tc>
                  <a:txBody>
                    <a:bodyPr/>
                    <a:lstStyle/>
                    <a:p>
                      <a:pPr algn="ctr" fontAlgn="b"/>
                      <a:r>
                        <a:rPr lang="it-IT" sz="1600" b="0" u="none" strike="noStrike">
                          <a:solidFill>
                            <a:srgbClr val="000000"/>
                          </a:solidFill>
                          <a:effectLst/>
                          <a:latin typeface="+mn-lt"/>
                        </a:rPr>
                        <a:t>Giulio</a:t>
                      </a:r>
                      <a:endParaRPr lang="it-IT" sz="1600" b="0" i="0" u="none" strike="noStrike">
                        <a:solidFill>
                          <a:srgbClr val="000000"/>
                        </a:solidFill>
                        <a:effectLst/>
                        <a:latin typeface="+mn-lt"/>
                      </a:endParaRPr>
                    </a:p>
                  </a:txBody>
                  <a:tcPr marL="8489" marR="8489" marT="8489" marB="0" anchor="ctr"/>
                </a:tc>
                <a:tc>
                  <a:txBody>
                    <a:bodyPr/>
                    <a:lstStyle/>
                    <a:p>
                      <a:pPr algn="ctr" fontAlgn="b"/>
                      <a:r>
                        <a:rPr lang="it-IT" sz="1600" b="0" u="none" strike="noStrike">
                          <a:solidFill>
                            <a:srgbClr val="000000"/>
                          </a:solidFill>
                          <a:effectLst/>
                          <a:latin typeface="+mn-lt"/>
                        </a:rPr>
                        <a:t>Cespites</a:t>
                      </a:r>
                      <a:endParaRPr lang="it-IT" sz="1600" b="0" i="0" u="none" strike="noStrike">
                        <a:solidFill>
                          <a:srgbClr val="000000"/>
                        </a:solidFill>
                        <a:effectLst/>
                        <a:latin typeface="+mn-lt"/>
                      </a:endParaRPr>
                    </a:p>
                  </a:txBody>
                  <a:tcPr marL="8489" marR="8489" marT="8489" marB="0" anchor="ctr"/>
                </a:tc>
                <a:tc>
                  <a:txBody>
                    <a:bodyPr/>
                    <a:lstStyle/>
                    <a:p>
                      <a:pPr algn="ctr" fontAlgn="b"/>
                      <a:r>
                        <a:rPr lang="it-IT" sz="1600" b="0" u="none" strike="noStrike">
                          <a:solidFill>
                            <a:srgbClr val="000000"/>
                          </a:solidFill>
                          <a:effectLst/>
                          <a:latin typeface="+mn-lt"/>
                        </a:rPr>
                        <a:t>RM</a:t>
                      </a:r>
                      <a:endParaRPr lang="it-IT" sz="1600" b="0" i="0" u="none" strike="noStrike">
                        <a:solidFill>
                          <a:srgbClr val="000000"/>
                        </a:solidFill>
                        <a:effectLst/>
                        <a:latin typeface="+mn-lt"/>
                      </a:endParaRPr>
                    </a:p>
                  </a:txBody>
                  <a:tcPr marL="8489" marR="8489" marT="8489" marB="0" anchor="ctr"/>
                </a:tc>
                <a:tc>
                  <a:txBody>
                    <a:bodyPr/>
                    <a:lstStyle/>
                    <a:p>
                      <a:pPr algn="ctr" fontAlgn="b"/>
                      <a:r>
                        <a:rPr lang="it-IT" sz="1600" b="0" u="none" strike="noStrike" err="1">
                          <a:solidFill>
                            <a:srgbClr val="000000"/>
                          </a:solidFill>
                          <a:effectLst/>
                          <a:latin typeface="+mn-lt"/>
                        </a:rPr>
                        <a:t>Bitjam</a:t>
                      </a:r>
                      <a:r>
                        <a:rPr lang="it-IT" sz="1600" b="0" u="none" strike="noStrike">
                          <a:solidFill>
                            <a:srgbClr val="000000"/>
                          </a:solidFill>
                          <a:effectLst/>
                          <a:latin typeface="+mn-lt"/>
                        </a:rPr>
                        <a:t> </a:t>
                      </a:r>
                      <a:r>
                        <a:rPr lang="it-IT" sz="1600" b="0" u="none" strike="noStrike" err="1">
                          <a:solidFill>
                            <a:srgbClr val="000000"/>
                          </a:solidFill>
                          <a:effectLst/>
                          <a:latin typeface="+mn-lt"/>
                        </a:rPr>
                        <a:t>srl</a:t>
                      </a:r>
                      <a:endParaRPr lang="it-IT" sz="1600" b="0" i="0" u="none" strike="noStrike">
                        <a:solidFill>
                          <a:srgbClr val="000000"/>
                        </a:solidFill>
                        <a:effectLst/>
                        <a:latin typeface="+mn-lt"/>
                      </a:endParaRPr>
                    </a:p>
                  </a:txBody>
                  <a:tcPr marL="8489" marR="8489" marT="8489" marB="0" anchor="ctr"/>
                </a:tc>
                <a:tc>
                  <a:txBody>
                    <a:bodyPr/>
                    <a:lstStyle/>
                    <a:p>
                      <a:pPr algn="ctr" fontAlgn="b"/>
                      <a:r>
                        <a:rPr lang="it-IT" sz="1600" b="0" u="none" strike="noStrike">
                          <a:solidFill>
                            <a:srgbClr val="000000"/>
                          </a:solidFill>
                          <a:effectLst/>
                          <a:latin typeface="+mn-lt"/>
                        </a:rPr>
                        <a:t>Amministratore</a:t>
                      </a:r>
                      <a:endParaRPr lang="it-IT" sz="1600" b="0" i="0" u="none" strike="noStrike">
                        <a:solidFill>
                          <a:srgbClr val="000000"/>
                        </a:solidFill>
                        <a:effectLst/>
                        <a:latin typeface="+mn-lt"/>
                      </a:endParaRPr>
                    </a:p>
                  </a:txBody>
                  <a:tcPr marL="8489" marR="8489" marT="8489" marB="0" anchor="ctr"/>
                </a:tc>
                <a:extLst>
                  <a:ext uri="{0D108BD9-81ED-4DB2-BD59-A6C34878D82A}">
                    <a16:rowId xmlns:a16="http://schemas.microsoft.com/office/drawing/2014/main" val="2028435394"/>
                  </a:ext>
                </a:extLst>
              </a:tr>
              <a:tr h="181108">
                <a:tc>
                  <a:txBody>
                    <a:bodyPr/>
                    <a:lstStyle/>
                    <a:p>
                      <a:pPr algn="ctr" fontAlgn="b"/>
                      <a:r>
                        <a:rPr lang="it-IT" sz="1600" b="0" u="none" strike="noStrike">
                          <a:solidFill>
                            <a:srgbClr val="000000"/>
                          </a:solidFill>
                          <a:effectLst/>
                          <a:latin typeface="+mn-lt"/>
                        </a:rPr>
                        <a:t>Stefano</a:t>
                      </a:r>
                      <a:endParaRPr lang="it-IT" sz="1600" b="0" i="0" u="none" strike="noStrike">
                        <a:solidFill>
                          <a:srgbClr val="000000"/>
                        </a:solidFill>
                        <a:effectLst/>
                        <a:latin typeface="+mn-lt"/>
                      </a:endParaRPr>
                    </a:p>
                  </a:txBody>
                  <a:tcPr marL="8489" marR="8489" marT="8489" marB="0" anchor="ctr"/>
                </a:tc>
                <a:tc>
                  <a:txBody>
                    <a:bodyPr/>
                    <a:lstStyle/>
                    <a:p>
                      <a:pPr algn="ctr" fontAlgn="b"/>
                      <a:r>
                        <a:rPr lang="it-IT" sz="1600" b="0" u="none" strike="noStrike">
                          <a:solidFill>
                            <a:srgbClr val="000000"/>
                          </a:solidFill>
                          <a:effectLst/>
                          <a:latin typeface="+mn-lt"/>
                        </a:rPr>
                        <a:t>d'Albora</a:t>
                      </a:r>
                      <a:endParaRPr lang="it-IT" sz="1600" b="0" i="0" u="none" strike="noStrike">
                        <a:solidFill>
                          <a:srgbClr val="000000"/>
                        </a:solidFill>
                        <a:effectLst/>
                        <a:latin typeface="+mn-lt"/>
                      </a:endParaRPr>
                    </a:p>
                  </a:txBody>
                  <a:tcPr marL="8489" marR="8489" marT="8489" marB="0" anchor="ctr"/>
                </a:tc>
                <a:tc>
                  <a:txBody>
                    <a:bodyPr/>
                    <a:lstStyle/>
                    <a:p>
                      <a:pPr algn="ctr" fontAlgn="b"/>
                      <a:r>
                        <a:rPr lang="it-IT" sz="1600" b="0" u="none" strike="noStrike">
                          <a:solidFill>
                            <a:srgbClr val="000000"/>
                          </a:solidFill>
                          <a:effectLst/>
                          <a:latin typeface="+mn-lt"/>
                        </a:rPr>
                        <a:t>Rm</a:t>
                      </a:r>
                      <a:endParaRPr lang="it-IT" sz="1600" b="0" i="0" u="none" strike="noStrike">
                        <a:solidFill>
                          <a:srgbClr val="000000"/>
                        </a:solidFill>
                        <a:effectLst/>
                        <a:latin typeface="+mn-lt"/>
                      </a:endParaRPr>
                    </a:p>
                  </a:txBody>
                  <a:tcPr marL="8489" marR="8489" marT="8489" marB="0" anchor="ctr"/>
                </a:tc>
                <a:tc>
                  <a:txBody>
                    <a:bodyPr/>
                    <a:lstStyle/>
                    <a:p>
                      <a:pPr algn="ctr" fontAlgn="b"/>
                      <a:r>
                        <a:rPr lang="it-IT" sz="1600" b="0" u="none" strike="noStrike">
                          <a:solidFill>
                            <a:srgbClr val="000000"/>
                          </a:solidFill>
                          <a:effectLst/>
                          <a:latin typeface="+mn-lt"/>
                        </a:rPr>
                        <a:t>Coni Net</a:t>
                      </a:r>
                      <a:endParaRPr lang="it-IT" sz="1600" b="0" i="0" u="none" strike="noStrike">
                        <a:solidFill>
                          <a:srgbClr val="000000"/>
                        </a:solidFill>
                        <a:effectLst/>
                        <a:latin typeface="+mn-lt"/>
                      </a:endParaRPr>
                    </a:p>
                  </a:txBody>
                  <a:tcPr marL="8489" marR="8489" marT="8489" marB="0" anchor="ctr"/>
                </a:tc>
                <a:tc>
                  <a:txBody>
                    <a:bodyPr/>
                    <a:lstStyle/>
                    <a:p>
                      <a:pPr algn="ctr" fontAlgn="ctr"/>
                      <a:r>
                        <a:rPr lang="it-IT" sz="1600" b="0" u="none" strike="noStrike">
                          <a:solidFill>
                            <a:srgbClr val="000000"/>
                          </a:solidFill>
                          <a:effectLst/>
                          <a:latin typeface="+mn-lt"/>
                        </a:rPr>
                        <a:t>Amministratore Delegato</a:t>
                      </a:r>
                      <a:endParaRPr lang="it-IT" sz="1600" b="0" i="0" u="none" strike="noStrike">
                        <a:solidFill>
                          <a:srgbClr val="000000"/>
                        </a:solidFill>
                        <a:effectLst/>
                        <a:latin typeface="+mn-lt"/>
                      </a:endParaRPr>
                    </a:p>
                  </a:txBody>
                  <a:tcPr marL="8489" marR="8489" marT="8489" marB="0" anchor="ctr"/>
                </a:tc>
                <a:extLst>
                  <a:ext uri="{0D108BD9-81ED-4DB2-BD59-A6C34878D82A}">
                    <a16:rowId xmlns:a16="http://schemas.microsoft.com/office/drawing/2014/main" val="1090918033"/>
                  </a:ext>
                </a:extLst>
              </a:tr>
              <a:tr h="181108">
                <a:tc>
                  <a:txBody>
                    <a:bodyPr/>
                    <a:lstStyle/>
                    <a:p>
                      <a:pPr algn="ctr" fontAlgn="b"/>
                      <a:r>
                        <a:rPr lang="it-IT" sz="1600" b="0" u="none" strike="noStrike">
                          <a:solidFill>
                            <a:srgbClr val="000000"/>
                          </a:solidFill>
                          <a:effectLst/>
                          <a:latin typeface="+mn-lt"/>
                        </a:rPr>
                        <a:t>Luciano</a:t>
                      </a:r>
                      <a:endParaRPr lang="it-IT" sz="1600" b="0" i="0" u="none" strike="noStrike">
                        <a:solidFill>
                          <a:srgbClr val="000000"/>
                        </a:solidFill>
                        <a:effectLst/>
                        <a:latin typeface="+mn-lt"/>
                      </a:endParaRPr>
                    </a:p>
                  </a:txBody>
                  <a:tcPr marL="8489" marR="8489" marT="8489" marB="0" anchor="ctr"/>
                </a:tc>
                <a:tc>
                  <a:txBody>
                    <a:bodyPr/>
                    <a:lstStyle/>
                    <a:p>
                      <a:pPr algn="ctr" fontAlgn="b"/>
                      <a:r>
                        <a:rPr lang="it-IT" sz="1600" b="0" u="none" strike="noStrike">
                          <a:solidFill>
                            <a:srgbClr val="000000"/>
                          </a:solidFill>
                          <a:effectLst/>
                          <a:latin typeface="+mn-lt"/>
                        </a:rPr>
                        <a:t>Gemello</a:t>
                      </a:r>
                      <a:endParaRPr lang="it-IT" sz="1600" b="0" i="0" u="none" strike="noStrike">
                        <a:solidFill>
                          <a:srgbClr val="000000"/>
                        </a:solidFill>
                        <a:effectLst/>
                        <a:latin typeface="+mn-lt"/>
                      </a:endParaRPr>
                    </a:p>
                  </a:txBody>
                  <a:tcPr marL="8489" marR="8489" marT="8489" marB="0" anchor="ctr"/>
                </a:tc>
                <a:tc>
                  <a:txBody>
                    <a:bodyPr/>
                    <a:lstStyle/>
                    <a:p>
                      <a:pPr algn="ctr" fontAlgn="b"/>
                      <a:r>
                        <a:rPr lang="it-IT" sz="1600" b="0" u="none" strike="noStrike">
                          <a:solidFill>
                            <a:srgbClr val="000000"/>
                          </a:solidFill>
                          <a:effectLst/>
                          <a:latin typeface="+mn-lt"/>
                        </a:rPr>
                        <a:t>Torino</a:t>
                      </a:r>
                      <a:endParaRPr lang="it-IT" sz="1600" b="0" i="0" u="none" strike="noStrike">
                        <a:solidFill>
                          <a:srgbClr val="000000"/>
                        </a:solidFill>
                        <a:effectLst/>
                        <a:latin typeface="+mn-lt"/>
                      </a:endParaRPr>
                    </a:p>
                  </a:txBody>
                  <a:tcPr marL="8489" marR="8489" marT="8489" marB="0" anchor="ctr"/>
                </a:tc>
                <a:tc>
                  <a:txBody>
                    <a:bodyPr/>
                    <a:lstStyle/>
                    <a:p>
                      <a:pPr algn="ctr" fontAlgn="b"/>
                      <a:r>
                        <a:rPr lang="it-IT" sz="1600" b="0" u="none" strike="noStrike">
                          <a:solidFill>
                            <a:srgbClr val="000000"/>
                          </a:solidFill>
                          <a:effectLst/>
                          <a:latin typeface="+mn-lt"/>
                        </a:rPr>
                        <a:t>CRPB</a:t>
                      </a:r>
                      <a:endParaRPr lang="it-IT" sz="1600" b="0" i="0" u="none" strike="noStrike">
                        <a:solidFill>
                          <a:srgbClr val="000000"/>
                        </a:solidFill>
                        <a:effectLst/>
                        <a:latin typeface="+mn-lt"/>
                      </a:endParaRPr>
                    </a:p>
                  </a:txBody>
                  <a:tcPr marL="8489" marR="8489" marT="8489" marB="0" anchor="ctr"/>
                </a:tc>
                <a:tc>
                  <a:txBody>
                    <a:bodyPr/>
                    <a:lstStyle/>
                    <a:p>
                      <a:pPr algn="ctr" fontAlgn="b"/>
                      <a:r>
                        <a:rPr lang="it-IT" sz="1600" b="0" u="none" strike="noStrike">
                          <a:solidFill>
                            <a:srgbClr val="000000"/>
                          </a:solidFill>
                          <a:effectLst/>
                          <a:latin typeface="+mn-lt"/>
                        </a:rPr>
                        <a:t>Presidente</a:t>
                      </a:r>
                      <a:endParaRPr lang="it-IT" sz="1600" b="0" i="0" u="none" strike="noStrike">
                        <a:solidFill>
                          <a:srgbClr val="000000"/>
                        </a:solidFill>
                        <a:effectLst/>
                        <a:latin typeface="+mn-lt"/>
                      </a:endParaRPr>
                    </a:p>
                  </a:txBody>
                  <a:tcPr marL="8489" marR="8489" marT="8489" marB="0" anchor="ctr"/>
                </a:tc>
                <a:extLst>
                  <a:ext uri="{0D108BD9-81ED-4DB2-BD59-A6C34878D82A}">
                    <a16:rowId xmlns:a16="http://schemas.microsoft.com/office/drawing/2014/main" val="1873152408"/>
                  </a:ext>
                </a:extLst>
              </a:tr>
              <a:tr h="181108">
                <a:tc>
                  <a:txBody>
                    <a:bodyPr/>
                    <a:lstStyle/>
                    <a:p>
                      <a:pPr algn="ctr" fontAlgn="b"/>
                      <a:r>
                        <a:rPr lang="it-IT" sz="1600" b="0" i="0" u="none" strike="noStrike">
                          <a:solidFill>
                            <a:srgbClr val="000000"/>
                          </a:solidFill>
                          <a:effectLst/>
                          <a:latin typeface="+mn-lt"/>
                        </a:rPr>
                        <a:t>Federico</a:t>
                      </a:r>
                    </a:p>
                  </a:txBody>
                  <a:tcPr marL="8489" marR="8489" marT="8489" marB="0" anchor="ctr"/>
                </a:tc>
                <a:tc>
                  <a:txBody>
                    <a:bodyPr/>
                    <a:lstStyle/>
                    <a:p>
                      <a:pPr algn="ctr" fontAlgn="b"/>
                      <a:r>
                        <a:rPr lang="it-IT" sz="1600" b="0" i="0" u="none" strike="noStrike">
                          <a:solidFill>
                            <a:srgbClr val="000000"/>
                          </a:solidFill>
                          <a:effectLst/>
                          <a:latin typeface="+mn-lt"/>
                        </a:rPr>
                        <a:t>Giarrizzo</a:t>
                      </a:r>
                    </a:p>
                  </a:txBody>
                  <a:tcPr marL="8489" marR="8489" marT="8489" marB="0" anchor="ctr"/>
                </a:tc>
                <a:tc>
                  <a:txBody>
                    <a:bodyPr/>
                    <a:lstStyle/>
                    <a:p>
                      <a:pPr algn="ctr" fontAlgn="b"/>
                      <a:r>
                        <a:rPr lang="it-IT" sz="1600" b="0" i="0" u="none" strike="noStrike">
                          <a:solidFill>
                            <a:srgbClr val="000000"/>
                          </a:solidFill>
                          <a:effectLst/>
                          <a:latin typeface="+mn-lt"/>
                        </a:rPr>
                        <a:t>Torino</a:t>
                      </a:r>
                    </a:p>
                  </a:txBody>
                  <a:tcPr marL="8489" marR="8489" marT="8489" marB="0" anchor="ctr"/>
                </a:tc>
                <a:tc>
                  <a:txBody>
                    <a:bodyPr/>
                    <a:lstStyle/>
                    <a:p>
                      <a:pPr algn="ctr" fontAlgn="b"/>
                      <a:r>
                        <a:rPr lang="it-IT" sz="1600" b="0" u="none" strike="noStrike">
                          <a:solidFill>
                            <a:srgbClr val="000000"/>
                          </a:solidFill>
                          <a:effectLst/>
                          <a:latin typeface="+mn-lt"/>
                        </a:rPr>
                        <a:t>Sport Innovation Hub APS</a:t>
                      </a:r>
                      <a:endParaRPr lang="it-IT" sz="1600" b="0" i="0" u="none" strike="noStrike">
                        <a:solidFill>
                          <a:srgbClr val="000000"/>
                        </a:solidFill>
                        <a:effectLst/>
                        <a:latin typeface="+mn-lt"/>
                      </a:endParaRPr>
                    </a:p>
                  </a:txBody>
                  <a:tcPr marL="8489" marR="8489" marT="8489" marB="0" anchor="ctr"/>
                </a:tc>
                <a:tc>
                  <a:txBody>
                    <a:bodyPr/>
                    <a:lstStyle/>
                    <a:p>
                      <a:pPr algn="ctr" fontAlgn="b"/>
                      <a:r>
                        <a:rPr lang="it-IT" sz="1600" b="0" i="0" u="none" strike="noStrike">
                          <a:solidFill>
                            <a:srgbClr val="000000"/>
                          </a:solidFill>
                          <a:effectLst/>
                          <a:latin typeface="+mn-lt"/>
                        </a:rPr>
                        <a:t>Collaboratore</a:t>
                      </a:r>
                    </a:p>
                  </a:txBody>
                  <a:tcPr marL="8489" marR="8489" marT="8489" marB="0" anchor="ctr"/>
                </a:tc>
                <a:extLst>
                  <a:ext uri="{0D108BD9-81ED-4DB2-BD59-A6C34878D82A}">
                    <a16:rowId xmlns:a16="http://schemas.microsoft.com/office/drawing/2014/main" val="791103964"/>
                  </a:ext>
                </a:extLst>
              </a:tr>
              <a:tr h="181108">
                <a:tc>
                  <a:txBody>
                    <a:bodyPr/>
                    <a:lstStyle/>
                    <a:p>
                      <a:pPr algn="ctr" fontAlgn="b"/>
                      <a:r>
                        <a:rPr lang="it-IT" sz="1600" b="0" u="none" strike="noStrike">
                          <a:solidFill>
                            <a:srgbClr val="000000"/>
                          </a:solidFill>
                          <a:effectLst/>
                          <a:latin typeface="+mn-lt"/>
                        </a:rPr>
                        <a:t>Marco</a:t>
                      </a:r>
                      <a:endParaRPr lang="it-IT" sz="1600" b="0" i="0" u="none" strike="noStrike">
                        <a:solidFill>
                          <a:srgbClr val="000000"/>
                        </a:solidFill>
                        <a:effectLst/>
                        <a:latin typeface="+mn-lt"/>
                      </a:endParaRPr>
                    </a:p>
                  </a:txBody>
                  <a:tcPr marL="8489" marR="8489" marT="8489" marB="0" anchor="ctr"/>
                </a:tc>
                <a:tc>
                  <a:txBody>
                    <a:bodyPr/>
                    <a:lstStyle/>
                    <a:p>
                      <a:pPr algn="ctr" fontAlgn="b"/>
                      <a:r>
                        <a:rPr lang="it-IT" sz="1600" b="0" u="none" strike="noStrike">
                          <a:solidFill>
                            <a:srgbClr val="000000"/>
                          </a:solidFill>
                          <a:effectLst/>
                          <a:latin typeface="+mn-lt"/>
                        </a:rPr>
                        <a:t>Lollobrigida</a:t>
                      </a:r>
                      <a:endParaRPr lang="it-IT" sz="1600" b="0" i="0" u="none" strike="noStrike">
                        <a:solidFill>
                          <a:srgbClr val="000000"/>
                        </a:solidFill>
                        <a:effectLst/>
                        <a:latin typeface="+mn-lt"/>
                      </a:endParaRPr>
                    </a:p>
                  </a:txBody>
                  <a:tcPr marL="8489" marR="8489" marT="8489" marB="0" anchor="ctr"/>
                </a:tc>
                <a:tc>
                  <a:txBody>
                    <a:bodyPr/>
                    <a:lstStyle/>
                    <a:p>
                      <a:pPr algn="ctr" fontAlgn="b"/>
                      <a:r>
                        <a:rPr lang="it-IT" sz="1600" b="0" u="none" strike="noStrike">
                          <a:solidFill>
                            <a:srgbClr val="000000"/>
                          </a:solidFill>
                          <a:effectLst/>
                          <a:latin typeface="+mn-lt"/>
                        </a:rPr>
                        <a:t>Roma</a:t>
                      </a:r>
                      <a:endParaRPr lang="it-IT" sz="1600" b="0" i="0" u="none" strike="noStrike">
                        <a:solidFill>
                          <a:srgbClr val="000000"/>
                        </a:solidFill>
                        <a:effectLst/>
                        <a:latin typeface="+mn-lt"/>
                      </a:endParaRPr>
                    </a:p>
                  </a:txBody>
                  <a:tcPr marL="8489" marR="8489" marT="8489" marB="0" anchor="ctr"/>
                </a:tc>
                <a:tc>
                  <a:txBody>
                    <a:bodyPr/>
                    <a:lstStyle/>
                    <a:p>
                      <a:pPr algn="ctr" fontAlgn="b"/>
                      <a:r>
                        <a:rPr lang="it-IT" sz="1600" b="0" u="none" strike="noStrike">
                          <a:solidFill>
                            <a:srgbClr val="000000"/>
                          </a:solidFill>
                          <a:effectLst/>
                          <a:latin typeface="+mn-lt"/>
                        </a:rPr>
                        <a:t>Rai Raisport</a:t>
                      </a:r>
                      <a:endParaRPr lang="it-IT" sz="1600" b="0" i="0" u="none" strike="noStrike">
                        <a:solidFill>
                          <a:srgbClr val="000000"/>
                        </a:solidFill>
                        <a:effectLst/>
                        <a:latin typeface="+mn-lt"/>
                      </a:endParaRPr>
                    </a:p>
                  </a:txBody>
                  <a:tcPr marL="8489" marR="8489" marT="8489" marB="0" anchor="ctr"/>
                </a:tc>
                <a:tc>
                  <a:txBody>
                    <a:bodyPr/>
                    <a:lstStyle/>
                    <a:p>
                      <a:pPr algn="ctr" fontAlgn="b"/>
                      <a:r>
                        <a:rPr lang="it-IT" sz="1600" b="0" u="none" strike="noStrike">
                          <a:solidFill>
                            <a:srgbClr val="000000"/>
                          </a:solidFill>
                          <a:effectLst/>
                          <a:latin typeface="+mn-lt"/>
                        </a:rPr>
                        <a:t>Vice Direttore</a:t>
                      </a:r>
                      <a:endParaRPr lang="it-IT" sz="1600" b="0" i="0" u="none" strike="noStrike">
                        <a:solidFill>
                          <a:srgbClr val="000000"/>
                        </a:solidFill>
                        <a:effectLst/>
                        <a:latin typeface="+mn-lt"/>
                      </a:endParaRPr>
                    </a:p>
                  </a:txBody>
                  <a:tcPr marL="8489" marR="8489" marT="8489" marB="0" anchor="ctr"/>
                </a:tc>
                <a:extLst>
                  <a:ext uri="{0D108BD9-81ED-4DB2-BD59-A6C34878D82A}">
                    <a16:rowId xmlns:a16="http://schemas.microsoft.com/office/drawing/2014/main" val="2096653976"/>
                  </a:ext>
                </a:extLst>
              </a:tr>
              <a:tr h="181108">
                <a:tc>
                  <a:txBody>
                    <a:bodyPr/>
                    <a:lstStyle/>
                    <a:p>
                      <a:pPr algn="ctr" fontAlgn="b"/>
                      <a:r>
                        <a:rPr lang="it-IT" sz="1600" b="0" u="none" strike="noStrike">
                          <a:solidFill>
                            <a:srgbClr val="000000"/>
                          </a:solidFill>
                          <a:effectLst/>
                          <a:latin typeface="+mn-lt"/>
                        </a:rPr>
                        <a:t>Massimiliano</a:t>
                      </a:r>
                      <a:endParaRPr lang="it-IT" sz="1600" b="0" i="0" u="none" strike="noStrike">
                        <a:solidFill>
                          <a:srgbClr val="000000"/>
                        </a:solidFill>
                        <a:effectLst/>
                        <a:latin typeface="+mn-lt"/>
                      </a:endParaRPr>
                    </a:p>
                  </a:txBody>
                  <a:tcPr marL="8489" marR="8489" marT="8489" marB="0" anchor="ctr"/>
                </a:tc>
                <a:tc>
                  <a:txBody>
                    <a:bodyPr/>
                    <a:lstStyle/>
                    <a:p>
                      <a:pPr algn="ctr" fontAlgn="b"/>
                      <a:r>
                        <a:rPr lang="it-IT" sz="1600" b="0" u="none" strike="noStrike">
                          <a:solidFill>
                            <a:srgbClr val="000000"/>
                          </a:solidFill>
                          <a:effectLst/>
                          <a:latin typeface="+mn-lt"/>
                        </a:rPr>
                        <a:t>Lucchesi</a:t>
                      </a:r>
                      <a:endParaRPr lang="it-IT" sz="1600" b="0" i="0" u="none" strike="noStrike">
                        <a:solidFill>
                          <a:srgbClr val="000000"/>
                        </a:solidFill>
                        <a:effectLst/>
                        <a:latin typeface="+mn-lt"/>
                      </a:endParaRPr>
                    </a:p>
                  </a:txBody>
                  <a:tcPr marL="8489" marR="8489" marT="8489" marB="0" anchor="ctr"/>
                </a:tc>
                <a:tc>
                  <a:txBody>
                    <a:bodyPr/>
                    <a:lstStyle/>
                    <a:p>
                      <a:pPr algn="ctr" fontAlgn="b"/>
                      <a:r>
                        <a:rPr lang="it-IT" sz="1600" b="0" u="none" strike="noStrike">
                          <a:solidFill>
                            <a:srgbClr val="000000"/>
                          </a:solidFill>
                          <a:effectLst/>
                          <a:latin typeface="+mn-lt"/>
                        </a:rPr>
                        <a:t>Roma</a:t>
                      </a:r>
                      <a:endParaRPr lang="it-IT" sz="1600" b="0" i="0" u="none" strike="noStrike">
                        <a:solidFill>
                          <a:srgbClr val="000000"/>
                        </a:solidFill>
                        <a:effectLst/>
                        <a:latin typeface="+mn-lt"/>
                      </a:endParaRPr>
                    </a:p>
                  </a:txBody>
                  <a:tcPr marL="8489" marR="8489" marT="8489" marB="0" anchor="ctr"/>
                </a:tc>
                <a:tc>
                  <a:txBody>
                    <a:bodyPr/>
                    <a:lstStyle/>
                    <a:p>
                      <a:pPr algn="ctr" fontAlgn="b"/>
                      <a:r>
                        <a:rPr lang="it-IT" sz="1600" b="0" u="none" strike="noStrike">
                          <a:solidFill>
                            <a:srgbClr val="000000"/>
                          </a:solidFill>
                          <a:effectLst/>
                          <a:latin typeface="+mn-lt"/>
                        </a:rPr>
                        <a:t>Università LUMSA</a:t>
                      </a:r>
                      <a:endParaRPr lang="it-IT" sz="1600" b="0" i="0" u="none" strike="noStrike">
                        <a:solidFill>
                          <a:srgbClr val="000000"/>
                        </a:solidFill>
                        <a:effectLst/>
                        <a:latin typeface="+mn-lt"/>
                      </a:endParaRPr>
                    </a:p>
                  </a:txBody>
                  <a:tcPr marL="8489" marR="8489" marT="8489" marB="0" anchor="ctr"/>
                </a:tc>
                <a:tc>
                  <a:txBody>
                    <a:bodyPr/>
                    <a:lstStyle/>
                    <a:p>
                      <a:pPr algn="ctr" fontAlgn="b"/>
                      <a:r>
                        <a:rPr lang="it-IT" sz="1600" b="0" u="none" strike="noStrike">
                          <a:solidFill>
                            <a:srgbClr val="000000"/>
                          </a:solidFill>
                          <a:effectLst/>
                          <a:latin typeface="+mn-lt"/>
                        </a:rPr>
                        <a:t>Docente a contratto</a:t>
                      </a:r>
                      <a:endParaRPr lang="it-IT" sz="1600" b="0" i="0" u="none" strike="noStrike">
                        <a:solidFill>
                          <a:srgbClr val="000000"/>
                        </a:solidFill>
                        <a:effectLst/>
                        <a:latin typeface="+mn-lt"/>
                      </a:endParaRPr>
                    </a:p>
                  </a:txBody>
                  <a:tcPr marL="8489" marR="8489" marT="8489" marB="0" anchor="ctr"/>
                </a:tc>
                <a:extLst>
                  <a:ext uri="{0D108BD9-81ED-4DB2-BD59-A6C34878D82A}">
                    <a16:rowId xmlns:a16="http://schemas.microsoft.com/office/drawing/2014/main" val="4019753154"/>
                  </a:ext>
                </a:extLst>
              </a:tr>
              <a:tr h="339578">
                <a:tc>
                  <a:txBody>
                    <a:bodyPr/>
                    <a:lstStyle/>
                    <a:p>
                      <a:pPr algn="ctr" fontAlgn="b"/>
                      <a:r>
                        <a:rPr lang="it-IT" sz="1600" b="0" u="none" strike="noStrike">
                          <a:solidFill>
                            <a:srgbClr val="000000"/>
                          </a:solidFill>
                          <a:effectLst/>
                          <a:latin typeface="+mn-lt"/>
                        </a:rPr>
                        <a:t>Marta</a:t>
                      </a:r>
                      <a:endParaRPr lang="it-IT" sz="1600" b="0" i="0" u="none" strike="noStrike">
                        <a:solidFill>
                          <a:srgbClr val="000000"/>
                        </a:solidFill>
                        <a:effectLst/>
                        <a:latin typeface="+mn-lt"/>
                      </a:endParaRPr>
                    </a:p>
                  </a:txBody>
                  <a:tcPr marL="8489" marR="8489" marT="8489" marB="0" anchor="ctr"/>
                </a:tc>
                <a:tc>
                  <a:txBody>
                    <a:bodyPr/>
                    <a:lstStyle/>
                    <a:p>
                      <a:pPr algn="ctr" fontAlgn="b"/>
                      <a:r>
                        <a:rPr lang="it-IT" sz="1600" b="0" u="none" strike="noStrike">
                          <a:solidFill>
                            <a:srgbClr val="000000"/>
                          </a:solidFill>
                          <a:effectLst/>
                          <a:latin typeface="+mn-lt"/>
                        </a:rPr>
                        <a:t>Serrano Valenzuela</a:t>
                      </a:r>
                      <a:endParaRPr lang="it-IT" sz="1600" b="0" i="0" u="none" strike="noStrike">
                        <a:solidFill>
                          <a:srgbClr val="000000"/>
                        </a:solidFill>
                        <a:effectLst/>
                        <a:latin typeface="+mn-lt"/>
                      </a:endParaRPr>
                    </a:p>
                  </a:txBody>
                  <a:tcPr marL="8489" marR="8489" marT="8489" marB="0" anchor="ctr"/>
                </a:tc>
                <a:tc>
                  <a:txBody>
                    <a:bodyPr/>
                    <a:lstStyle/>
                    <a:p>
                      <a:pPr algn="ctr" fontAlgn="b"/>
                      <a:r>
                        <a:rPr lang="it-IT" sz="1600" b="0" u="none" strike="noStrike">
                          <a:solidFill>
                            <a:srgbClr val="000000"/>
                          </a:solidFill>
                          <a:effectLst/>
                          <a:latin typeface="+mn-lt"/>
                        </a:rPr>
                        <a:t>Torino</a:t>
                      </a:r>
                      <a:endParaRPr lang="it-IT" sz="1600" b="0" i="0" u="none" strike="noStrike">
                        <a:solidFill>
                          <a:srgbClr val="000000"/>
                        </a:solidFill>
                        <a:effectLst/>
                        <a:latin typeface="+mn-lt"/>
                      </a:endParaRPr>
                    </a:p>
                  </a:txBody>
                  <a:tcPr marL="8489" marR="8489" marT="8489" marB="0" anchor="ctr"/>
                </a:tc>
                <a:tc>
                  <a:txBody>
                    <a:bodyPr/>
                    <a:lstStyle/>
                    <a:p>
                      <a:pPr algn="ctr" fontAlgn="b"/>
                      <a:r>
                        <a:rPr lang="it-IT" sz="1600" b="0" u="none" strike="noStrike">
                          <a:solidFill>
                            <a:srgbClr val="000000"/>
                          </a:solidFill>
                          <a:effectLst/>
                          <a:latin typeface="+mn-lt"/>
                        </a:rPr>
                        <a:t>Sport Innovation Hub APS</a:t>
                      </a:r>
                      <a:endParaRPr lang="it-IT" sz="1600" b="0" i="0" u="none" strike="noStrike">
                        <a:solidFill>
                          <a:srgbClr val="000000"/>
                        </a:solidFill>
                        <a:effectLst/>
                        <a:latin typeface="+mn-lt"/>
                      </a:endParaRPr>
                    </a:p>
                  </a:txBody>
                  <a:tcPr marL="8489" marR="8489" marT="8489" marB="0" anchor="ctr"/>
                </a:tc>
                <a:tc>
                  <a:txBody>
                    <a:bodyPr/>
                    <a:lstStyle/>
                    <a:p>
                      <a:pPr algn="ctr" fontAlgn="b"/>
                      <a:r>
                        <a:rPr lang="it-IT" sz="1600" b="0" u="none" strike="noStrike" dirty="0">
                          <a:solidFill>
                            <a:srgbClr val="000000"/>
                          </a:solidFill>
                          <a:effectLst/>
                          <a:latin typeface="+mn-lt"/>
                        </a:rPr>
                        <a:t>Presidente</a:t>
                      </a:r>
                      <a:endParaRPr lang="it-IT" sz="1600" b="0" i="0" u="none" strike="noStrike" dirty="0">
                        <a:solidFill>
                          <a:srgbClr val="000000"/>
                        </a:solidFill>
                        <a:effectLst/>
                        <a:latin typeface="+mn-lt"/>
                      </a:endParaRPr>
                    </a:p>
                  </a:txBody>
                  <a:tcPr marL="8489" marR="8489" marT="8489" marB="0" anchor="ctr"/>
                </a:tc>
                <a:extLst>
                  <a:ext uri="{0D108BD9-81ED-4DB2-BD59-A6C34878D82A}">
                    <a16:rowId xmlns:a16="http://schemas.microsoft.com/office/drawing/2014/main" val="91178450"/>
                  </a:ext>
                </a:extLst>
              </a:tr>
            </a:tbl>
          </a:graphicData>
        </a:graphic>
      </p:graphicFrame>
      <p:sp>
        <p:nvSpPr>
          <p:cNvPr id="3" name="Segnaposto numero diapositiva 2">
            <a:extLst>
              <a:ext uri="{FF2B5EF4-FFF2-40B4-BE49-F238E27FC236}">
                <a16:creationId xmlns:a16="http://schemas.microsoft.com/office/drawing/2014/main" id="{366F9473-B8A0-E1F9-17E5-7AF8315C58BD}"/>
              </a:ext>
            </a:extLst>
          </p:cNvPr>
          <p:cNvSpPr>
            <a:spLocks noGrp="1"/>
          </p:cNvSpPr>
          <p:nvPr>
            <p:ph type="sldNum" sz="quarter" idx="12"/>
          </p:nvPr>
        </p:nvSpPr>
        <p:spPr/>
        <p:txBody>
          <a:bodyPr/>
          <a:lstStyle/>
          <a:p>
            <a:fld id="{E006A469-36A0-472D-AF10-FE5A841B8CFD}" type="slidenum">
              <a:rPr lang="it-IT" smtClean="0"/>
              <a:t>2</a:t>
            </a:fld>
            <a:endParaRPr lang="it-IT"/>
          </a:p>
        </p:txBody>
      </p:sp>
    </p:spTree>
    <p:extLst>
      <p:ext uri="{BB962C8B-B14F-4D97-AF65-F5344CB8AC3E}">
        <p14:creationId xmlns:p14="http://schemas.microsoft.com/office/powerpoint/2010/main" val="3722213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D27435-CD21-3BDF-CBB6-5E81C6A9C5B2}"/>
              </a:ext>
            </a:extLst>
          </p:cNvPr>
          <p:cNvSpPr>
            <a:spLocks noGrp="1"/>
          </p:cNvSpPr>
          <p:nvPr>
            <p:ph type="ctrTitle"/>
          </p:nvPr>
        </p:nvSpPr>
        <p:spPr>
          <a:xfrm>
            <a:off x="1524000" y="1122363"/>
            <a:ext cx="9144000" cy="2387600"/>
          </a:xfrm>
        </p:spPr>
        <p:txBody>
          <a:bodyPr>
            <a:normAutofit/>
          </a:bodyPr>
          <a:lstStyle/>
          <a:p>
            <a:r>
              <a:rPr lang="it-IT"/>
              <a:t>Contatto</a:t>
            </a:r>
            <a:br>
              <a:rPr lang="it-IT"/>
            </a:br>
            <a:r>
              <a:rPr lang="it-IT"/>
              <a:t>Progetto Sports Community</a:t>
            </a:r>
          </a:p>
        </p:txBody>
      </p:sp>
      <p:sp>
        <p:nvSpPr>
          <p:cNvPr id="3" name="Sottotitolo 2">
            <a:extLst>
              <a:ext uri="{FF2B5EF4-FFF2-40B4-BE49-F238E27FC236}">
                <a16:creationId xmlns:a16="http://schemas.microsoft.com/office/drawing/2014/main" id="{5610B629-98CD-C524-B1F5-3421F75D5121}"/>
              </a:ext>
            </a:extLst>
          </p:cNvPr>
          <p:cNvSpPr>
            <a:spLocks noGrp="1"/>
          </p:cNvSpPr>
          <p:nvPr>
            <p:ph type="subTitle" idx="1"/>
          </p:nvPr>
        </p:nvSpPr>
        <p:spPr>
          <a:xfrm>
            <a:off x="1524000" y="3602038"/>
            <a:ext cx="9144000" cy="926419"/>
          </a:xfrm>
        </p:spPr>
        <p:txBody>
          <a:bodyPr anchor="ctr"/>
          <a:lstStyle/>
          <a:p>
            <a:r>
              <a:rPr lang="it-IT" err="1"/>
              <a:t>sportscommunity@opesitalia.it</a:t>
            </a:r>
            <a:endParaRPr lang="it-IT"/>
          </a:p>
        </p:txBody>
      </p:sp>
    </p:spTree>
    <p:extLst>
      <p:ext uri="{BB962C8B-B14F-4D97-AF65-F5344CB8AC3E}">
        <p14:creationId xmlns:p14="http://schemas.microsoft.com/office/powerpoint/2010/main" val="2489247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tangolo 27">
            <a:extLst>
              <a:ext uri="{FF2B5EF4-FFF2-40B4-BE49-F238E27FC236}">
                <a16:creationId xmlns:a16="http://schemas.microsoft.com/office/drawing/2014/main" id="{ACADA1AA-06D2-3E40-84EB-B8F5EC998A3D}"/>
              </a:ext>
            </a:extLst>
          </p:cNvPr>
          <p:cNvSpPr/>
          <p:nvPr/>
        </p:nvSpPr>
        <p:spPr>
          <a:xfrm>
            <a:off x="1820955" y="1093456"/>
            <a:ext cx="995209" cy="757883"/>
          </a:xfrm>
          <a:prstGeom prst="rect">
            <a:avLst/>
          </a:prstGeom>
          <a:solidFill>
            <a:srgbClr val="005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88"/>
          </a:p>
        </p:txBody>
      </p:sp>
      <p:pic>
        <p:nvPicPr>
          <p:cNvPr id="41" name="Elemento grafico 40" descr="Lente di ingrandimento">
            <a:extLst>
              <a:ext uri="{FF2B5EF4-FFF2-40B4-BE49-F238E27FC236}">
                <a16:creationId xmlns:a16="http://schemas.microsoft.com/office/drawing/2014/main" id="{8A3A8608-1BA8-2E47-BA46-C06993BA89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6036" y="1188191"/>
            <a:ext cx="565047" cy="568412"/>
          </a:xfrm>
          <a:prstGeom prst="rect">
            <a:avLst/>
          </a:prstGeom>
        </p:spPr>
      </p:pic>
      <p:sp>
        <p:nvSpPr>
          <p:cNvPr id="43" name="Rettangolo 42">
            <a:extLst>
              <a:ext uri="{FF2B5EF4-FFF2-40B4-BE49-F238E27FC236}">
                <a16:creationId xmlns:a16="http://schemas.microsoft.com/office/drawing/2014/main" id="{6C29EC27-CE73-824A-9042-8279BE80CDB6}"/>
              </a:ext>
            </a:extLst>
          </p:cNvPr>
          <p:cNvSpPr/>
          <p:nvPr/>
        </p:nvSpPr>
        <p:spPr>
          <a:xfrm>
            <a:off x="3813181" y="1093456"/>
            <a:ext cx="989490" cy="757883"/>
          </a:xfrm>
          <a:prstGeom prst="rect">
            <a:avLst/>
          </a:prstGeom>
          <a:solidFill>
            <a:srgbClr val="005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88"/>
          </a:p>
        </p:txBody>
      </p:sp>
      <p:pic>
        <p:nvPicPr>
          <p:cNvPr id="44" name="Elemento grafico 43" descr="Lampadina e ingranaggio">
            <a:extLst>
              <a:ext uri="{FF2B5EF4-FFF2-40B4-BE49-F238E27FC236}">
                <a16:creationId xmlns:a16="http://schemas.microsoft.com/office/drawing/2014/main" id="{E27CE650-647A-D844-821D-3F1F87E8F6A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27026" y="1188191"/>
            <a:ext cx="561800" cy="568412"/>
          </a:xfrm>
          <a:prstGeom prst="rect">
            <a:avLst/>
          </a:prstGeom>
        </p:spPr>
      </p:pic>
      <p:graphicFrame>
        <p:nvGraphicFramePr>
          <p:cNvPr id="3" name="Tabella 2">
            <a:extLst>
              <a:ext uri="{FF2B5EF4-FFF2-40B4-BE49-F238E27FC236}">
                <a16:creationId xmlns:a16="http://schemas.microsoft.com/office/drawing/2014/main" id="{294B3DA0-439F-9242-8554-D693D27DFBF6}"/>
              </a:ext>
            </a:extLst>
          </p:cNvPr>
          <p:cNvGraphicFramePr>
            <a:graphicFrameLocks noGrp="1"/>
          </p:cNvGraphicFramePr>
          <p:nvPr>
            <p:extLst>
              <p:ext uri="{D42A27DB-BD31-4B8C-83A1-F6EECF244321}">
                <p14:modId xmlns:p14="http://schemas.microsoft.com/office/powerpoint/2010/main" val="3060851997"/>
              </p:ext>
            </p:extLst>
          </p:nvPr>
        </p:nvGraphicFramePr>
        <p:xfrm>
          <a:off x="180080" y="2024970"/>
          <a:ext cx="11301876" cy="3191360"/>
        </p:xfrm>
        <a:graphic>
          <a:graphicData uri="http://schemas.openxmlformats.org/drawingml/2006/table">
            <a:tbl>
              <a:tblPr firstRow="1" bandRow="1">
                <a:tableStyleId>{5940675A-B579-460E-94D1-54222C63F5DA}</a:tableStyleId>
              </a:tblPr>
              <a:tblGrid>
                <a:gridCol w="1161826">
                  <a:extLst>
                    <a:ext uri="{9D8B030D-6E8A-4147-A177-3AD203B41FA5}">
                      <a16:colId xmlns:a16="http://schemas.microsoft.com/office/drawing/2014/main" val="2128306377"/>
                    </a:ext>
                  </a:extLst>
                </a:gridCol>
                <a:gridCol w="2028010">
                  <a:extLst>
                    <a:ext uri="{9D8B030D-6E8A-4147-A177-3AD203B41FA5}">
                      <a16:colId xmlns:a16="http://schemas.microsoft.com/office/drawing/2014/main" val="1595544614"/>
                    </a:ext>
                  </a:extLst>
                </a:gridCol>
                <a:gridCol w="2028010">
                  <a:extLst>
                    <a:ext uri="{9D8B030D-6E8A-4147-A177-3AD203B41FA5}">
                      <a16:colId xmlns:a16="http://schemas.microsoft.com/office/drawing/2014/main" val="2991506376"/>
                    </a:ext>
                  </a:extLst>
                </a:gridCol>
                <a:gridCol w="2028010">
                  <a:extLst>
                    <a:ext uri="{9D8B030D-6E8A-4147-A177-3AD203B41FA5}">
                      <a16:colId xmlns:a16="http://schemas.microsoft.com/office/drawing/2014/main" val="843123200"/>
                    </a:ext>
                  </a:extLst>
                </a:gridCol>
                <a:gridCol w="2028010">
                  <a:extLst>
                    <a:ext uri="{9D8B030D-6E8A-4147-A177-3AD203B41FA5}">
                      <a16:colId xmlns:a16="http://schemas.microsoft.com/office/drawing/2014/main" val="312735523"/>
                    </a:ext>
                  </a:extLst>
                </a:gridCol>
                <a:gridCol w="2028010">
                  <a:extLst>
                    <a:ext uri="{9D8B030D-6E8A-4147-A177-3AD203B41FA5}">
                      <a16:colId xmlns:a16="http://schemas.microsoft.com/office/drawing/2014/main" val="4288416144"/>
                    </a:ext>
                  </a:extLst>
                </a:gridCol>
              </a:tblGrid>
              <a:tr h="48426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it-IT" sz="1400" b="1">
                          <a:solidFill>
                            <a:srgbClr val="2B76A9"/>
                          </a:solidFill>
                        </a:rPr>
                        <a:t>Tema</a:t>
                      </a:r>
                    </a:p>
                  </a:txBody>
                  <a:tcPr marL="85725" marR="85725" marT="42863" marB="42863" anchor="ctr">
                    <a:lnL w="12700" cmpd="sng">
                      <a:noFill/>
                    </a:lnL>
                    <a:lnR w="12700" cap="flat" cmpd="sng" algn="ctr">
                      <a:solidFill>
                        <a:srgbClr val="2B76A9"/>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a:solidFill>
                            <a:srgbClr val="2B76A9"/>
                          </a:solidFill>
                        </a:rPr>
                        <a:t>Definire</a:t>
                      </a:r>
                    </a:p>
                  </a:txBody>
                  <a:tcPr marL="85725" marR="85725" marT="42863" marB="42863" anchor="ctr">
                    <a:lnL w="12700" cap="flat" cmpd="sng" algn="ctr">
                      <a:solidFill>
                        <a:srgbClr val="2B76A9"/>
                      </a:solidFill>
                      <a:prstDash val="solid"/>
                      <a:round/>
                      <a:headEnd type="none" w="med" len="med"/>
                      <a:tailEnd type="none" w="med" len="med"/>
                    </a:lnL>
                    <a:lnT w="12700" cap="flat" cmpd="sng" algn="ctr">
                      <a:solidFill>
                        <a:srgbClr val="2B76A9"/>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a:solidFill>
                            <a:srgbClr val="2B76A9"/>
                          </a:solidFill>
                        </a:rPr>
                        <a:t>Generare Idee</a:t>
                      </a:r>
                    </a:p>
                  </a:txBody>
                  <a:tcPr marL="85725" marR="85725" marT="42863" marB="42863" anchor="ctr">
                    <a:lnT w="12700" cap="flat" cmpd="sng" algn="ctr">
                      <a:solidFill>
                        <a:srgbClr val="2B76A9"/>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a:solidFill>
                            <a:srgbClr val="2B76A9"/>
                          </a:solidFill>
                        </a:rPr>
                        <a:t>Concretizzare le idee</a:t>
                      </a:r>
                    </a:p>
                  </a:txBody>
                  <a:tcPr marL="85725" marR="85725" marT="42863" marB="42863" anchor="ctr">
                    <a:lnT w="12700" cap="flat" cmpd="sng" algn="ctr">
                      <a:solidFill>
                        <a:srgbClr val="2B76A9"/>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a:solidFill>
                            <a:srgbClr val="2B76A9"/>
                          </a:solidFill>
                        </a:rPr>
                        <a:t>Storytelling</a:t>
                      </a:r>
                    </a:p>
                  </a:txBody>
                  <a:tcPr marL="85725" marR="85725" marT="42863" marB="42863" anchor="ctr">
                    <a:lnT w="12700" cap="flat" cmpd="sng" algn="ctr">
                      <a:solidFill>
                        <a:srgbClr val="2B76A9"/>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a:solidFill>
                            <a:srgbClr val="2B76A9"/>
                          </a:solidFill>
                        </a:rPr>
                        <a:t>Piano d’azione</a:t>
                      </a:r>
                    </a:p>
                  </a:txBody>
                  <a:tcPr marL="85725" marR="85725" marT="42863" marB="42863" anchor="ctr">
                    <a:lnR w="12700" cap="flat" cmpd="sng" algn="ctr">
                      <a:solidFill>
                        <a:srgbClr val="2B76A9"/>
                      </a:solidFill>
                      <a:prstDash val="solid"/>
                      <a:round/>
                      <a:headEnd type="none" w="med" len="med"/>
                      <a:tailEnd type="none" w="med" len="med"/>
                    </a:lnR>
                    <a:lnT w="12700" cap="flat" cmpd="sng" algn="ctr">
                      <a:solidFill>
                        <a:srgbClr val="2B76A9"/>
                      </a:solidFill>
                      <a:prstDash val="solid"/>
                      <a:round/>
                      <a:headEnd type="none" w="med" len="med"/>
                      <a:tailEnd type="none" w="med" len="med"/>
                    </a:lnT>
                  </a:tcPr>
                </a:tc>
                <a:extLst>
                  <a:ext uri="{0D108BD9-81ED-4DB2-BD59-A6C34878D82A}">
                    <a16:rowId xmlns:a16="http://schemas.microsoft.com/office/drawing/2014/main" val="4250144931"/>
                  </a:ext>
                </a:extLst>
              </a:tr>
              <a:tr h="37992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it-IT" sz="1400" b="1">
                          <a:solidFill>
                            <a:srgbClr val="2B76A9"/>
                          </a:solidFill>
                        </a:rPr>
                        <a:t>Data</a:t>
                      </a:r>
                    </a:p>
                  </a:txBody>
                  <a:tcPr marL="85725" marR="85725" marT="42863" marB="42863" anchor="ctr">
                    <a:lnL w="12700" cmpd="sng">
                      <a:noFill/>
                    </a:lnL>
                    <a:lnR w="12700" cap="flat" cmpd="sng" algn="ctr">
                      <a:solidFill>
                        <a:srgbClr val="2B76A9"/>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0"/>
                        <a:t>29/02/2024</a:t>
                      </a:r>
                    </a:p>
                  </a:txBody>
                  <a:tcPr marL="85725" marR="85725" marT="42863" marB="42863" anchor="ctr">
                    <a:lnL w="12700" cap="flat" cmpd="sng" algn="ctr">
                      <a:solidFill>
                        <a:srgbClr val="2B76A9"/>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a:t>28/03/2024</a:t>
                      </a:r>
                    </a:p>
                  </a:txBody>
                  <a:tcPr marL="85725" marR="85725" marT="42863" marB="4286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0"/>
                        <a:t>18/04/2024</a:t>
                      </a:r>
                    </a:p>
                  </a:txBody>
                  <a:tcPr marL="85725" marR="85725" marT="42863" marB="4286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a:t>30/05/2024</a:t>
                      </a:r>
                    </a:p>
                  </a:txBody>
                  <a:tcPr marL="85725" marR="85725" marT="42863" marB="4286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a:t>27/06/2024</a:t>
                      </a:r>
                    </a:p>
                  </a:txBody>
                  <a:tcPr marL="85725" marR="85725" marT="42863" marB="42863" anchor="ctr">
                    <a:lnR w="12700" cap="flat" cmpd="sng" algn="ctr">
                      <a:solidFill>
                        <a:srgbClr val="2B76A9"/>
                      </a:solidFill>
                      <a:prstDash val="solid"/>
                      <a:round/>
                      <a:headEnd type="none" w="med" len="med"/>
                      <a:tailEnd type="none" w="med" len="med"/>
                    </a:lnR>
                  </a:tcPr>
                </a:tc>
                <a:extLst>
                  <a:ext uri="{0D108BD9-81ED-4DB2-BD59-A6C34878D82A}">
                    <a16:rowId xmlns:a16="http://schemas.microsoft.com/office/drawing/2014/main" val="625338072"/>
                  </a:ext>
                </a:extLst>
              </a:tr>
              <a:tr h="448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it-IT" sz="1400" b="1">
                          <a:solidFill>
                            <a:srgbClr val="2B76A9"/>
                          </a:solidFill>
                        </a:rPr>
                        <a:t>Focus</a:t>
                      </a:r>
                    </a:p>
                  </a:txBody>
                  <a:tcPr marL="85725" marR="85725" marT="42863" marB="42863" anchor="ctr">
                    <a:lnL w="12700" cmpd="sng">
                      <a:noFill/>
                    </a:lnL>
                    <a:lnR w="12700" cap="flat" cmpd="sng" algn="ctr">
                      <a:solidFill>
                        <a:srgbClr val="2B76A9"/>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err="1">
                          <a:solidFill>
                            <a:srgbClr val="2B76A9"/>
                          </a:solidFill>
                        </a:rPr>
                        <a:t>Problem</a:t>
                      </a:r>
                      <a:r>
                        <a:rPr lang="it-IT" sz="1600" b="1">
                          <a:solidFill>
                            <a:srgbClr val="2B76A9"/>
                          </a:solidFill>
                        </a:rPr>
                        <a:t> setting</a:t>
                      </a:r>
                    </a:p>
                  </a:txBody>
                  <a:tcPr marL="85725" marR="85725" marT="42863" marB="42863" anchor="ctr">
                    <a:lnL w="12700" cap="flat" cmpd="sng" algn="ctr">
                      <a:solidFill>
                        <a:srgbClr val="2B76A9"/>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a:solidFill>
                            <a:srgbClr val="2B76A9"/>
                          </a:solidFill>
                        </a:rPr>
                        <a:t>Brainstorming</a:t>
                      </a:r>
                    </a:p>
                  </a:txBody>
                  <a:tcPr marL="85725" marR="85725" marT="42863" marB="4286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a:solidFill>
                            <a:srgbClr val="2B76A9"/>
                          </a:solidFill>
                        </a:rPr>
                        <a:t>Proposta di valore 1</a:t>
                      </a:r>
                    </a:p>
                  </a:txBody>
                  <a:tcPr marL="85725" marR="85725" marT="42863" marB="4286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a:solidFill>
                            <a:srgbClr val="2B76A9"/>
                          </a:solidFill>
                        </a:rPr>
                        <a:t>Proposta di valore 2</a:t>
                      </a:r>
                    </a:p>
                  </a:txBody>
                  <a:tcPr marL="85725" marR="85725" marT="42863" marB="4286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a:solidFill>
                            <a:srgbClr val="2B76A9"/>
                          </a:solidFill>
                        </a:rPr>
                        <a:t>Conclusioni</a:t>
                      </a:r>
                    </a:p>
                  </a:txBody>
                  <a:tcPr marL="85725" marR="85725" marT="42863" marB="42863" anchor="ctr">
                    <a:lnR w="12700" cap="flat" cmpd="sng" algn="ctr">
                      <a:solidFill>
                        <a:srgbClr val="2B76A9"/>
                      </a:solidFill>
                      <a:prstDash val="solid"/>
                      <a:round/>
                      <a:headEnd type="none" w="med" len="med"/>
                      <a:tailEnd type="none" w="med" len="med"/>
                    </a:lnR>
                  </a:tcPr>
                </a:tc>
                <a:extLst>
                  <a:ext uri="{0D108BD9-81ED-4DB2-BD59-A6C34878D82A}">
                    <a16:rowId xmlns:a16="http://schemas.microsoft.com/office/drawing/2014/main" val="1634884244"/>
                  </a:ext>
                </a:extLst>
              </a:tr>
              <a:tr h="1085850">
                <a:tc>
                  <a:txBody>
                    <a:bodyPr/>
                    <a:lstStyle/>
                    <a:p>
                      <a:pPr algn="r"/>
                      <a:r>
                        <a:rPr lang="it-IT" sz="1400" b="1">
                          <a:solidFill>
                            <a:srgbClr val="2B76A9"/>
                          </a:solidFill>
                        </a:rPr>
                        <a:t>Contenuti</a:t>
                      </a:r>
                    </a:p>
                  </a:txBody>
                  <a:tcPr marL="85725" marR="85725" marT="42863" marB="42863" anchor="ctr">
                    <a:lnL w="12700" cmpd="sng">
                      <a:noFill/>
                    </a:lnL>
                    <a:lnR w="12700" cap="flat" cmpd="sng" algn="ctr">
                      <a:solidFill>
                        <a:srgbClr val="2B76A9"/>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0"/>
                        <a:t>Presentazione dei partecipanti, risultati survey, ranking e valutazione dei risultati</a:t>
                      </a:r>
                    </a:p>
                  </a:txBody>
                  <a:tcPr marL="85725" marR="85725" marT="42863" marB="42863" anchor="ctr">
                    <a:lnL w="12700" cap="flat" cmpd="sng" algn="ctr">
                      <a:solidFill>
                        <a:srgbClr val="2B76A9"/>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a:t>Generazione di idee e </a:t>
                      </a:r>
                      <a:r>
                        <a:rPr lang="it-IT" sz="1600" err="1"/>
                        <a:t>clusterizzazione</a:t>
                      </a:r>
                      <a:r>
                        <a:rPr lang="it-IT" sz="1600"/>
                        <a:t> in base a importanza e fattibilità</a:t>
                      </a:r>
                    </a:p>
                  </a:txBody>
                  <a:tcPr marL="85725" marR="85725" marT="42863" marB="4286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0"/>
                        <a:t>Definire la macro proposta di intervento</a:t>
                      </a:r>
                    </a:p>
                  </a:txBody>
                  <a:tcPr marL="85725" marR="85725" marT="42863" marB="4286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0"/>
                        <a:t>Completare la proposta di intervento</a:t>
                      </a:r>
                    </a:p>
                  </a:txBody>
                  <a:tcPr marL="85725" marR="85725" marT="42863" marB="4286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a:t>Finalizzare l’approccio per mettere a punto un piano d’azione operativo</a:t>
                      </a:r>
                    </a:p>
                  </a:txBody>
                  <a:tcPr marL="85725" marR="85725" marT="42863" marB="42863" anchor="ctr">
                    <a:lnR w="12700" cap="flat" cmpd="sng" algn="ctr">
                      <a:solidFill>
                        <a:srgbClr val="2B76A9"/>
                      </a:solidFill>
                      <a:prstDash val="solid"/>
                      <a:round/>
                      <a:headEnd type="none" w="med" len="med"/>
                      <a:tailEnd type="none" w="med" len="med"/>
                    </a:lnR>
                  </a:tcPr>
                </a:tc>
                <a:extLst>
                  <a:ext uri="{0D108BD9-81ED-4DB2-BD59-A6C34878D82A}">
                    <a16:rowId xmlns:a16="http://schemas.microsoft.com/office/drawing/2014/main" val="313915712"/>
                  </a:ext>
                </a:extLst>
              </a:tr>
              <a:tr h="347663">
                <a:tc>
                  <a:txBody>
                    <a:bodyPr/>
                    <a:lstStyle/>
                    <a:p>
                      <a:pPr algn="r"/>
                      <a:r>
                        <a:rPr lang="it-IT" sz="1400" b="1" err="1">
                          <a:solidFill>
                            <a:srgbClr val="2B76A9"/>
                          </a:solidFill>
                        </a:rPr>
                        <a:t>Deliverables</a:t>
                      </a:r>
                      <a:endParaRPr lang="it-IT" sz="1400" b="1">
                        <a:solidFill>
                          <a:srgbClr val="2B76A9"/>
                        </a:solidFill>
                      </a:endParaRPr>
                    </a:p>
                  </a:txBody>
                  <a:tcPr marL="85725" marR="85725" marT="42863" marB="42863" anchor="ctr">
                    <a:lnL w="12700" cmpd="sng">
                      <a:noFill/>
                    </a:lnL>
                    <a:lnR w="12700" cap="flat" cmpd="sng" algn="ctr">
                      <a:solidFill>
                        <a:srgbClr val="2B76A9"/>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0"/>
                        <a:t>Identificazione dei problemi chiave</a:t>
                      </a:r>
                    </a:p>
                  </a:txBody>
                  <a:tcPr marL="85725" marR="85725" marT="42863" marB="42863" anchor="ctr">
                    <a:lnL w="12700" cap="flat" cmpd="sng" algn="ctr">
                      <a:solidFill>
                        <a:srgbClr val="2B76A9"/>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a:t>Canvas </a:t>
                      </a:r>
                      <a:r>
                        <a:rPr lang="it-IT" sz="1600" err="1"/>
                        <a:t>Ideas</a:t>
                      </a:r>
                      <a:r>
                        <a:rPr lang="it-IT" sz="1600"/>
                        <a:t> </a:t>
                      </a:r>
                      <a:r>
                        <a:rPr lang="it-IT" sz="1600" err="1"/>
                        <a:t>Prioritization</a:t>
                      </a:r>
                      <a:endParaRPr lang="it-IT" sz="1600"/>
                    </a:p>
                  </a:txBody>
                  <a:tcPr marL="85725" marR="85725" marT="42863" marB="4286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0"/>
                        <a:t>Social Business Model Canvas</a:t>
                      </a:r>
                    </a:p>
                  </a:txBody>
                  <a:tcPr marL="85725" marR="85725" marT="42863" marB="4286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0"/>
                        <a:t>Social Business Model Canvas</a:t>
                      </a:r>
                    </a:p>
                  </a:txBody>
                  <a:tcPr marL="85725" marR="85725" marT="42863" marB="4286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a:t>Piano d’azione</a:t>
                      </a:r>
                    </a:p>
                  </a:txBody>
                  <a:tcPr marL="85725" marR="85725" marT="42863" marB="42863" anchor="ctr">
                    <a:lnR w="12700" cap="flat" cmpd="sng" algn="ctr">
                      <a:solidFill>
                        <a:srgbClr val="2B76A9"/>
                      </a:solidFill>
                      <a:prstDash val="solid"/>
                      <a:round/>
                      <a:headEnd type="none" w="med" len="med"/>
                      <a:tailEnd type="none" w="med" len="med"/>
                    </a:lnR>
                  </a:tcPr>
                </a:tc>
                <a:extLst>
                  <a:ext uri="{0D108BD9-81ED-4DB2-BD59-A6C34878D82A}">
                    <a16:rowId xmlns:a16="http://schemas.microsoft.com/office/drawing/2014/main" val="1736878487"/>
                  </a:ext>
                </a:extLst>
              </a:tr>
            </a:tbl>
          </a:graphicData>
        </a:graphic>
      </p:graphicFrame>
      <p:sp>
        <p:nvSpPr>
          <p:cNvPr id="6" name="Titolo 5">
            <a:extLst>
              <a:ext uri="{FF2B5EF4-FFF2-40B4-BE49-F238E27FC236}">
                <a16:creationId xmlns:a16="http://schemas.microsoft.com/office/drawing/2014/main" id="{4BE93E7E-580F-2E4A-8BA0-C2FF73270AAD}"/>
              </a:ext>
            </a:extLst>
          </p:cNvPr>
          <p:cNvSpPr>
            <a:spLocks noGrp="1"/>
          </p:cNvSpPr>
          <p:nvPr>
            <p:ph type="title"/>
          </p:nvPr>
        </p:nvSpPr>
        <p:spPr>
          <a:xfrm>
            <a:off x="420130" y="270121"/>
            <a:ext cx="11273106" cy="549274"/>
          </a:xfrm>
        </p:spPr>
        <p:txBody>
          <a:bodyPr>
            <a:normAutofit fontScale="90000"/>
          </a:bodyPr>
          <a:lstStyle/>
          <a:p>
            <a:pPr algn="ctr"/>
            <a:r>
              <a:rPr lang="it-IT"/>
              <a:t>Le tappe del percorso</a:t>
            </a:r>
          </a:p>
        </p:txBody>
      </p:sp>
      <p:sp>
        <p:nvSpPr>
          <p:cNvPr id="46" name="Rettangolo 45">
            <a:extLst>
              <a:ext uri="{FF2B5EF4-FFF2-40B4-BE49-F238E27FC236}">
                <a16:creationId xmlns:a16="http://schemas.microsoft.com/office/drawing/2014/main" id="{173E4330-69E3-5944-A65E-BDACC7DAC004}"/>
              </a:ext>
            </a:extLst>
          </p:cNvPr>
          <p:cNvSpPr/>
          <p:nvPr/>
        </p:nvSpPr>
        <p:spPr>
          <a:xfrm>
            <a:off x="5910526" y="1093456"/>
            <a:ext cx="924667" cy="757883"/>
          </a:xfrm>
          <a:prstGeom prst="rect">
            <a:avLst/>
          </a:prstGeom>
          <a:solidFill>
            <a:srgbClr val="005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88"/>
          </a:p>
        </p:txBody>
      </p:sp>
      <p:pic>
        <p:nvPicPr>
          <p:cNvPr id="8" name="Elemento grafico 7" descr="Strada con due vie con un sentiero con riempimento a tinta unita">
            <a:extLst>
              <a:ext uri="{FF2B5EF4-FFF2-40B4-BE49-F238E27FC236}">
                <a16:creationId xmlns:a16="http://schemas.microsoft.com/office/drawing/2014/main" id="{0F1190C0-72FC-F242-8AF6-8647B6E3FEA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74624" y="1174162"/>
            <a:ext cx="596470" cy="596470"/>
          </a:xfrm>
          <a:prstGeom prst="rect">
            <a:avLst/>
          </a:prstGeom>
        </p:spPr>
      </p:pic>
      <p:sp>
        <p:nvSpPr>
          <p:cNvPr id="49" name="Rettangolo 48">
            <a:extLst>
              <a:ext uri="{FF2B5EF4-FFF2-40B4-BE49-F238E27FC236}">
                <a16:creationId xmlns:a16="http://schemas.microsoft.com/office/drawing/2014/main" id="{5497C62C-0D2A-D24C-A885-68A44CAC3804}"/>
              </a:ext>
            </a:extLst>
          </p:cNvPr>
          <p:cNvSpPr/>
          <p:nvPr/>
        </p:nvSpPr>
        <p:spPr>
          <a:xfrm>
            <a:off x="7894558" y="1093456"/>
            <a:ext cx="924814" cy="757883"/>
          </a:xfrm>
          <a:prstGeom prst="rect">
            <a:avLst/>
          </a:prstGeom>
          <a:solidFill>
            <a:srgbClr val="005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88"/>
          </a:p>
        </p:txBody>
      </p:sp>
      <p:pic>
        <p:nvPicPr>
          <p:cNvPr id="10" name="Elemento grafico 9" descr="Racconto con riempimento a tinta unita">
            <a:extLst>
              <a:ext uri="{FF2B5EF4-FFF2-40B4-BE49-F238E27FC236}">
                <a16:creationId xmlns:a16="http://schemas.microsoft.com/office/drawing/2014/main" id="{5DDCD9B8-B707-0A43-A401-B8E87EF05C5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27920" y="1143352"/>
            <a:ext cx="658091" cy="658091"/>
          </a:xfrm>
          <a:prstGeom prst="rect">
            <a:avLst/>
          </a:prstGeom>
        </p:spPr>
      </p:pic>
      <p:sp>
        <p:nvSpPr>
          <p:cNvPr id="25" name="Segnaposto numero diapositiva 4">
            <a:extLst>
              <a:ext uri="{FF2B5EF4-FFF2-40B4-BE49-F238E27FC236}">
                <a16:creationId xmlns:a16="http://schemas.microsoft.com/office/drawing/2014/main" id="{C14C97DF-C8F2-8741-B251-C1D90F6DFD93}"/>
              </a:ext>
            </a:extLst>
          </p:cNvPr>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E78B50C-1A4D-EE4D-ADE9-69658C84A335}" type="slidenum">
              <a:rPr lang="it-IT" sz="1200" smtClean="0">
                <a:solidFill>
                  <a:schemeClr val="bg1">
                    <a:lumMod val="50000"/>
                  </a:schemeClr>
                </a:solidFill>
              </a:rPr>
              <a:pPr algn="r"/>
              <a:t>3</a:t>
            </a:fld>
            <a:endParaRPr lang="it-IT" sz="1200">
              <a:solidFill>
                <a:schemeClr val="bg1">
                  <a:lumMod val="50000"/>
                </a:schemeClr>
              </a:solidFill>
            </a:endParaRPr>
          </a:p>
        </p:txBody>
      </p:sp>
      <p:sp>
        <p:nvSpPr>
          <p:cNvPr id="4" name="Rettangolo 3">
            <a:extLst>
              <a:ext uri="{FF2B5EF4-FFF2-40B4-BE49-F238E27FC236}">
                <a16:creationId xmlns:a16="http://schemas.microsoft.com/office/drawing/2014/main" id="{DA6027A2-E8EB-4011-37D1-53C84C8574AF}"/>
              </a:ext>
            </a:extLst>
          </p:cNvPr>
          <p:cNvSpPr/>
          <p:nvPr/>
        </p:nvSpPr>
        <p:spPr>
          <a:xfrm>
            <a:off x="9948494" y="1093456"/>
            <a:ext cx="924814" cy="757883"/>
          </a:xfrm>
          <a:prstGeom prst="rect">
            <a:avLst/>
          </a:prstGeom>
          <a:solidFill>
            <a:srgbClr val="005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88"/>
          </a:p>
        </p:txBody>
      </p:sp>
      <p:pic>
        <p:nvPicPr>
          <p:cNvPr id="9" name="Elemento grafico 8" descr="Libro di giochi con riempimento a tinta unita">
            <a:extLst>
              <a:ext uri="{FF2B5EF4-FFF2-40B4-BE49-F238E27FC236}">
                <a16:creationId xmlns:a16="http://schemas.microsoft.com/office/drawing/2014/main" id="{053153FE-9FC3-67D5-D4EE-1A361D2137A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023764" y="1098325"/>
            <a:ext cx="748145" cy="748145"/>
          </a:xfrm>
          <a:prstGeom prst="rect">
            <a:avLst/>
          </a:prstGeom>
        </p:spPr>
      </p:pic>
      <p:sp>
        <p:nvSpPr>
          <p:cNvPr id="2" name="Segnaposto numero diapositiva 2">
            <a:extLst>
              <a:ext uri="{FF2B5EF4-FFF2-40B4-BE49-F238E27FC236}">
                <a16:creationId xmlns:a16="http://schemas.microsoft.com/office/drawing/2014/main" id="{63066D30-E7A9-16B5-7A79-2DC435BBA623}"/>
              </a:ext>
            </a:extLst>
          </p:cNvPr>
          <p:cNvSpPr txBox="1">
            <a:spLocks/>
          </p:cNvSpPr>
          <p:nvPr/>
        </p:nvSpPr>
        <p:spPr>
          <a:xfrm>
            <a:off x="9036485" y="5279111"/>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006A469-36A0-472D-AF10-FE5A841B8CFD}" type="slidenum">
              <a:rPr lang="it-IT" sz="1200" smtClean="0">
                <a:solidFill>
                  <a:schemeClr val="bg2">
                    <a:lumMod val="50000"/>
                  </a:schemeClr>
                </a:solidFill>
              </a:rPr>
              <a:pPr algn="r"/>
              <a:t>3</a:t>
            </a:fld>
            <a:endParaRPr lang="it-IT" sz="1200">
              <a:solidFill>
                <a:schemeClr val="bg2">
                  <a:lumMod val="50000"/>
                </a:schemeClr>
              </a:solidFill>
            </a:endParaRPr>
          </a:p>
        </p:txBody>
      </p:sp>
    </p:spTree>
    <p:extLst>
      <p:ext uri="{BB962C8B-B14F-4D97-AF65-F5344CB8AC3E}">
        <p14:creationId xmlns:p14="http://schemas.microsoft.com/office/powerpoint/2010/main" val="885195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603CE7-1AD6-150E-02F3-14655B335024}"/>
              </a:ext>
            </a:extLst>
          </p:cNvPr>
          <p:cNvSpPr>
            <a:spLocks noGrp="1"/>
          </p:cNvSpPr>
          <p:nvPr>
            <p:ph type="title"/>
          </p:nvPr>
        </p:nvSpPr>
        <p:spPr/>
        <p:txBody>
          <a:bodyPr>
            <a:normAutofit/>
          </a:bodyPr>
          <a:lstStyle/>
          <a:p>
            <a:r>
              <a:rPr lang="it-IT" sz="3200">
                <a:solidFill>
                  <a:schemeClr val="tx1"/>
                </a:solidFill>
              </a:rPr>
              <a:t>Premessa e contesto</a:t>
            </a:r>
            <a:endParaRPr lang="it-IT" sz="3200"/>
          </a:p>
        </p:txBody>
      </p:sp>
      <p:sp>
        <p:nvSpPr>
          <p:cNvPr id="3" name="Segnaposto contenuto 2">
            <a:extLst>
              <a:ext uri="{FF2B5EF4-FFF2-40B4-BE49-F238E27FC236}">
                <a16:creationId xmlns:a16="http://schemas.microsoft.com/office/drawing/2014/main" id="{85E31C02-643D-49CA-6AF2-C694B8DF30F3}"/>
              </a:ext>
            </a:extLst>
          </p:cNvPr>
          <p:cNvSpPr>
            <a:spLocks noGrp="1"/>
          </p:cNvSpPr>
          <p:nvPr>
            <p:ph sz="half" idx="1"/>
          </p:nvPr>
        </p:nvSpPr>
        <p:spPr/>
        <p:txBody>
          <a:bodyPr lIns="90000">
            <a:noAutofit/>
          </a:bodyPr>
          <a:lstStyle/>
          <a:p>
            <a:pPr marL="0" marR="0" indent="0">
              <a:lnSpc>
                <a:spcPct val="100000"/>
              </a:lnSpc>
              <a:spcBef>
                <a:spcPts val="0"/>
              </a:spcBef>
              <a:spcAft>
                <a:spcPts val="400"/>
              </a:spcAft>
              <a:buNone/>
            </a:pPr>
            <a:r>
              <a:rPr lang="it-IT" b="0" i="0" dirty="0">
                <a:solidFill>
                  <a:srgbClr val="000000"/>
                </a:solidFill>
                <a:effectLst/>
              </a:rPr>
              <a:t>La </a:t>
            </a:r>
            <a:r>
              <a:rPr lang="it-IT" b="0" i="0" dirty="0" err="1">
                <a:solidFill>
                  <a:srgbClr val="000000"/>
                </a:solidFill>
                <a:effectLst/>
              </a:rPr>
              <a:t>Cop</a:t>
            </a:r>
            <a:r>
              <a:rPr lang="it-IT" b="0" i="0" dirty="0">
                <a:solidFill>
                  <a:srgbClr val="000000"/>
                </a:solidFill>
                <a:effectLst/>
              </a:rPr>
              <a:t> 5 è partita dalla </a:t>
            </a:r>
            <a:r>
              <a:rPr lang="it-IT" dirty="0">
                <a:solidFill>
                  <a:srgbClr val="000000"/>
                </a:solidFill>
              </a:rPr>
              <a:t>consapevolezza che nel nostro paese c’è bisogno di maggiore consapevolezza sul </a:t>
            </a:r>
            <a:r>
              <a:rPr lang="it-IT" b="1" dirty="0">
                <a:solidFill>
                  <a:srgbClr val="000000"/>
                </a:solidFill>
              </a:rPr>
              <a:t>ruolo che la tecnologia può avere nella promozione di stili di vita più sani e sportivi</a:t>
            </a:r>
            <a:r>
              <a:rPr lang="it-IT" dirty="0">
                <a:solidFill>
                  <a:srgbClr val="000000"/>
                </a:solidFill>
              </a:rPr>
              <a:t>. Troppo spesso la tecnologia viene vista solo come antagonista della vita sportiva e promotrice di sedentarietà, mentre il ricco eco-sistema di start-up tecnologiche in ambito sportivo ci dimostra che la realtà è molto diversa.</a:t>
            </a:r>
          </a:p>
          <a:p>
            <a:pPr marL="0" indent="0">
              <a:lnSpc>
                <a:spcPct val="100000"/>
              </a:lnSpc>
              <a:spcBef>
                <a:spcPts val="0"/>
              </a:spcBef>
              <a:spcAft>
                <a:spcPts val="400"/>
              </a:spcAft>
              <a:buNone/>
            </a:pPr>
            <a:r>
              <a:rPr lang="it-IT" dirty="0"/>
              <a:t>La creazione di ambienti dedicati all’incontro tra tecnologia sportiva e cittadinanza riveste quindi un ruolo di particolare importanza, anche alla luce delle </a:t>
            </a:r>
            <a:r>
              <a:rPr lang="it-IT" b="0" i="0" u="none" strike="noStrike" dirty="0">
                <a:solidFill>
                  <a:srgbClr val="212121"/>
                </a:solidFill>
                <a:effectLst/>
              </a:rPr>
              <a:t>azioni dei comuni rivolte alla riqualificazione e valorizzazione di spazi fisici dedicati all'innovazione e alle start up.</a:t>
            </a:r>
          </a:p>
        </p:txBody>
      </p:sp>
      <p:sp>
        <p:nvSpPr>
          <p:cNvPr id="4" name="Segnaposto contenuto 3">
            <a:extLst>
              <a:ext uri="{FF2B5EF4-FFF2-40B4-BE49-F238E27FC236}">
                <a16:creationId xmlns:a16="http://schemas.microsoft.com/office/drawing/2014/main" id="{1DCE96D1-F7C9-F17D-88A8-282DFF9D6B02}"/>
              </a:ext>
            </a:extLst>
          </p:cNvPr>
          <p:cNvSpPr>
            <a:spLocks noGrp="1"/>
          </p:cNvSpPr>
          <p:nvPr>
            <p:ph sz="half" idx="2"/>
          </p:nvPr>
        </p:nvSpPr>
        <p:spPr>
          <a:xfrm>
            <a:off x="6172200" y="1161534"/>
            <a:ext cx="5181600" cy="4525587"/>
          </a:xfrm>
        </p:spPr>
        <p:txBody>
          <a:bodyPr lIns="90000">
            <a:noAutofit/>
          </a:bodyPr>
          <a:lstStyle/>
          <a:p>
            <a:pPr marL="0" indent="0" algn="l">
              <a:lnSpc>
                <a:spcPct val="100000"/>
              </a:lnSpc>
              <a:spcBef>
                <a:spcPts val="0"/>
              </a:spcBef>
              <a:spcAft>
                <a:spcPts val="600"/>
              </a:spcAft>
              <a:buNone/>
            </a:pPr>
            <a:r>
              <a:rPr lang="it-IT" b="0" i="0" u="none" strike="noStrike" dirty="0">
                <a:solidFill>
                  <a:srgbClr val="212121"/>
                </a:solidFill>
                <a:effectLst/>
              </a:rPr>
              <a:t>E’ importante che le associazioni sportive e gli enti di promozione siano coinvolti nella </a:t>
            </a:r>
            <a:r>
              <a:rPr lang="it-IT" dirty="0">
                <a:solidFill>
                  <a:srgbClr val="212121"/>
                </a:solidFill>
              </a:rPr>
              <a:t>«</a:t>
            </a:r>
            <a:r>
              <a:rPr lang="it-IT" b="0" i="0" u="none" strike="noStrike" dirty="0">
                <a:solidFill>
                  <a:srgbClr val="212121"/>
                </a:solidFill>
                <a:effectLst/>
              </a:rPr>
              <a:t>manutenzione</a:t>
            </a:r>
            <a:r>
              <a:rPr lang="it-IT" dirty="0">
                <a:solidFill>
                  <a:srgbClr val="212121"/>
                </a:solidFill>
              </a:rPr>
              <a:t>»</a:t>
            </a:r>
            <a:r>
              <a:rPr lang="it-IT" b="0" i="0" u="none" strike="noStrike" dirty="0">
                <a:solidFill>
                  <a:srgbClr val="212121"/>
                </a:solidFill>
                <a:effectLst/>
              </a:rPr>
              <a:t> degli spazi. </a:t>
            </a:r>
            <a:r>
              <a:rPr lang="it-IT" dirty="0">
                <a:solidFill>
                  <a:srgbClr val="212121"/>
                </a:solidFill>
              </a:rPr>
              <a:t>N</a:t>
            </a:r>
            <a:r>
              <a:rPr lang="it-IT" b="0" i="0" u="none" strike="noStrike" dirty="0">
                <a:solidFill>
                  <a:srgbClr val="212121"/>
                </a:solidFill>
                <a:effectLst/>
              </a:rPr>
              <a:t>el senso che è giusto che la PA metta a disposizione degli spazi, ma </a:t>
            </a:r>
            <a:r>
              <a:rPr lang="it-IT" b="1" i="0" u="none" strike="noStrike" dirty="0">
                <a:solidFill>
                  <a:srgbClr val="212121"/>
                </a:solidFill>
                <a:effectLst/>
              </a:rPr>
              <a:t>sono i cittadini che devono </a:t>
            </a:r>
            <a:r>
              <a:rPr lang="it-IT" b="1" dirty="0">
                <a:solidFill>
                  <a:srgbClr val="212121"/>
                </a:solidFill>
              </a:rPr>
              <a:t>«</a:t>
            </a:r>
            <a:r>
              <a:rPr lang="it-IT" b="1" i="0" u="none" strike="noStrike" dirty="0">
                <a:solidFill>
                  <a:srgbClr val="212121"/>
                </a:solidFill>
                <a:effectLst/>
              </a:rPr>
              <a:t>curarli e preservarli» con una logica di coinvolgimento dal basso</a:t>
            </a:r>
            <a:r>
              <a:rPr lang="it-IT" b="0" i="0" u="none" strike="noStrike" dirty="0">
                <a:solidFill>
                  <a:srgbClr val="212121"/>
                </a:solidFill>
                <a:effectLst/>
              </a:rPr>
              <a:t> e una riscoperta del senso civico.</a:t>
            </a:r>
          </a:p>
          <a:p>
            <a:pPr marL="0" indent="0">
              <a:lnSpc>
                <a:spcPct val="100000"/>
              </a:lnSpc>
              <a:spcBef>
                <a:spcPts val="0"/>
              </a:spcBef>
              <a:spcAft>
                <a:spcPts val="600"/>
              </a:spcAft>
              <a:buNone/>
            </a:pPr>
            <a:r>
              <a:rPr lang="it-IT" dirty="0"/>
              <a:t>Altro </a:t>
            </a:r>
            <a:r>
              <a:rPr lang="it-IT" b="1" dirty="0"/>
              <a:t>tema cruciale è la comunicazione</a:t>
            </a:r>
            <a:r>
              <a:rPr lang="it-IT" dirty="0"/>
              <a:t>, che – anche attraverso i media – dovrebbe sviluppare maggiori conoscenze e consapevolezze nei cittadini di tutte le fasce d’età. Troppo spesso la comunicazione è di settore e troppo tecnica. </a:t>
            </a:r>
            <a:r>
              <a:rPr lang="it-IT" b="0" i="0" u="none" strike="noStrike" dirty="0">
                <a:solidFill>
                  <a:srgbClr val="212121"/>
                </a:solidFill>
                <a:effectLst/>
              </a:rPr>
              <a:t>Invece i benefici delle app in ambito sportivo possono essere visti come accessibili a tutti (magari con una breve formazione). A tale proposito sono interessanti i dati dell’Osservatorio Valore Sport 2024 di TEH Ambrosetti.</a:t>
            </a:r>
            <a:endParaRPr lang="it-IT" dirty="0"/>
          </a:p>
        </p:txBody>
      </p:sp>
      <p:sp>
        <p:nvSpPr>
          <p:cNvPr id="5" name="Segnaposto numero diapositiva 4">
            <a:extLst>
              <a:ext uri="{FF2B5EF4-FFF2-40B4-BE49-F238E27FC236}">
                <a16:creationId xmlns:a16="http://schemas.microsoft.com/office/drawing/2014/main" id="{E5080C5D-A443-24FF-124A-7BCC1F6EAB4A}"/>
              </a:ext>
            </a:extLst>
          </p:cNvPr>
          <p:cNvSpPr>
            <a:spLocks noGrp="1"/>
          </p:cNvSpPr>
          <p:nvPr>
            <p:ph type="sldNum" sz="quarter" idx="12"/>
          </p:nvPr>
        </p:nvSpPr>
        <p:spPr/>
        <p:txBody>
          <a:bodyPr/>
          <a:lstStyle/>
          <a:p>
            <a:fld id="{E006A469-36A0-472D-AF10-FE5A841B8CFD}" type="slidenum">
              <a:rPr lang="it-IT" smtClean="0"/>
              <a:t>4</a:t>
            </a:fld>
            <a:endParaRPr lang="it-IT"/>
          </a:p>
        </p:txBody>
      </p:sp>
    </p:spTree>
    <p:extLst>
      <p:ext uri="{BB962C8B-B14F-4D97-AF65-F5344CB8AC3E}">
        <p14:creationId xmlns:p14="http://schemas.microsoft.com/office/powerpoint/2010/main" val="1578473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schermata, software, Pagina Web&#10;&#10;Descrizione generata automaticamente">
            <a:extLst>
              <a:ext uri="{FF2B5EF4-FFF2-40B4-BE49-F238E27FC236}">
                <a16:creationId xmlns:a16="http://schemas.microsoft.com/office/drawing/2014/main" id="{6220AC9E-1F03-8EA1-D1AE-5E6106749E3C}"/>
              </a:ext>
            </a:extLst>
          </p:cNvPr>
          <p:cNvPicPr>
            <a:picLocks noChangeAspect="1"/>
          </p:cNvPicPr>
          <p:nvPr/>
        </p:nvPicPr>
        <p:blipFill rotWithShape="1">
          <a:blip r:embed="rId2">
            <a:extLst>
              <a:ext uri="{28A0092B-C50C-407E-A947-70E740481C1C}">
                <a14:useLocalDpi xmlns:a14="http://schemas.microsoft.com/office/drawing/2010/main" val="0"/>
              </a:ext>
            </a:extLst>
          </a:blip>
          <a:srcRect l="25210" t="31821" r="18487" b="21121"/>
          <a:stretch/>
        </p:blipFill>
        <p:spPr>
          <a:xfrm>
            <a:off x="2378040" y="556591"/>
            <a:ext cx="9813960" cy="5126697"/>
          </a:xfrm>
          <a:prstGeom prst="rect">
            <a:avLst/>
          </a:prstGeom>
        </p:spPr>
      </p:pic>
    </p:spTree>
    <p:extLst>
      <p:ext uri="{BB962C8B-B14F-4D97-AF65-F5344CB8AC3E}">
        <p14:creationId xmlns:p14="http://schemas.microsoft.com/office/powerpoint/2010/main" val="984671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software, Icona del computer, Pagina Web&#10;&#10;Descrizione generata automaticamente">
            <a:extLst>
              <a:ext uri="{FF2B5EF4-FFF2-40B4-BE49-F238E27FC236}">
                <a16:creationId xmlns:a16="http://schemas.microsoft.com/office/drawing/2014/main" id="{EC347E1B-1C15-4FBF-6C1E-0C1E7A9EADFC}"/>
              </a:ext>
            </a:extLst>
          </p:cNvPr>
          <p:cNvPicPr>
            <a:picLocks noChangeAspect="1"/>
          </p:cNvPicPr>
          <p:nvPr/>
        </p:nvPicPr>
        <p:blipFill rotWithShape="1">
          <a:blip r:embed="rId2">
            <a:extLst>
              <a:ext uri="{28A0092B-C50C-407E-A947-70E740481C1C}">
                <a14:useLocalDpi xmlns:a14="http://schemas.microsoft.com/office/drawing/2010/main" val="0"/>
              </a:ext>
            </a:extLst>
          </a:blip>
          <a:srcRect l="25366" t="25972" r="10002" b="25421"/>
          <a:stretch/>
        </p:blipFill>
        <p:spPr>
          <a:xfrm>
            <a:off x="1582785" y="1020418"/>
            <a:ext cx="10081868" cy="4738944"/>
          </a:xfrm>
          <a:prstGeom prst="rect">
            <a:avLst/>
          </a:prstGeom>
        </p:spPr>
      </p:pic>
    </p:spTree>
    <p:extLst>
      <p:ext uri="{BB962C8B-B14F-4D97-AF65-F5344CB8AC3E}">
        <p14:creationId xmlns:p14="http://schemas.microsoft.com/office/powerpoint/2010/main" val="1047759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603CE7-1AD6-150E-02F3-14655B335024}"/>
              </a:ext>
            </a:extLst>
          </p:cNvPr>
          <p:cNvSpPr>
            <a:spLocks noGrp="1"/>
          </p:cNvSpPr>
          <p:nvPr>
            <p:ph type="title"/>
          </p:nvPr>
        </p:nvSpPr>
        <p:spPr/>
        <p:txBody>
          <a:bodyPr/>
          <a:lstStyle/>
          <a:p>
            <a:r>
              <a:rPr lang="it-IT" sz="3200" b="1">
                <a:solidFill>
                  <a:schemeClr val="tx1"/>
                </a:solidFill>
              </a:rPr>
              <a:t>Chi</a:t>
            </a:r>
            <a:r>
              <a:rPr lang="it-IT" sz="3200">
                <a:solidFill>
                  <a:schemeClr val="tx1"/>
                </a:solidFill>
              </a:rPr>
              <a:t>: pubblico di destinazione e diversi stakeholder</a:t>
            </a:r>
            <a:endParaRPr lang="it-IT" sz="3200"/>
          </a:p>
        </p:txBody>
      </p:sp>
      <p:sp>
        <p:nvSpPr>
          <p:cNvPr id="3" name="Segnaposto contenuto 2">
            <a:extLst>
              <a:ext uri="{FF2B5EF4-FFF2-40B4-BE49-F238E27FC236}">
                <a16:creationId xmlns:a16="http://schemas.microsoft.com/office/drawing/2014/main" id="{85E31C02-643D-49CA-6AF2-C694B8DF30F3}"/>
              </a:ext>
            </a:extLst>
          </p:cNvPr>
          <p:cNvSpPr>
            <a:spLocks noGrp="1"/>
          </p:cNvSpPr>
          <p:nvPr>
            <p:ph sz="half" idx="1"/>
          </p:nvPr>
        </p:nvSpPr>
        <p:spPr/>
        <p:txBody>
          <a:bodyPr>
            <a:normAutofit/>
          </a:bodyPr>
          <a:lstStyle/>
          <a:p>
            <a:pPr marL="0" indent="0">
              <a:buNone/>
            </a:pPr>
            <a:r>
              <a:rPr lang="it-IT" sz="1700" dirty="0"/>
              <a:t>Quale </a:t>
            </a:r>
            <a:r>
              <a:rPr lang="it-IT" sz="1700" u="sng" dirty="0"/>
              <a:t>target diretto</a:t>
            </a:r>
            <a:r>
              <a:rPr lang="it-IT" sz="1700" dirty="0"/>
              <a:t> dell’output della </a:t>
            </a:r>
            <a:r>
              <a:rPr lang="it-IT" sz="1700" dirty="0" err="1"/>
              <a:t>Cop</a:t>
            </a:r>
            <a:r>
              <a:rPr lang="it-IT" sz="1700" dirty="0"/>
              <a:t> 5 sono state identificate le </a:t>
            </a:r>
            <a:r>
              <a:rPr lang="it-IT" sz="1700" b="1" dirty="0">
                <a:effectLst/>
              </a:rPr>
              <a:t>amministrazioni locali a livello regionale o comunale. </a:t>
            </a:r>
            <a:r>
              <a:rPr lang="it-IT" sz="1700" dirty="0">
                <a:effectLst/>
              </a:rPr>
              <a:t>Questi interlocutori possono essere interessati a una progettualità come quella proposta anche alla luce di recenti esperienze già attive, come per esempio il quartiere Corviale di Roma dove con le risorse PNRR sono stati aperti spazi dedicati all’orientamento al lavoro.</a:t>
            </a:r>
          </a:p>
          <a:p>
            <a:pPr marL="0" indent="0">
              <a:buNone/>
            </a:pPr>
            <a:r>
              <a:rPr lang="it-IT" sz="1700" dirty="0"/>
              <a:t>Gli enti locali sono già predisposti alla messa a disposizione di spazi e la progettualità della </a:t>
            </a:r>
            <a:r>
              <a:rPr lang="it-IT" sz="1700" dirty="0" err="1"/>
              <a:t>Cop</a:t>
            </a:r>
            <a:r>
              <a:rPr lang="it-IT" sz="1700" dirty="0"/>
              <a:t> 5 può rappresentare un </a:t>
            </a:r>
            <a:r>
              <a:rPr lang="it-IT" sz="1700" b="1" dirty="0"/>
              <a:t>acceleratore e un elemento di orientamento di eventuali nuove iniziative</a:t>
            </a:r>
            <a:r>
              <a:rPr lang="it-IT" sz="1700" dirty="0"/>
              <a:t>.</a:t>
            </a:r>
          </a:p>
          <a:p>
            <a:pPr marL="0" indent="0">
              <a:buNone/>
            </a:pPr>
            <a:endParaRPr lang="it-IT" sz="1700" dirty="0"/>
          </a:p>
        </p:txBody>
      </p:sp>
      <p:sp>
        <p:nvSpPr>
          <p:cNvPr id="4" name="Segnaposto contenuto 3">
            <a:extLst>
              <a:ext uri="{FF2B5EF4-FFF2-40B4-BE49-F238E27FC236}">
                <a16:creationId xmlns:a16="http://schemas.microsoft.com/office/drawing/2014/main" id="{DC8E0CB6-6F51-676F-CB32-1DEA7ADC2383}"/>
              </a:ext>
            </a:extLst>
          </p:cNvPr>
          <p:cNvSpPr>
            <a:spLocks noGrp="1"/>
          </p:cNvSpPr>
          <p:nvPr>
            <p:ph sz="half" idx="2"/>
          </p:nvPr>
        </p:nvSpPr>
        <p:spPr/>
        <p:txBody>
          <a:bodyPr>
            <a:normAutofit/>
          </a:bodyPr>
          <a:lstStyle/>
          <a:p>
            <a:pPr marL="0" indent="0">
              <a:buNone/>
            </a:pPr>
            <a:r>
              <a:rPr lang="it-IT" sz="1700" dirty="0"/>
              <a:t>Il </a:t>
            </a:r>
            <a:r>
              <a:rPr lang="it-IT" sz="1700" u="sng" dirty="0"/>
              <a:t>target indiretto</a:t>
            </a:r>
            <a:r>
              <a:rPr lang="it-IT" sz="1700" dirty="0"/>
              <a:t> dell’output della </a:t>
            </a:r>
            <a:r>
              <a:rPr lang="it-IT" sz="1700" dirty="0" err="1"/>
              <a:t>Cop</a:t>
            </a:r>
            <a:r>
              <a:rPr lang="it-IT" sz="1700" dirty="0"/>
              <a:t> 5 sono </a:t>
            </a:r>
            <a:r>
              <a:rPr lang="it-IT" sz="1700" dirty="0">
                <a:effectLst/>
              </a:rPr>
              <a:t>da una parte le imprese che sviluppano soluzioni dedicate allo sport, e dall'altro la cittadinanza con un approccio inter-generazionale. </a:t>
            </a:r>
          </a:p>
          <a:p>
            <a:pPr marL="0" indent="0">
              <a:buNone/>
            </a:pPr>
            <a:r>
              <a:rPr lang="it-IT" sz="1700" dirty="0"/>
              <a:t>Possibili </a:t>
            </a:r>
            <a:r>
              <a:rPr lang="it-IT" sz="1700" u="sng" dirty="0"/>
              <a:t>partner operativi </a:t>
            </a:r>
            <a:r>
              <a:rPr lang="it-IT" sz="1700" dirty="0"/>
              <a:t>sono invece: i</a:t>
            </a:r>
            <a:r>
              <a:rPr lang="it-IT" sz="1700" dirty="0">
                <a:effectLst/>
              </a:rPr>
              <a:t>ncubatori attivi presso le università, CONI Net, Camere di Commercio, Fondazioni, Enti di promozione, Federazioni a livello locale, Imprese che possono offrire soluzioni ai propri dipendenti oppure finanziare progetti in logica CSR/ESG.</a:t>
            </a:r>
          </a:p>
          <a:p>
            <a:pPr marL="0" indent="0">
              <a:buNone/>
            </a:pPr>
            <a:r>
              <a:rPr lang="it-IT" sz="1700" dirty="0"/>
              <a:t>La modalità di collaborazione potrebbe essere la </a:t>
            </a:r>
            <a:r>
              <a:rPr lang="it-IT" sz="1700" b="1" dirty="0"/>
              <a:t>firma di un protocollo d’intesa </a:t>
            </a:r>
            <a:r>
              <a:rPr lang="it-IT" sz="1700" dirty="0"/>
              <a:t>che unisce i partner in un POLO. Questo è già stato fatto in Piemonte con il polo ICT della Fondazione Piemonte Innova. Le imprese possono aderire al polo versando una quota in cambio di servizi.</a:t>
            </a:r>
          </a:p>
          <a:p>
            <a:pPr marL="0" indent="0">
              <a:buNone/>
            </a:pPr>
            <a:endParaRPr lang="it-IT" sz="1700" dirty="0">
              <a:effectLst/>
            </a:endParaRPr>
          </a:p>
          <a:p>
            <a:pPr marL="0" indent="0">
              <a:buNone/>
            </a:pPr>
            <a:endParaRPr lang="it-IT" sz="1700" dirty="0">
              <a:effectLst/>
            </a:endParaRPr>
          </a:p>
          <a:p>
            <a:pPr marL="0" indent="0">
              <a:buNone/>
            </a:pPr>
            <a:endParaRPr lang="it-IT" sz="1700" dirty="0"/>
          </a:p>
        </p:txBody>
      </p:sp>
      <p:sp>
        <p:nvSpPr>
          <p:cNvPr id="5" name="Segnaposto numero diapositiva 4">
            <a:extLst>
              <a:ext uri="{FF2B5EF4-FFF2-40B4-BE49-F238E27FC236}">
                <a16:creationId xmlns:a16="http://schemas.microsoft.com/office/drawing/2014/main" id="{E5080C5D-A443-24FF-124A-7BCC1F6EAB4A}"/>
              </a:ext>
            </a:extLst>
          </p:cNvPr>
          <p:cNvSpPr>
            <a:spLocks noGrp="1"/>
          </p:cNvSpPr>
          <p:nvPr>
            <p:ph type="sldNum" sz="quarter" idx="12"/>
          </p:nvPr>
        </p:nvSpPr>
        <p:spPr/>
        <p:txBody>
          <a:bodyPr/>
          <a:lstStyle/>
          <a:p>
            <a:fld id="{E006A469-36A0-472D-AF10-FE5A841B8CFD}" type="slidenum">
              <a:rPr lang="it-IT" smtClean="0"/>
              <a:t>7</a:t>
            </a:fld>
            <a:endParaRPr lang="it-IT"/>
          </a:p>
        </p:txBody>
      </p:sp>
    </p:spTree>
    <p:extLst>
      <p:ext uri="{BB962C8B-B14F-4D97-AF65-F5344CB8AC3E}">
        <p14:creationId xmlns:p14="http://schemas.microsoft.com/office/powerpoint/2010/main" val="1208232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C35BE1-338D-61FE-92A5-9E43B2C72AE3}"/>
              </a:ext>
            </a:extLst>
          </p:cNvPr>
          <p:cNvSpPr>
            <a:spLocks noGrp="1"/>
          </p:cNvSpPr>
          <p:nvPr>
            <p:ph type="title"/>
          </p:nvPr>
        </p:nvSpPr>
        <p:spPr/>
        <p:txBody>
          <a:bodyPr/>
          <a:lstStyle/>
          <a:p>
            <a:r>
              <a:rPr lang="it-IT" sz="3200" b="1"/>
              <a:t>Perché: </a:t>
            </a:r>
            <a:r>
              <a:rPr lang="it-IT" sz="3200"/>
              <a:t>valore e significato per gli stakeholder</a:t>
            </a:r>
          </a:p>
        </p:txBody>
      </p:sp>
      <p:sp>
        <p:nvSpPr>
          <p:cNvPr id="3" name="Segnaposto contenuto 2">
            <a:extLst>
              <a:ext uri="{FF2B5EF4-FFF2-40B4-BE49-F238E27FC236}">
                <a16:creationId xmlns:a16="http://schemas.microsoft.com/office/drawing/2014/main" id="{EE0EBD1C-B02E-0A0D-82E9-342CEEA7393E}"/>
              </a:ext>
            </a:extLst>
          </p:cNvPr>
          <p:cNvSpPr>
            <a:spLocks noGrp="1"/>
          </p:cNvSpPr>
          <p:nvPr>
            <p:ph sz="half" idx="1"/>
          </p:nvPr>
        </p:nvSpPr>
        <p:spPr/>
        <p:txBody>
          <a:bodyPr>
            <a:normAutofit/>
          </a:bodyPr>
          <a:lstStyle/>
          <a:p>
            <a:pPr marL="0" indent="0">
              <a:buNone/>
            </a:pPr>
            <a:r>
              <a:rPr lang="it-IT" sz="1900" dirty="0"/>
              <a:t>Per quanto riguarda il </a:t>
            </a:r>
            <a:r>
              <a:rPr lang="it-IT" sz="1900" u="sng" dirty="0"/>
              <a:t>target diretto</a:t>
            </a:r>
            <a:r>
              <a:rPr lang="it-IT" sz="1900" dirty="0"/>
              <a:t>, il progetto ha un valore in quanto rappresenta una modalità per </a:t>
            </a:r>
            <a:r>
              <a:rPr lang="it-IT" sz="1900" b="1" dirty="0"/>
              <a:t>accelerare e sostenere la realizzazione di progettualità a sostegno de</a:t>
            </a:r>
            <a:r>
              <a:rPr lang="it-IT" sz="1900" b="1" dirty="0">
                <a:latin typeface="+mn-lt"/>
              </a:rPr>
              <a:t>ll’innovazione sportiva </a:t>
            </a:r>
            <a:r>
              <a:rPr lang="it-IT" sz="1900" dirty="0">
                <a:latin typeface="+mn-lt"/>
              </a:rPr>
              <a:t>e per favorire l’ideazione di acceleratori pubblici dedicati allo sport.</a:t>
            </a:r>
          </a:p>
          <a:p>
            <a:pPr marL="0" indent="0">
              <a:buNone/>
            </a:pPr>
            <a:r>
              <a:rPr lang="it-IT" sz="1900" dirty="0"/>
              <a:t>Il progetto pilota così strutturato può rappresentare un utile format replicabile, scalabile e personalizzabile in base alle specificità dei diversi territori.</a:t>
            </a:r>
            <a:br>
              <a:rPr lang="it-IT" sz="1900" dirty="0">
                <a:latin typeface="+mn-lt"/>
              </a:rPr>
            </a:br>
            <a:endParaRPr lang="it-IT" sz="1900" dirty="0"/>
          </a:p>
        </p:txBody>
      </p:sp>
      <p:sp>
        <p:nvSpPr>
          <p:cNvPr id="4" name="Segnaposto contenuto 3">
            <a:extLst>
              <a:ext uri="{FF2B5EF4-FFF2-40B4-BE49-F238E27FC236}">
                <a16:creationId xmlns:a16="http://schemas.microsoft.com/office/drawing/2014/main" id="{E349404A-E7D9-BAB4-F941-F90AAC1196DE}"/>
              </a:ext>
            </a:extLst>
          </p:cNvPr>
          <p:cNvSpPr>
            <a:spLocks noGrp="1"/>
          </p:cNvSpPr>
          <p:nvPr>
            <p:ph sz="half" idx="2"/>
          </p:nvPr>
        </p:nvSpPr>
        <p:spPr/>
        <p:txBody>
          <a:bodyPr>
            <a:normAutofit/>
          </a:bodyPr>
          <a:lstStyle/>
          <a:p>
            <a:pPr marL="0" indent="0">
              <a:buNone/>
            </a:pPr>
            <a:r>
              <a:rPr lang="it-IT" sz="1900" dirty="0"/>
              <a:t>Per quanto riguarda il </a:t>
            </a:r>
            <a:r>
              <a:rPr lang="it-IT" sz="1900" u="sng" dirty="0"/>
              <a:t>target indiretto</a:t>
            </a:r>
            <a:r>
              <a:rPr lang="it-IT" sz="1900" dirty="0"/>
              <a:t>, cioè l’ecosistema sport-tech e i cittadini, la realizzazione di Hub territoriali potrebbe rappresentare un elemento di </a:t>
            </a:r>
            <a:r>
              <a:rPr lang="it-IT" sz="1900" b="1" dirty="0"/>
              <a:t>forte innovazione territoriale</a:t>
            </a:r>
            <a:r>
              <a:rPr lang="it-IT" sz="1900" dirty="0"/>
              <a:t>, un </a:t>
            </a:r>
            <a:r>
              <a:rPr lang="it-IT" sz="1900" b="1" dirty="0"/>
              <a:t>supporto al dialogo multi-stakeholder </a:t>
            </a:r>
            <a:r>
              <a:rPr lang="it-IT" sz="1900" dirty="0"/>
              <a:t>e un </a:t>
            </a:r>
            <a:r>
              <a:rPr lang="it-IT" sz="1900" b="1" dirty="0"/>
              <a:t>avvicinamento alla tecnologia quale volano di nuovi stili di vita</a:t>
            </a:r>
            <a:r>
              <a:rPr lang="it-IT" sz="1900" dirty="0"/>
              <a:t>.</a:t>
            </a:r>
          </a:p>
          <a:p>
            <a:pPr marL="0" indent="0">
              <a:buNone/>
            </a:pPr>
            <a:r>
              <a:rPr lang="it-IT" sz="1900" dirty="0"/>
              <a:t>Le iniziative proposte possono contribuire a un maggior radicamento di tali imprese sul proprio territorio di riferimento, ottenendo allo stesso l’effetto di ridurre i </a:t>
            </a:r>
            <a:r>
              <a:rPr lang="it-IT" sz="1900" dirty="0" err="1"/>
              <a:t>bias</a:t>
            </a:r>
            <a:r>
              <a:rPr lang="it-IT" sz="1900" dirty="0"/>
              <a:t> nei confronti della tecnologia. In tal senso </a:t>
            </a:r>
            <a:r>
              <a:rPr lang="it-IT" sz="1900" b="1" dirty="0"/>
              <a:t>molto utile anche il rapporto e la collaborazione con le scuole</a:t>
            </a:r>
            <a:r>
              <a:rPr lang="it-IT" sz="1900" dirty="0"/>
              <a:t>.</a:t>
            </a:r>
          </a:p>
        </p:txBody>
      </p:sp>
      <p:sp>
        <p:nvSpPr>
          <p:cNvPr id="5" name="Segnaposto numero diapositiva 4">
            <a:extLst>
              <a:ext uri="{FF2B5EF4-FFF2-40B4-BE49-F238E27FC236}">
                <a16:creationId xmlns:a16="http://schemas.microsoft.com/office/drawing/2014/main" id="{8362FFBA-12C2-75FE-02F4-0D940B773191}"/>
              </a:ext>
            </a:extLst>
          </p:cNvPr>
          <p:cNvSpPr>
            <a:spLocks noGrp="1"/>
          </p:cNvSpPr>
          <p:nvPr>
            <p:ph type="sldNum" sz="quarter" idx="12"/>
          </p:nvPr>
        </p:nvSpPr>
        <p:spPr/>
        <p:txBody>
          <a:bodyPr/>
          <a:lstStyle/>
          <a:p>
            <a:fld id="{E006A469-36A0-472D-AF10-FE5A841B8CFD}" type="slidenum">
              <a:rPr lang="it-IT" smtClean="0"/>
              <a:t>8</a:t>
            </a:fld>
            <a:endParaRPr lang="it-IT"/>
          </a:p>
        </p:txBody>
      </p:sp>
    </p:spTree>
    <p:extLst>
      <p:ext uri="{BB962C8B-B14F-4D97-AF65-F5344CB8AC3E}">
        <p14:creationId xmlns:p14="http://schemas.microsoft.com/office/powerpoint/2010/main" val="1948631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603CE7-1AD6-150E-02F3-14655B335024}"/>
              </a:ext>
            </a:extLst>
          </p:cNvPr>
          <p:cNvSpPr>
            <a:spLocks noGrp="1"/>
          </p:cNvSpPr>
          <p:nvPr>
            <p:ph type="title"/>
          </p:nvPr>
        </p:nvSpPr>
        <p:spPr/>
        <p:txBody>
          <a:bodyPr/>
          <a:lstStyle/>
          <a:p>
            <a:r>
              <a:rPr lang="it-IT" sz="3200" b="1" dirty="0">
                <a:solidFill>
                  <a:schemeClr val="tx1"/>
                </a:solidFill>
              </a:rPr>
              <a:t>Cosa: </a:t>
            </a:r>
            <a:r>
              <a:rPr lang="it-IT" sz="3200" dirty="0">
                <a:solidFill>
                  <a:schemeClr val="tx1"/>
                </a:solidFill>
              </a:rPr>
              <a:t>iniziative dello «Sport-Tech Hub» </a:t>
            </a:r>
            <a:r>
              <a:rPr lang="it-IT" sz="2000" dirty="0">
                <a:solidFill>
                  <a:schemeClr val="tx1"/>
                </a:solidFill>
              </a:rPr>
              <a:t>1/5</a:t>
            </a:r>
          </a:p>
        </p:txBody>
      </p:sp>
      <p:sp>
        <p:nvSpPr>
          <p:cNvPr id="3" name="Segnaposto contenuto 2">
            <a:extLst>
              <a:ext uri="{FF2B5EF4-FFF2-40B4-BE49-F238E27FC236}">
                <a16:creationId xmlns:a16="http://schemas.microsoft.com/office/drawing/2014/main" id="{85E31C02-643D-49CA-6AF2-C694B8DF30F3}"/>
              </a:ext>
            </a:extLst>
          </p:cNvPr>
          <p:cNvSpPr>
            <a:spLocks noGrp="1"/>
          </p:cNvSpPr>
          <p:nvPr>
            <p:ph sz="half" idx="1"/>
          </p:nvPr>
        </p:nvSpPr>
        <p:spPr/>
        <p:txBody>
          <a:bodyPr lIns="90000">
            <a:noAutofit/>
          </a:bodyPr>
          <a:lstStyle/>
          <a:p>
            <a:pPr marL="0" indent="0">
              <a:lnSpc>
                <a:spcPct val="100000"/>
              </a:lnSpc>
              <a:spcBef>
                <a:spcPts val="0"/>
              </a:spcBef>
              <a:spcAft>
                <a:spcPts val="600"/>
              </a:spcAft>
              <a:buNone/>
            </a:pPr>
            <a:r>
              <a:rPr lang="it-IT" sz="1700" dirty="0">
                <a:effectLst/>
              </a:rPr>
              <a:t>Si propone la </a:t>
            </a:r>
            <a:r>
              <a:rPr lang="it-IT" sz="1700" b="1" dirty="0">
                <a:effectLst/>
              </a:rPr>
              <a:t>creazione di un progetto pilota di un Hub territoriale </a:t>
            </a:r>
            <a:r>
              <a:rPr lang="it-IT" sz="1700" dirty="0">
                <a:effectLst/>
              </a:rPr>
              <a:t>che sia punto di riferimento per sviluppare l’ecosistema sport-tech e allo stesso tempo avvicinare </a:t>
            </a:r>
            <a:r>
              <a:rPr lang="it-IT" sz="1700" dirty="0"/>
              <a:t>i cittadini alla tecnologia a supporto della pratica sportiva e dei corretti stili di vita. </a:t>
            </a:r>
          </a:p>
          <a:p>
            <a:pPr marL="0" marR="0" indent="0">
              <a:lnSpc>
                <a:spcPct val="100000"/>
              </a:lnSpc>
              <a:spcBef>
                <a:spcPts val="0"/>
              </a:spcBef>
              <a:spcAft>
                <a:spcPts val="0"/>
              </a:spcAft>
              <a:buNone/>
            </a:pPr>
            <a:r>
              <a:rPr lang="it-IT" sz="1700" dirty="0">
                <a:effectLst/>
              </a:rPr>
              <a:t>La sede è la base di partenza; l'obiettivo è quello di creare occasioni </a:t>
            </a:r>
            <a:r>
              <a:rPr lang="it-IT" sz="1700" dirty="0"/>
              <a:t>di incontro a diversi livelli:</a:t>
            </a:r>
          </a:p>
          <a:p>
            <a:pPr marR="0">
              <a:lnSpc>
                <a:spcPct val="100000"/>
              </a:lnSpc>
              <a:spcBef>
                <a:spcPts val="0"/>
              </a:spcBef>
              <a:spcAft>
                <a:spcPts val="0"/>
              </a:spcAft>
              <a:buFontTx/>
              <a:buChar char="-"/>
            </a:pPr>
            <a:r>
              <a:rPr lang="it-IT" sz="1700" u="sng" dirty="0">
                <a:effectLst/>
              </a:rPr>
              <a:t>Per le imprese</a:t>
            </a:r>
            <a:r>
              <a:rPr lang="it-IT" sz="1700" dirty="0">
                <a:effectLst/>
              </a:rPr>
              <a:t>: organizzare incontri tra partner tecnologici, start-up e imprese che possano fare roll-out operativo delle soluzioni.</a:t>
            </a:r>
          </a:p>
          <a:p>
            <a:pPr marR="0">
              <a:lnSpc>
                <a:spcPct val="100000"/>
              </a:lnSpc>
              <a:spcBef>
                <a:spcPts val="0"/>
              </a:spcBef>
              <a:spcAft>
                <a:spcPts val="0"/>
              </a:spcAft>
              <a:buFontTx/>
              <a:buChar char="-"/>
            </a:pPr>
            <a:r>
              <a:rPr lang="it-IT" sz="1700" u="sng" dirty="0"/>
              <a:t>Per disoccupati o inoccupati</a:t>
            </a:r>
            <a:r>
              <a:rPr lang="it-IT" sz="1700" dirty="0"/>
              <a:t>: accedere a opportunità formative che possano portare a nuove idee imprenditoriali.</a:t>
            </a:r>
          </a:p>
          <a:p>
            <a:pPr>
              <a:lnSpc>
                <a:spcPct val="100000"/>
              </a:lnSpc>
              <a:spcBef>
                <a:spcPts val="0"/>
              </a:spcBef>
              <a:buFontTx/>
              <a:buChar char="-"/>
            </a:pPr>
            <a:r>
              <a:rPr lang="it-IT" sz="1700" u="sng" dirty="0"/>
              <a:t>Per i cittadini</a:t>
            </a:r>
            <a:r>
              <a:rPr lang="it-IT" sz="1700" dirty="0"/>
              <a:t>: </a:t>
            </a:r>
            <a:r>
              <a:rPr lang="it-IT" sz="1700" dirty="0">
                <a:effectLst/>
              </a:rPr>
              <a:t>far conoscere prodotti e servizi a vantaggio della comunità sportiva e generare iniziative per far incontrare la domanda con la potenziale offerta.</a:t>
            </a:r>
          </a:p>
          <a:p>
            <a:pPr marL="0" indent="0">
              <a:lnSpc>
                <a:spcPct val="100000"/>
              </a:lnSpc>
              <a:spcBef>
                <a:spcPts val="0"/>
              </a:spcBef>
              <a:spcAft>
                <a:spcPts val="600"/>
              </a:spcAft>
              <a:buNone/>
            </a:pPr>
            <a:endParaRPr lang="it-IT" sz="1700" dirty="0"/>
          </a:p>
        </p:txBody>
      </p:sp>
      <p:sp>
        <p:nvSpPr>
          <p:cNvPr id="4" name="Segnaposto contenuto 3">
            <a:extLst>
              <a:ext uri="{FF2B5EF4-FFF2-40B4-BE49-F238E27FC236}">
                <a16:creationId xmlns:a16="http://schemas.microsoft.com/office/drawing/2014/main" id="{DC8E0CB6-6F51-676F-CB32-1DEA7ADC2383}"/>
              </a:ext>
            </a:extLst>
          </p:cNvPr>
          <p:cNvSpPr>
            <a:spLocks noGrp="1"/>
          </p:cNvSpPr>
          <p:nvPr>
            <p:ph sz="half" idx="2"/>
          </p:nvPr>
        </p:nvSpPr>
        <p:spPr>
          <a:xfrm>
            <a:off x="6172200" y="1161534"/>
            <a:ext cx="5181600" cy="4782065"/>
          </a:xfrm>
        </p:spPr>
        <p:txBody>
          <a:bodyPr lIns="90000">
            <a:noAutofit/>
          </a:bodyPr>
          <a:lstStyle/>
          <a:p>
            <a:pPr marL="0" indent="0" rtl="0" fontAlgn="ctr">
              <a:lnSpc>
                <a:spcPct val="100000"/>
              </a:lnSpc>
              <a:spcBef>
                <a:spcPts val="0"/>
              </a:spcBef>
              <a:spcAft>
                <a:spcPts val="600"/>
              </a:spcAft>
              <a:buNone/>
            </a:pPr>
            <a:r>
              <a:rPr lang="it-IT" sz="1700" dirty="0">
                <a:effectLst/>
              </a:rPr>
              <a:t>Le componenti progettuali sono le seguenti:</a:t>
            </a:r>
          </a:p>
          <a:p>
            <a:pPr rtl="0" fontAlgn="ctr">
              <a:lnSpc>
                <a:spcPct val="100000"/>
              </a:lnSpc>
              <a:spcBef>
                <a:spcPts val="0"/>
              </a:spcBef>
              <a:spcAft>
                <a:spcPts val="600"/>
              </a:spcAft>
              <a:buFont typeface="Arial" panose="020B0604020202020204" pitchFamily="34" charset="0"/>
              <a:buChar char="•"/>
            </a:pPr>
            <a:r>
              <a:rPr lang="it-IT" sz="1700" dirty="0">
                <a:effectLst/>
              </a:rPr>
              <a:t>creare un </a:t>
            </a:r>
            <a:r>
              <a:rPr lang="it-IT" sz="1700" b="1" dirty="0">
                <a:effectLst/>
              </a:rPr>
              <a:t>Hub</a:t>
            </a:r>
            <a:r>
              <a:rPr lang="it-IT" sz="1700" dirty="0">
                <a:effectLst/>
              </a:rPr>
              <a:t> fisico sul territorio come luogo d’incontro e di connessione tra i diversi stakeholder dell’ecosistema sportivo (es federazioni, start-up, ecc.) e per ospitare attività collegate al progetto;</a:t>
            </a:r>
          </a:p>
          <a:p>
            <a:pPr rtl="0" fontAlgn="ctr">
              <a:lnSpc>
                <a:spcPct val="100000"/>
              </a:lnSpc>
              <a:spcBef>
                <a:spcPts val="0"/>
              </a:spcBef>
              <a:spcAft>
                <a:spcPts val="600"/>
              </a:spcAft>
              <a:buFont typeface="Arial" panose="020B0604020202020204" pitchFamily="34" charset="0"/>
              <a:buChar char="•"/>
            </a:pPr>
            <a:r>
              <a:rPr lang="it-IT" sz="1700" dirty="0">
                <a:effectLst/>
              </a:rPr>
              <a:t>realizzare eventi itineranti in logica</a:t>
            </a:r>
            <a:r>
              <a:rPr lang="it-IT" sz="1700" b="1" dirty="0">
                <a:effectLst/>
              </a:rPr>
              <a:t> Roadshow</a:t>
            </a:r>
            <a:r>
              <a:rPr lang="it-IT" sz="1700" dirty="0">
                <a:effectLst/>
              </a:rPr>
              <a:t> presso diverse location del territorio: scuole, parchi,  aziende, federazioni, centri sportivi, ecc.;</a:t>
            </a:r>
          </a:p>
          <a:p>
            <a:pPr rtl="0" fontAlgn="ctr">
              <a:lnSpc>
                <a:spcPct val="100000"/>
              </a:lnSpc>
              <a:spcBef>
                <a:spcPts val="0"/>
              </a:spcBef>
              <a:spcAft>
                <a:spcPts val="600"/>
              </a:spcAft>
              <a:buFont typeface="Arial" panose="020B0604020202020204" pitchFamily="34" charset="0"/>
              <a:buChar char="•"/>
            </a:pPr>
            <a:r>
              <a:rPr lang="it-IT" sz="1700" dirty="0">
                <a:effectLst/>
              </a:rPr>
              <a:t>realizzare </a:t>
            </a:r>
            <a:r>
              <a:rPr lang="it-IT" sz="1700" b="1" dirty="0">
                <a:effectLst/>
              </a:rPr>
              <a:t>eventi virtuali </a:t>
            </a:r>
            <a:r>
              <a:rPr lang="it-IT" sz="1700" b="1" dirty="0"/>
              <a:t>e</a:t>
            </a:r>
            <a:r>
              <a:rPr lang="it-IT" sz="1700" b="1" dirty="0">
                <a:effectLst/>
              </a:rPr>
              <a:t> Webinar</a:t>
            </a:r>
            <a:r>
              <a:rPr lang="it-IT" sz="1700" dirty="0">
                <a:effectLst/>
              </a:rPr>
              <a:t> per presentare le innovazioni tecnologiche in ambito sportivo;</a:t>
            </a:r>
          </a:p>
          <a:p>
            <a:pPr rtl="0" fontAlgn="ctr">
              <a:lnSpc>
                <a:spcPct val="100000"/>
              </a:lnSpc>
              <a:spcBef>
                <a:spcPts val="0"/>
              </a:spcBef>
              <a:spcAft>
                <a:spcPts val="600"/>
              </a:spcAft>
              <a:buFont typeface="Arial" panose="020B0604020202020204" pitchFamily="34" charset="0"/>
              <a:buChar char="•"/>
            </a:pPr>
            <a:r>
              <a:rPr lang="it-IT" sz="1700" dirty="0">
                <a:effectLst/>
              </a:rPr>
              <a:t>creare una </a:t>
            </a:r>
            <a:r>
              <a:rPr lang="it-IT" sz="1700" b="1" dirty="0">
                <a:effectLst/>
              </a:rPr>
              <a:t>community</a:t>
            </a:r>
            <a:r>
              <a:rPr lang="it-IT" sz="1700" dirty="0">
                <a:effectLst/>
              </a:rPr>
              <a:t> per coinvolgere, condividere e far crescere le performance sportive;</a:t>
            </a:r>
          </a:p>
          <a:p>
            <a:pPr rtl="0" fontAlgn="ctr">
              <a:lnSpc>
                <a:spcPct val="100000"/>
              </a:lnSpc>
              <a:spcBef>
                <a:spcPts val="0"/>
              </a:spcBef>
              <a:spcAft>
                <a:spcPts val="600"/>
              </a:spcAft>
              <a:buFont typeface="Arial" panose="020B0604020202020204" pitchFamily="34" charset="0"/>
              <a:buChar char="•"/>
            </a:pPr>
            <a:r>
              <a:rPr lang="it-IT" sz="1700" b="1" dirty="0">
                <a:effectLst/>
              </a:rPr>
              <a:t>raccogliere feedback </a:t>
            </a:r>
            <a:r>
              <a:rPr lang="it-IT" sz="1700" dirty="0">
                <a:effectLst/>
              </a:rPr>
              <a:t>da parte delle persone coinvolte.</a:t>
            </a:r>
            <a:endParaRPr lang="it-IT" sz="1700" b="1" dirty="0">
              <a:effectLst/>
            </a:endParaRPr>
          </a:p>
          <a:p>
            <a:pPr rtl="0" fontAlgn="ctr">
              <a:lnSpc>
                <a:spcPct val="100000"/>
              </a:lnSpc>
              <a:spcBef>
                <a:spcPts val="0"/>
              </a:spcBef>
              <a:spcAft>
                <a:spcPts val="600"/>
              </a:spcAft>
              <a:buFont typeface="Arial" panose="020B0604020202020204" pitchFamily="34" charset="0"/>
              <a:buChar char="•"/>
            </a:pPr>
            <a:r>
              <a:rPr lang="it-IT" sz="1700" b="1" dirty="0"/>
              <a:t>erogare percorsi formativi </a:t>
            </a:r>
            <a:r>
              <a:rPr lang="it-IT" sz="1700" dirty="0"/>
              <a:t>su innovazione, tecnologia e sport.</a:t>
            </a:r>
            <a:endParaRPr lang="it-IT" sz="1700" dirty="0">
              <a:effectLst/>
            </a:endParaRPr>
          </a:p>
          <a:p>
            <a:pPr>
              <a:lnSpc>
                <a:spcPct val="100000"/>
              </a:lnSpc>
              <a:spcBef>
                <a:spcPts val="0"/>
              </a:spcBef>
              <a:spcAft>
                <a:spcPts val="600"/>
              </a:spcAft>
            </a:pPr>
            <a:endParaRPr lang="it-IT" sz="1700" dirty="0"/>
          </a:p>
        </p:txBody>
      </p:sp>
      <p:sp>
        <p:nvSpPr>
          <p:cNvPr id="5" name="Segnaposto numero diapositiva 4">
            <a:extLst>
              <a:ext uri="{FF2B5EF4-FFF2-40B4-BE49-F238E27FC236}">
                <a16:creationId xmlns:a16="http://schemas.microsoft.com/office/drawing/2014/main" id="{E5080C5D-A443-24FF-124A-7BCC1F6EAB4A}"/>
              </a:ext>
            </a:extLst>
          </p:cNvPr>
          <p:cNvSpPr>
            <a:spLocks noGrp="1"/>
          </p:cNvSpPr>
          <p:nvPr>
            <p:ph type="sldNum" sz="quarter" idx="12"/>
          </p:nvPr>
        </p:nvSpPr>
        <p:spPr>
          <a:xfrm>
            <a:off x="11214847" y="5279111"/>
            <a:ext cx="564838" cy="365125"/>
          </a:xfrm>
        </p:spPr>
        <p:txBody>
          <a:bodyPr/>
          <a:lstStyle/>
          <a:p>
            <a:fld id="{E006A469-36A0-472D-AF10-FE5A841B8CFD}" type="slidenum">
              <a:rPr lang="it-IT" smtClean="0"/>
              <a:t>9</a:t>
            </a:fld>
            <a:endParaRPr lang="it-IT" dirty="0"/>
          </a:p>
        </p:txBody>
      </p:sp>
    </p:spTree>
    <p:extLst>
      <p:ext uri="{BB962C8B-B14F-4D97-AF65-F5344CB8AC3E}">
        <p14:creationId xmlns:p14="http://schemas.microsoft.com/office/powerpoint/2010/main" val="2682540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1BF4AFD0A78204F837EA5E0E79912D9" ma:contentTypeVersion="18" ma:contentTypeDescription="Creare un nuovo documento." ma:contentTypeScope="" ma:versionID="a11d1caa9457af328f8a81eacecc84d9">
  <xsd:schema xmlns:xsd="http://www.w3.org/2001/XMLSchema" xmlns:xs="http://www.w3.org/2001/XMLSchema" xmlns:p="http://schemas.microsoft.com/office/2006/metadata/properties" xmlns:ns2="0baab21d-c006-40ef-831d-f212a8f67003" xmlns:ns3="561fec5e-f914-4cbe-b5de-46232c3143c5" targetNamespace="http://schemas.microsoft.com/office/2006/metadata/properties" ma:root="true" ma:fieldsID="2fb08dd37cb5463867c6f10305016155" ns2:_="" ns3:_="">
    <xsd:import namespace="0baab21d-c006-40ef-831d-f212a8f67003"/>
    <xsd:import namespace="561fec5e-f914-4cbe-b5de-46232c3143c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aab21d-c006-40ef-831d-f212a8f670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Tag immagine" ma:readOnly="false" ma:fieldId="{5cf76f15-5ced-4ddc-b409-7134ff3c332f}" ma:taxonomyMulti="true" ma:sspId="d92dcdc9-5e31-4390-947b-8691066f219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61fec5e-f914-4cbe-b5de-46232c3143c5" elementFormDefault="qualified">
    <xsd:import namespace="http://schemas.microsoft.com/office/2006/documentManagement/types"/>
    <xsd:import namespace="http://schemas.microsoft.com/office/infopath/2007/PartnerControls"/>
    <xsd:element name="SharedWithUsers" ma:index="17"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Condiviso con dettagli" ma:internalName="SharedWithDetails" ma:readOnly="true">
      <xsd:simpleType>
        <xsd:restriction base="dms:Note">
          <xsd:maxLength value="255"/>
        </xsd:restriction>
      </xsd:simpleType>
    </xsd:element>
    <xsd:element name="TaxCatchAll" ma:index="23" nillable="true" ma:displayName="Taxonomy Catch All Column" ma:hidden="true" ma:list="{90414072-6fc7-4411-b583-6d4a6a2aa39b}" ma:internalName="TaxCatchAll" ma:showField="CatchAllData" ma:web="561fec5e-f914-4cbe-b5de-46232c3143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61fec5e-f914-4cbe-b5de-46232c3143c5" xsi:nil="true"/>
    <lcf76f155ced4ddcb4097134ff3c332f xmlns="0baab21d-c006-40ef-831d-f212a8f6700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2DE14D5-DCAE-4484-BEBE-B047BC375406}">
  <ds:schemaRefs>
    <ds:schemaRef ds:uri="0baab21d-c006-40ef-831d-f212a8f67003"/>
    <ds:schemaRef ds:uri="561fec5e-f914-4cbe-b5de-46232c3143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E4309A3-A242-47EF-B7BC-B75B4D470BE5}">
  <ds:schemaRefs>
    <ds:schemaRef ds:uri="http://schemas.microsoft.com/sharepoint/v3/contenttype/forms"/>
  </ds:schemaRefs>
</ds:datastoreItem>
</file>

<file path=customXml/itemProps3.xml><?xml version="1.0" encoding="utf-8"?>
<ds:datastoreItem xmlns:ds="http://schemas.openxmlformats.org/officeDocument/2006/customXml" ds:itemID="{994FE347-856F-4877-84FC-80FBC81FC8C2}">
  <ds:schemaRefs>
    <ds:schemaRef ds:uri="http://schemas.microsoft.com/office/2006/documentManagement/types"/>
    <ds:schemaRef ds:uri="http://schemas.microsoft.com/office/infopath/2007/PartnerControls"/>
    <ds:schemaRef ds:uri="0baab21d-c006-40ef-831d-f212a8f67003"/>
    <ds:schemaRef ds:uri="http://schemas.openxmlformats.org/package/2006/metadata/core-properties"/>
    <ds:schemaRef ds:uri="http://schemas.microsoft.com/office/2006/metadata/properties"/>
    <ds:schemaRef ds:uri="http://www.w3.org/XML/1998/namespace"/>
    <ds:schemaRef ds:uri="http://purl.org/dc/elements/1.1/"/>
    <ds:schemaRef ds:uri="561fec5e-f914-4cbe-b5de-46232c3143c5"/>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550</TotalTime>
  <Words>3167</Words>
  <Application>Microsoft Macintosh PowerPoint</Application>
  <PresentationFormat>Widescreen</PresentationFormat>
  <Paragraphs>279</Paragraphs>
  <Slides>20</Slides>
  <Notes>0</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20</vt:i4>
      </vt:variant>
    </vt:vector>
  </HeadingPairs>
  <TitlesOfParts>
    <vt:vector size="28" baseType="lpstr">
      <vt:lpstr>Aptos</vt:lpstr>
      <vt:lpstr>Aptos Display</vt:lpstr>
      <vt:lpstr>Arial</vt:lpstr>
      <vt:lpstr>Calibri</vt:lpstr>
      <vt:lpstr>Calibri Light</vt:lpstr>
      <vt:lpstr>Helvetica Light</vt:lpstr>
      <vt:lpstr>Office Theme</vt:lpstr>
      <vt:lpstr>Personalizza struttura</vt:lpstr>
      <vt:lpstr>PRESENTAZIONE 18/09/24  COP 5: Promozione e realizzazione di spazi virtuali e fisici dedicati all’innovazione, a favorire l’ideazione di acceleratori pubblici dedicati allo sport.  Coordinatore: Massimiliano Lucchesi Facilitatrice: Monica Boni</vt:lpstr>
      <vt:lpstr>Partecipanti Cop 5</vt:lpstr>
      <vt:lpstr>Le tappe del percorso</vt:lpstr>
      <vt:lpstr>Premessa e contesto</vt:lpstr>
      <vt:lpstr>Presentazione standard di PowerPoint</vt:lpstr>
      <vt:lpstr>Presentazione standard di PowerPoint</vt:lpstr>
      <vt:lpstr>Chi: pubblico di destinazione e diversi stakeholder</vt:lpstr>
      <vt:lpstr>Perché: valore e significato per gli stakeholder</vt:lpstr>
      <vt:lpstr>Cosa: iniziative dello «Sport-Tech Hub» 1/5</vt:lpstr>
      <vt:lpstr>Cosa: iniziative dello «Sport-Tech Hub» 2/5</vt:lpstr>
      <vt:lpstr>Cosa: iniziative dello «Sport-Tech Hub» 3/5</vt:lpstr>
      <vt:lpstr>Cosa: iniziative dello «Sport-Tech Hub» 4/5</vt:lpstr>
      <vt:lpstr>Cosa: iniziative dello «Sport-Tech Hub» 5/5</vt:lpstr>
      <vt:lpstr>Come: strategia di stakeholder engagement</vt:lpstr>
      <vt:lpstr>Dove: contesti di riferimento / territorio 1/3</vt:lpstr>
      <vt:lpstr>Dove: contesti di riferimento / territorio 2/3</vt:lpstr>
      <vt:lpstr>Dove: contesti di riferimento / territorio 3/3</vt:lpstr>
      <vt:lpstr>Quando: tempistiche e cronoprogramma di lancio</vt:lpstr>
      <vt:lpstr>Cop 5: Sport-Tech Hub</vt:lpstr>
      <vt:lpstr>Contatto Progetto Sports Community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Gabriele Carli</dc:creator>
  <cp:lastModifiedBy>Monica Boni</cp:lastModifiedBy>
  <cp:revision>12</cp:revision>
  <dcterms:created xsi:type="dcterms:W3CDTF">2023-12-19T11:59:15Z</dcterms:created>
  <dcterms:modified xsi:type="dcterms:W3CDTF">2024-07-31T12:10:52Z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0x01010071BF4AFD0A78204F837EA5E0E79912D9</vt:lpwstr>
  </property>
  <property fmtid="{D5CDD505-2E9C-101B-9397-08002B2CF9AE}" pid="3" name="MediaServiceImageTags">
    <vt:lpwstr/>
  </property>
</Properties>
</file>